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74" r:id="rId3"/>
    <p:sldId id="275" r:id="rId4"/>
    <p:sldId id="283" r:id="rId5"/>
    <p:sldId id="282" r:id="rId6"/>
    <p:sldId id="281" r:id="rId7"/>
    <p:sldId id="264" r:id="rId8"/>
    <p:sldId id="284" r:id="rId9"/>
    <p:sldId id="280" r:id="rId10"/>
    <p:sldId id="285" r:id="rId11"/>
    <p:sldId id="279" r:id="rId12"/>
    <p:sldId id="278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194668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0230032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404629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7783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45762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03569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65563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586480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69683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buClr>
                <a:srgbClr val="000000"/>
              </a:buClr>
            </a:pPr>
            <a:r>
              <a:rPr lang="ru-RU" alt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Тема. Государственная программа «Н</a:t>
            </a:r>
            <a:r>
              <a:rPr lang="kk-KZ" alt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</a:t>
            </a:r>
            <a:r>
              <a:rPr lang="ru-RU" alt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рлы</a:t>
            </a:r>
            <a:r>
              <a:rPr lang="ru-RU" alt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alt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>
              <a:buClr>
                <a:srgbClr val="000000"/>
              </a:buClr>
            </a:pPr>
            <a:r>
              <a:rPr lang="ru-RU" alt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 класс</a:t>
            </a:r>
          </a:p>
          <a:p>
            <a:pPr algn="ctr">
              <a:buClr>
                <a:srgbClr val="000000"/>
              </a:buClr>
            </a:pPr>
            <a:endParaRPr lang="ru-RU" altLang="ru-RU" sz="20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5799" y="423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629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211342"/>
            <a:ext cx="8229600" cy="4914822"/>
          </a:xfrm>
        </p:spPr>
        <p:txBody>
          <a:bodyPr>
            <a:normAutofit fontScale="70000" lnSpcReduction="20000"/>
          </a:bodyPr>
          <a:lstStyle/>
          <a:p>
            <a:r>
              <a:rPr lang="ru-RU" i="1" dirty="0" smtClean="0"/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.Введение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Государственная программа инфраструктурного развития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на 2015-2019 годы (далее - Программа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разработанная в целях реализации Послания Главы государства народу Казахстана от 11 ноября 2014 года «Н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ұрлы жол-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путь в будущее», вступила в силу.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.Основная часть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Города-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будут центрами экономической активности макрорегионов, концентрации капитала, ресурсов, передовых технологий и услуг. Города-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станут точками притяжения миграционных потоков, способствующих естественной урбанизации.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.Заключение (выводы)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целом реализация Программы через увеличение государственных инвестиций в развитие инфраструктуры и поддержку предпринимательства, способствующая экономическому росту не только в краткосрочной перспективе, но и создающая предпосылки для устойчивого роста в долгосрочной перспективе, будет показателем развития страны.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624134" y="339090"/>
            <a:ext cx="5966333" cy="64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4. Примерный образец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33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531671" y="339090"/>
            <a:ext cx="2151250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044601"/>
            <a:ext cx="7147440" cy="4998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477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3922" y="-35076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981874" y="339090"/>
            <a:ext cx="3250847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Учебное задание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2676" y="1663697"/>
            <a:ext cx="77783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/>
                <a:ea typeface="Calibri"/>
              </a:rPr>
              <a:t>  Подготовьте </a:t>
            </a:r>
            <a:r>
              <a:rPr lang="ru-RU" sz="3200" dirty="0">
                <a:latin typeface="Times New Roman"/>
                <a:ea typeface="Calibri"/>
              </a:rPr>
              <a:t>статистический  отчёт «</a:t>
            </a:r>
            <a:r>
              <a:rPr lang="kk-KZ" sz="3200" dirty="0">
                <a:latin typeface="Times New Roman"/>
                <a:ea typeface="Calibri"/>
              </a:rPr>
              <a:t>Нұрлы жол- путь в будущее</a:t>
            </a:r>
            <a:r>
              <a:rPr lang="ru-RU" sz="3200" dirty="0">
                <a:latin typeface="Times New Roman"/>
                <a:ea typeface="Calibri"/>
              </a:rPr>
              <a:t>», используя обособленные члены предложения.</a:t>
            </a:r>
            <a:endParaRPr lang="ru-RU" sz="32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4293096"/>
            <a:ext cx="743547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окончен! До новых встреч!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14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0575" y="384104"/>
            <a:ext cx="262849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49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уроке</a:t>
            </a:r>
          </a:p>
          <a:p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вы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будете: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определять структурные, лексические и грамматические особенности текстов;</a:t>
            </a:r>
          </a:p>
          <a:p>
            <a:pPr marL="342900" indent="-342900">
              <a:buFontTx/>
              <a:buChar char="-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создавать тексты смешанных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типов;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использовать  предложения  с обособленными второстепенными членами</a:t>
            </a:r>
            <a:endParaRPr lang="x-none" altLang="x-none" sz="32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30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55576" y="274637"/>
            <a:ext cx="7435472" cy="91899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005389"/>
            <a:ext cx="7733848" cy="5120775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600" b="1" dirty="0" err="1">
                <a:latin typeface="Times New Roman" pitchFamily="18" charset="0"/>
                <a:cs typeface="Times New Roman" pitchFamily="18" charset="0"/>
              </a:rPr>
              <a:t>Ры́нок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— совокупность процессов и процедур, обеспечивающих обмен между покупателями и продавцами отдельными товарами и услугами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5600" b="1" dirty="0" err="1" smtClean="0">
                <a:latin typeface="Times New Roman" pitchFamily="18" charset="0"/>
                <a:cs typeface="Times New Roman" pitchFamily="18" charset="0"/>
              </a:rPr>
              <a:t>Хаб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 (англ.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hub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, буквально — ступица колеса, центр) — в общем смысле, узел какой-то сети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Доступность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 (англ.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accessibility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) — создание продуктов, устройств, сервисов или окружающей среды.</a:t>
            </a:r>
          </a:p>
          <a:p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Экспорт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—. 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Понятие происходит от лат.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exporto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, что в буквальном смысле означает «вывозить из порта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». Продажа 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товаров или услуг в другие страны</a:t>
            </a:r>
          </a:p>
          <a:p>
            <a:r>
              <a:rPr lang="ru-RU" sz="5600" b="1" dirty="0" err="1" smtClean="0">
                <a:latin typeface="Times New Roman" pitchFamily="18" charset="0"/>
                <a:cs typeface="Times New Roman" pitchFamily="18" charset="0"/>
              </a:rPr>
              <a:t>Эконо́мика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— хозяйственная деятельность общества, а также совокупность отношений, складывающихся в системе производства, распределения, обмена и потребления.</a:t>
            </a:r>
          </a:p>
          <a:p>
            <a:r>
              <a:rPr lang="ru-RU" sz="5600" b="1" dirty="0" err="1">
                <a:latin typeface="Times New Roman" pitchFamily="18" charset="0"/>
                <a:cs typeface="Times New Roman" pitchFamily="18" charset="0"/>
              </a:rPr>
              <a:t>Конъюнкту́ра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совокупность 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условий, влияющих на что-нибудь, обстановка, ситуация</a:t>
            </a:r>
            <a:r>
              <a:rPr lang="ru-RU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Термин 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конъюнктура универсален и находит применение во многих областях, чаще всего встречается в экономике, финансах, политике, социологии, философии, психологии, культурологии.</a:t>
            </a:r>
          </a:p>
          <a:p>
            <a:r>
              <a:rPr lang="ru-RU" sz="5600" b="1" dirty="0" err="1">
                <a:latin typeface="Times New Roman" pitchFamily="18" charset="0"/>
                <a:cs typeface="Times New Roman" pitchFamily="18" charset="0"/>
              </a:rPr>
              <a:t>Инвести́ция</a:t>
            </a:r>
            <a:r>
              <a:rPr lang="ru-RU" sz="5600" b="1" dirty="0"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размещение капитала с целью получения прибыли. Инвестиции являются неотъемлемой частью современной экономики.</a:t>
            </a:r>
          </a:p>
          <a:p>
            <a:pPr marL="0" indent="0">
              <a:buNone/>
            </a:pPr>
            <a:endParaRPr lang="en-US" sz="56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097530" y="384104"/>
            <a:ext cx="4948939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Тематический словарь урока</a:t>
            </a:r>
            <a:endParaRPr lang="ru-RU" altLang="ru-RU" sz="2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21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026503" y="339090"/>
            <a:ext cx="7161596" cy="576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Государственная программа «</a:t>
            </a:r>
            <a:r>
              <a:rPr lang="ru-RU" altLang="ru-RU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Нұрлы</a:t>
            </a:r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908720"/>
            <a:ext cx="7200800" cy="5256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047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4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683568" y="339090"/>
            <a:ext cx="8238125" cy="114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1</a:t>
            </a:r>
            <a:r>
              <a:rPr lang="ru-RU" sz="2800" i="1" dirty="0" smtClean="0">
                <a:latin typeface="Times New Roman"/>
                <a:ea typeface="Calibri"/>
                <a:cs typeface="Times New Roman"/>
              </a:rPr>
              <a:t>.Составьте </a:t>
            </a:r>
            <a:r>
              <a:rPr lang="ru-RU" sz="2800" i="1" dirty="0">
                <a:latin typeface="Times New Roman"/>
                <a:ea typeface="Calibri"/>
                <a:cs typeface="Times New Roman"/>
              </a:rPr>
              <a:t>вопросный план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151879"/>
            <a:ext cx="7632848" cy="9089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КОНСУЛЬТАЦИЯ. Как составить вопросный план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166762"/>
              </p:ext>
            </p:extLst>
          </p:nvPr>
        </p:nvGraphicFramePr>
        <p:xfrm>
          <a:off x="683568" y="2261304"/>
          <a:ext cx="7632848" cy="171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Точечный рисунок" r:id="rId5" imgW="4495238" imgH="647619" progId="Paint.Picture">
                  <p:embed/>
                </p:oleObj>
              </mc:Choice>
              <mc:Fallback>
                <p:oleObj name="Точечный рисунок" r:id="rId5" imgW="4495238" imgH="647619" progId="Paint.Picture">
                  <p:embed/>
                  <p:pic>
                    <p:nvPicPr>
                      <p:cNvPr id="2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261304"/>
                        <a:ext cx="7632848" cy="171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83568" y="4221088"/>
            <a:ext cx="7632848" cy="2016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образец:</a:t>
            </a:r>
          </a:p>
          <a:p>
            <a:pPr algn="ctr"/>
            <a:r>
              <a:rPr lang="ru-RU" b="1" i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1.</a:t>
            </a:r>
            <a:r>
              <a:rPr lang="ru-RU" b="1" i="1" dirty="0" smtClean="0">
                <a:latin typeface="Times New Roman"/>
                <a:ea typeface="Calibri"/>
                <a:cs typeface="Times New Roman"/>
              </a:rPr>
              <a:t>Когда </a:t>
            </a:r>
            <a:r>
              <a:rPr lang="ru-RU" b="1" i="1" dirty="0">
                <a:latin typeface="Times New Roman"/>
                <a:ea typeface="Calibri"/>
                <a:cs typeface="Times New Roman"/>
              </a:rPr>
              <a:t>была принята Государственная программа «</a:t>
            </a:r>
            <a:r>
              <a:rPr lang="kk-KZ" b="1" i="1" dirty="0">
                <a:latin typeface="Times New Roman"/>
                <a:ea typeface="Calibri"/>
                <a:cs typeface="Times New Roman"/>
              </a:rPr>
              <a:t>Нұрлы жол</a:t>
            </a:r>
            <a:r>
              <a:rPr lang="ru-RU" b="1" i="1" dirty="0">
                <a:latin typeface="Times New Roman"/>
                <a:ea typeface="Calibri"/>
                <a:cs typeface="Times New Roman"/>
              </a:rPr>
              <a:t>»?</a:t>
            </a:r>
          </a:p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29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626280" y="339090"/>
            <a:ext cx="196203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2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082322"/>
            <a:ext cx="7579488" cy="12411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/>
                <a:ea typeface="Calibri"/>
                <a:cs typeface="Times New Roman"/>
              </a:rPr>
              <a:t>Выпишите термины и клишированные конструкции, относящиеся к общественно-политической лексике.</a:t>
            </a:r>
            <a:endParaRPr lang="ru-RU" sz="2000" b="1" dirty="0"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564903"/>
            <a:ext cx="7579488" cy="3175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smtClean="0">
                <a:latin typeface="Times New Roman"/>
                <a:ea typeface="Calibri"/>
                <a:cs typeface="Times New Roman"/>
              </a:rPr>
              <a:t>Возможные ответы: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городов-</a:t>
            </a:r>
            <a:r>
              <a:rPr lang="ru-RU" sz="2400" i="1" dirty="0" err="1" smtClean="0">
                <a:latin typeface="Times New Roman"/>
                <a:ea typeface="Calibri"/>
                <a:cs typeface="Times New Roman"/>
              </a:rPr>
              <a:t>хабов</a:t>
            </a: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интеграция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экспорт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транспортная система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i="1" dirty="0" smtClean="0">
                <a:latin typeface="Times New Roman"/>
                <a:ea typeface="Calibri"/>
                <a:cs typeface="Times New Roman"/>
              </a:rPr>
              <a:t>экономика</a:t>
            </a:r>
            <a:r>
              <a:rPr lang="ru-RU" sz="2400" i="1" dirty="0">
                <a:latin typeface="Times New Roman"/>
                <a:ea typeface="Calibri"/>
                <a:cs typeface="Times New Roman"/>
              </a:rPr>
              <a:t>.</a:t>
            </a:r>
            <a:endParaRPr lang="ru-RU" sz="2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8330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626280" y="339090"/>
            <a:ext cx="196203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3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940934"/>
            <a:ext cx="7363464" cy="7227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в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тексте обособленные члены предложения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1712637"/>
            <a:ext cx="73634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1226" y="2239334"/>
            <a:ext cx="7219448" cy="3653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353787" y="339090"/>
            <a:ext cx="4507023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3. Выполнение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02216" y="1308329"/>
            <a:ext cx="7488832" cy="4431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направлена на создание  единого экономического рынка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Казахстана путем формирования макрорегионов страны с определением городов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именно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Алматы</a:t>
            </a:r>
            <a:r>
              <a:rPr lang="kk-K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Астаны, Актобе, Шымкента и Усть-Каменогорска </a:t>
            </a:r>
            <a:r>
              <a:rPr lang="kk-K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городов – хабов национального и международного уровня с современной инфраструктурой и обеспечение интеграции транспортной инфраструктуры страны в международную транспортную систему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предложении выделен обособленный уточняющий член предложения.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88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5799" y="423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629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211342"/>
            <a:ext cx="8229600" cy="4914822"/>
          </a:xfrm>
        </p:spPr>
        <p:txBody>
          <a:bodyPr/>
          <a:lstStyle/>
          <a:p>
            <a:r>
              <a:rPr lang="ru-RU" i="1" dirty="0"/>
              <a:t>Подготовьте статью </a:t>
            </a:r>
            <a:r>
              <a:rPr lang="ru-RU" dirty="0"/>
              <a:t>«</a:t>
            </a:r>
            <a:r>
              <a:rPr lang="kk-KZ" i="1" dirty="0"/>
              <a:t>Нұрлы жол- путь в будущее</a:t>
            </a:r>
            <a:r>
              <a:rPr lang="ru-RU" i="1" dirty="0"/>
              <a:t>» по следующей структуре, используя обособленные члены  предложения.</a:t>
            </a:r>
            <a:endParaRPr lang="en-US" dirty="0"/>
          </a:p>
          <a:p>
            <a:r>
              <a:rPr lang="ru-RU" i="1" dirty="0"/>
              <a:t>План</a:t>
            </a:r>
            <a:endParaRPr lang="en-US" dirty="0"/>
          </a:p>
          <a:p>
            <a:r>
              <a:rPr lang="en-US" i="1" dirty="0"/>
              <a:t>I</a:t>
            </a:r>
            <a:r>
              <a:rPr lang="ru-RU" i="1" dirty="0"/>
              <a:t>.Введение</a:t>
            </a:r>
            <a:endParaRPr lang="en-US" dirty="0"/>
          </a:p>
          <a:p>
            <a:r>
              <a:rPr lang="en-US" i="1" dirty="0"/>
              <a:t>II</a:t>
            </a:r>
            <a:r>
              <a:rPr lang="ru-RU" i="1" dirty="0"/>
              <a:t>.Основная часть (проблемы, пути их решения)</a:t>
            </a:r>
            <a:endParaRPr lang="en-US" dirty="0"/>
          </a:p>
          <a:p>
            <a:r>
              <a:rPr lang="en-US" i="1" dirty="0"/>
              <a:t>III</a:t>
            </a:r>
            <a:r>
              <a:rPr lang="ru-RU" i="1" dirty="0"/>
              <a:t>.Заключение (выводы)</a:t>
            </a:r>
            <a:endParaRPr lang="en-US" dirty="0"/>
          </a:p>
          <a:p>
            <a:endParaRPr lang="en-US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626280" y="339090"/>
            <a:ext cx="196203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4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39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432</Words>
  <Application>Microsoft Office PowerPoint</Application>
  <PresentationFormat>Экран (4:3)</PresentationFormat>
  <Paragraphs>88</Paragraphs>
  <Slides>13</Slides>
  <Notes>13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Comfortaa</vt:lpstr>
      <vt:lpstr>Times New Roman</vt:lpstr>
      <vt:lpstr>Тема Office</vt:lpstr>
      <vt:lpstr>Точечный рисунок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41</cp:revision>
  <dcterms:created xsi:type="dcterms:W3CDTF">2020-07-18T05:19:20Z</dcterms:created>
  <dcterms:modified xsi:type="dcterms:W3CDTF">2024-12-13T15:21:15Z</dcterms:modified>
</cp:coreProperties>
</file>