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0.png" ContentType="image/png"/>
  <Override PartName="/ppt/media/image2.png" ContentType="image/png"/>
  <Override PartName="/ppt/media/image8.png" ContentType="image/png"/>
  <Override PartName="/ppt/media/image20.png" ContentType="image/png"/>
  <Override PartName="/ppt/media/image16.png" ContentType="image/png"/>
  <Override PartName="/ppt/media/image9.png" ContentType="image/png"/>
  <Override PartName="/ppt/media/image21.png" ContentType="image/png"/>
  <Override PartName="/ppt/media/image17.png" ContentType="image/png"/>
  <Override PartName="/ppt/media/image11.png" ContentType="image/png"/>
  <Override PartName="/ppt/media/image3.png" ContentType="image/png"/>
  <Override PartName="/ppt/media/image22.png" ContentType="image/png"/>
  <Override PartName="/ppt/media/image23.png" ContentType="image/png"/>
  <Override PartName="/ppt/media/image18.png" ContentType="image/png"/>
  <Override PartName="/ppt/media/image24.png" ContentType="image/png"/>
  <Override PartName="/ppt/media/image19.png" ContentType="image/png"/>
  <Override PartName="/ppt/media/image25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2AA7F8-73C6-4129-AC30-B43C0C7147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en-US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F4BEA8-B67C-434E-9C30-5F79EE008309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785880" y="2917800"/>
            <a:ext cx="9020160" cy="33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90f78"/>
                </a:solidFill>
                <a:uFillTx/>
                <a:latin typeface="Times New Roman"/>
                <a:ea typeface="Times New Roman"/>
              </a:rPr>
              <a:t>М.А.Булгаков «Собачье сердце». Проблематика,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90f78"/>
                </a:solidFill>
                <a:uFillTx/>
                <a:latin typeface="Times New Roman"/>
                <a:ea typeface="Times New Roman"/>
              </a:rPr>
              <a:t>жанровые особенности повести.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90f78"/>
                </a:solidFill>
                <a:uFillTx/>
                <a:latin typeface="Times New Roman"/>
                <a:ea typeface="Times New Roman"/>
              </a:rPr>
              <a:t>10 класс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38400" y="625428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379520" y="637668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" name="Google Shape;80;p1"/>
          <p:cNvSpPr/>
          <p:nvPr/>
        </p:nvSpPr>
        <p:spPr>
          <a:xfrm>
            <a:off x="2522520" y="422280"/>
            <a:ext cx="565956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Google Shape;80;p1"/>
          <p:cNvSpPr/>
          <p:nvPr/>
        </p:nvSpPr>
        <p:spPr>
          <a:xfrm>
            <a:off x="2870280" y="6600960"/>
            <a:ext cx="43923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9560" rIns="79560" tIns="39600" bIns="396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317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2.</a:t>
            </a:r>
            <a:br>
              <a:rPr sz="3200"/>
            </a:br>
            <a:br>
              <a:rPr sz="3200"/>
            </a:b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Заполните таблицу сведениями об истории создания и публикации, жанровых особенностях и проблематике повести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A63381-F3AB-4E3F-85E7-4C781A2E872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4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1473120" y="3429000"/>
          <a:ext cx="8080560" cy="1279440"/>
        </p:xfrm>
        <a:graphic>
          <a:graphicData uri="http://schemas.openxmlformats.org/drawingml/2006/table">
            <a:tbl>
              <a:tblPr/>
              <a:tblGrid>
                <a:gridCol w="2694240"/>
                <a:gridCol w="1985760"/>
                <a:gridCol w="3400560"/>
              </a:tblGrid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история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жанр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проблематика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2. Выполнение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736560" y="1176480"/>
          <a:ext cx="9421920" cy="5251320"/>
        </p:xfrm>
        <a:graphic>
          <a:graphicData uri="http://schemas.openxmlformats.org/drawingml/2006/table">
            <a:tbl>
              <a:tblPr/>
              <a:tblGrid>
                <a:gridCol w="3140280"/>
                <a:gridCol w="3141360"/>
                <a:gridCol w="3140280"/>
              </a:tblGrid>
              <a:tr h="652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история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жанр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проблематика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397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Написана и запрещена в 1925г.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1968г. опубликована на западе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Научная фантастика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антиутопия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Социальная: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революция, развал в стране и умах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201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1987г. в журнале «Знамя»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Сатирическая повесть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Научная этика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92F941-F5D2-4368-BCE7-B23FB8729DA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9"/>
          <p:cNvSpPr/>
          <p:nvPr/>
        </p:nvSpPr>
        <p:spPr>
          <a:xfrm>
            <a:off x="2773440" y="515880"/>
            <a:ext cx="5395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214"/>
          <p:cNvSpPr/>
          <p:nvPr/>
        </p:nvSpPr>
        <p:spPr>
          <a:xfrm rot="8611800">
            <a:off x="2665440" y="1838160"/>
            <a:ext cx="1176480" cy="84240"/>
          </a:xfrm>
          <a:prstGeom prst="rightArrow">
            <a:avLst>
              <a:gd name="adj1" fmla="val 50000"/>
              <a:gd name="adj2" fmla="val 349598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20" bIns="-432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AutoShape 215"/>
          <p:cNvSpPr/>
          <p:nvPr/>
        </p:nvSpPr>
        <p:spPr>
          <a:xfrm>
            <a:off x="3846600" y="1190520"/>
            <a:ext cx="3697200" cy="755640"/>
          </a:xfrm>
          <a:prstGeom prst="flowChartAlternateProcess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Обособленные члены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предложения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Text Box 218"/>
          <p:cNvSpPr/>
          <p:nvPr/>
        </p:nvSpPr>
        <p:spPr>
          <a:xfrm>
            <a:off x="1090080" y="1763640"/>
            <a:ext cx="1513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обособленные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определения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AutoShape 219"/>
          <p:cNvSpPr/>
          <p:nvPr/>
        </p:nvSpPr>
        <p:spPr>
          <a:xfrm rot="7254600">
            <a:off x="984960" y="3018240"/>
            <a:ext cx="1076040" cy="81000"/>
          </a:xfrm>
          <a:prstGeom prst="rightArrow">
            <a:avLst>
              <a:gd name="adj1" fmla="val 50000"/>
              <a:gd name="adj2" fmla="val 326883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6120" bIns="-612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AutoShape 220"/>
          <p:cNvSpPr/>
          <p:nvPr/>
        </p:nvSpPr>
        <p:spPr>
          <a:xfrm rot="3949200">
            <a:off x="2345400" y="3084840"/>
            <a:ext cx="1076400" cy="115920"/>
          </a:xfrm>
          <a:prstGeom prst="rightArrow">
            <a:avLst>
              <a:gd name="adj1" fmla="val 50000"/>
              <a:gd name="adj2" fmla="val 232917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520" bIns="1152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Text Box 221"/>
          <p:cNvSpPr/>
          <p:nvPr/>
        </p:nvSpPr>
        <p:spPr>
          <a:xfrm>
            <a:off x="641520" y="3529080"/>
            <a:ext cx="176508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согласованные 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определения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Text Box 222"/>
          <p:cNvSpPr/>
          <p:nvPr/>
        </p:nvSpPr>
        <p:spPr>
          <a:xfrm>
            <a:off x="2617200" y="3529080"/>
            <a:ext cx="193140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несогласованные 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определения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AutoShape 223"/>
          <p:cNvSpPr/>
          <p:nvPr/>
        </p:nvSpPr>
        <p:spPr>
          <a:xfrm rot="4345200">
            <a:off x="5938920" y="2527920"/>
            <a:ext cx="971640" cy="90360"/>
          </a:xfrm>
          <a:prstGeom prst="rightArrow">
            <a:avLst>
              <a:gd name="adj1" fmla="val 50000"/>
              <a:gd name="adj2" fmla="val 623175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AutoShape 224"/>
          <p:cNvSpPr/>
          <p:nvPr/>
        </p:nvSpPr>
        <p:spPr>
          <a:xfrm rot="6148800">
            <a:off x="5270760" y="4611960"/>
            <a:ext cx="1076400" cy="83880"/>
          </a:xfrm>
          <a:prstGeom prst="rightArrow">
            <a:avLst>
              <a:gd name="adj1" fmla="val 50000"/>
              <a:gd name="adj2" fmla="val 321291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80" bIns="-468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Text Box 225"/>
          <p:cNvSpPr/>
          <p:nvPr/>
        </p:nvSpPr>
        <p:spPr>
          <a:xfrm>
            <a:off x="5514840" y="3360600"/>
            <a:ext cx="23702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</a:rPr>
              <a:t>обособленные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</a:rPr>
              <a:t>обстоятельства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Text Box 227"/>
          <p:cNvSpPr/>
          <p:nvPr/>
        </p:nvSpPr>
        <p:spPr>
          <a:xfrm>
            <a:off x="675360" y="5376960"/>
            <a:ext cx="14270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причастные 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обороты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Text Box 228"/>
          <p:cNvSpPr/>
          <p:nvPr/>
        </p:nvSpPr>
        <p:spPr>
          <a:xfrm>
            <a:off x="2197800" y="5460840"/>
            <a:ext cx="199044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определения,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выраженные 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прилагательными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AutoShape 229"/>
          <p:cNvSpPr/>
          <p:nvPr/>
        </p:nvSpPr>
        <p:spPr>
          <a:xfrm rot="4091400">
            <a:off x="1692000" y="4830480"/>
            <a:ext cx="1513080" cy="84240"/>
          </a:xfrm>
          <a:prstGeom prst="rightArrow">
            <a:avLst>
              <a:gd name="adj1" fmla="val 50000"/>
              <a:gd name="adj2" fmla="val 449537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20" bIns="-432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AutoShape 230"/>
          <p:cNvSpPr/>
          <p:nvPr/>
        </p:nvSpPr>
        <p:spPr>
          <a:xfrm rot="6148800">
            <a:off x="817920" y="4696560"/>
            <a:ext cx="1076400" cy="84240"/>
          </a:xfrm>
          <a:prstGeom prst="rightArrow">
            <a:avLst>
              <a:gd name="adj1" fmla="val 50000"/>
              <a:gd name="adj2" fmla="val 319977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20" bIns="-432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AutoShape 231"/>
          <p:cNvSpPr/>
          <p:nvPr/>
        </p:nvSpPr>
        <p:spPr>
          <a:xfrm rot="3773400">
            <a:off x="6950880" y="4528080"/>
            <a:ext cx="1076040" cy="84240"/>
          </a:xfrm>
          <a:prstGeom prst="rightArrow">
            <a:avLst>
              <a:gd name="adj1" fmla="val 50000"/>
              <a:gd name="adj2" fmla="val 319811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20" bIns="-432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Text Box 232"/>
          <p:cNvSpPr/>
          <p:nvPr/>
        </p:nvSpPr>
        <p:spPr>
          <a:xfrm>
            <a:off x="4725720" y="5208480"/>
            <a:ext cx="238320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деепричастные 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обороты и одиночные 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деепричастия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Text Box 233"/>
          <p:cNvSpPr/>
          <p:nvPr/>
        </p:nvSpPr>
        <p:spPr>
          <a:xfrm>
            <a:off x="7073640" y="5040360"/>
            <a:ext cx="211176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обстоятельства, 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выраженные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существительными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trike="noStrike" u="none">
                <a:solidFill>
                  <a:srgbClr val="000000"/>
                </a:solidFill>
                <a:uFillTx/>
                <a:latin typeface="Times New Roman"/>
              </a:rPr>
              <a:t>с предлогами</a:t>
            </a:r>
            <a:endParaRPr b="0" lang="en-US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AutoShape 235"/>
          <p:cNvSpPr/>
          <p:nvPr/>
        </p:nvSpPr>
        <p:spPr>
          <a:xfrm rot="3000600">
            <a:off x="7316280" y="2465280"/>
            <a:ext cx="932040" cy="49320"/>
          </a:xfrm>
          <a:prstGeom prst="rightArrow">
            <a:avLst>
              <a:gd name="adj1" fmla="val 50000"/>
              <a:gd name="adj2" fmla="val 598781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Text Box 236"/>
          <p:cNvSpPr/>
          <p:nvPr/>
        </p:nvSpPr>
        <p:spPr>
          <a:xfrm>
            <a:off x="7648560" y="2798640"/>
            <a:ext cx="2454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обособленные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дополнения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AutoShape 238"/>
          <p:cNvSpPr/>
          <p:nvPr/>
        </p:nvSpPr>
        <p:spPr>
          <a:xfrm flipV="1" rot="5400000">
            <a:off x="4646520" y="2229480"/>
            <a:ext cx="577800" cy="50760"/>
          </a:xfrm>
          <a:prstGeom prst="rightArrow">
            <a:avLst>
              <a:gd name="adj1" fmla="val 50000"/>
              <a:gd name="adj2" fmla="val 350237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Text Box 239"/>
          <p:cNvSpPr/>
          <p:nvPr/>
        </p:nvSpPr>
        <p:spPr>
          <a:xfrm>
            <a:off x="4115880" y="2352600"/>
            <a:ext cx="1513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обособленные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приложения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AutoShape 244"/>
          <p:cNvSpPr/>
          <p:nvPr/>
        </p:nvSpPr>
        <p:spPr>
          <a:xfrm flipV="1" rot="2070600">
            <a:off x="7441920" y="1926000"/>
            <a:ext cx="1319040" cy="51120"/>
          </a:xfrm>
          <a:prstGeom prst="rightArrow">
            <a:avLst>
              <a:gd name="adj1" fmla="val 50000"/>
              <a:gd name="adj2" fmla="val 347741"/>
            </a:avLst>
          </a:prstGeom>
          <a:solidFill>
            <a:srgbClr val="8000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0880" bIns="-2088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Text Box 246"/>
          <p:cNvSpPr/>
          <p:nvPr/>
        </p:nvSpPr>
        <p:spPr>
          <a:xfrm>
            <a:off x="8101080" y="1450800"/>
            <a:ext cx="228600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уточняющие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члены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"/>
          <p:cNvSpPr/>
          <p:nvPr/>
        </p:nvSpPr>
        <p:spPr>
          <a:xfrm>
            <a:off x="1062000" y="565200"/>
            <a:ext cx="8170920" cy="6141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Консультация.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Прямоугольник 26"/>
          <p:cNvSpPr/>
          <p:nvPr/>
        </p:nvSpPr>
        <p:spPr>
          <a:xfrm>
            <a:off x="930240" y="6354720"/>
            <a:ext cx="8756640" cy="1008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Обособленные члены предложения выделяются на письме запятыми, в устной речи  -интонационно.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nodeType="clickEffect" fill="hold">
                      <p:stCondLst>
                        <p:cond delay="indefinite"/>
                      </p:stCondLst>
                      <p:childTnLst>
                        <p:par>
                          <p:cTn id="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55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Effect" fill="hold">
                      <p:stCondLst>
                        <p:cond delay="indefinite"/>
                      </p:stCondLst>
                      <p:childTnLst>
                        <p:par>
                          <p:cTn id="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64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67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nodeType="clickEffect" fill="hold">
                      <p:stCondLst>
                        <p:cond delay="indefinite"/>
                      </p:stCondLst>
                      <p:childTnLst>
                        <p:par>
                          <p:cTn id="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7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85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88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nodeType="clickEffect" fill="hold">
                      <p:stCondLst>
                        <p:cond delay="indefinite"/>
                      </p:stCondLst>
                      <p:childTnLst>
                        <p:par>
                          <p:cTn id="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9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00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nodeType="clickEffect" fill="hold">
                      <p:stCondLst>
                        <p:cond delay="indefinite"/>
                      </p:stCondLst>
                      <p:childTnLst>
                        <p:par>
                          <p:cTn id="1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9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nodeType="clickEffect" fill="hold">
                      <p:stCondLst>
                        <p:cond delay="indefinite"/>
                      </p:stCondLst>
                      <p:childTnLst>
                        <p:par>
                          <p:cTn id="1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" dur="8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" dur="8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nodeType="afterEffect" fill="hold">
                            <p:stCondLst>
                              <p:cond delay="1140"/>
                            </p:stCondLst>
                            <p:childTnLst>
                              <p:par>
                                <p:cTn id="124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6" dur="8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7" dur="8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nodeType="clickEffect" fill="hold">
                      <p:stCondLst>
                        <p:cond delay="indefinite"/>
                      </p:stCondLst>
                      <p:childTnLst>
                        <p:par>
                          <p:cTn id="1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nodeType="clickEffect" fill="hold">
                      <p:stCondLst>
                        <p:cond delay="indefinite"/>
                      </p:stCondLst>
                      <p:childTnLst>
                        <p:par>
                          <p:cTn id="1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nodeType="clickEffect" fill="hold">
                      <p:stCondLst>
                        <p:cond delay="indefinite"/>
                      </p:stCondLst>
                      <p:childTnLst>
                        <p:par>
                          <p:cTn id="1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nodeType="clickEffect" fill="hold">
                      <p:stCondLst>
                        <p:cond delay="indefinite"/>
                      </p:stCondLst>
                      <p:childTnLst>
                        <p:par>
                          <p:cTn id="1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0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1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nodeType="clickEffect" fill="hold">
                      <p:stCondLst>
                        <p:cond delay="indefinite"/>
                      </p:stCondLst>
                      <p:childTnLst>
                        <p:par>
                          <p:cTn id="1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nodeType="clickEffect" fill="hold">
                      <p:stCondLst>
                        <p:cond delay="indefinite"/>
                      </p:stCondLst>
                      <p:childTnLst>
                        <p:par>
                          <p:cTn id="1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nodeType="clickEffect" fill="hold">
                      <p:stCondLst>
                        <p:cond delay="indefinite"/>
                      </p:stCondLst>
                      <p:childTnLst>
                        <p:par>
                          <p:cTn id="1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nodeType="clickEffect" fill="hold">
                      <p:stCondLst>
                        <p:cond delay="indefinite"/>
                      </p:stCondLst>
                      <p:childTnLst>
                        <p:par>
                          <p:cTn id="1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4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5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nodeType="clickEffect" fill="hold">
                      <p:stCondLst>
                        <p:cond delay="indefinite"/>
                      </p:stCondLst>
                      <p:childTnLst>
                        <p:par>
                          <p:cTn id="1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xit" presetID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xit" presetID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3</a:t>
            </a:r>
            <a:br>
              <a:rPr sz="2800"/>
            </a:br>
            <a:br>
              <a:rPr sz="2800"/>
            </a:b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предложении найдите обособление     и определите его синтаксическую роль.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Самая важная проблема повести социальная: это осмысление событий революции, давшей возможность править миром шариковым и швондерам.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209B456-5A61-4DF5-9528-646943132CC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6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3. Выполнение</a:t>
            </a:r>
            <a:br>
              <a:rPr sz="2800"/>
            </a:br>
            <a:br>
              <a:rPr sz="2800"/>
            </a:b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350640" y="1044360"/>
            <a:ext cx="9807480" cy="57099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 fontScale="92500" lnSpcReduction="9999"/>
          </a:bodyPr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Самая важная проблема повести социальная: это осмысление событий </a:t>
            </a:r>
            <a:r>
              <a:rPr b="0" i="1" lang="ru-RU" sz="37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революции</a:t>
            </a:r>
            <a:r>
              <a:rPr b="0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</a:t>
            </a:r>
            <a:r>
              <a:rPr b="0" i="1" lang="ru-RU" sz="37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давшей возможность править миром шариковым и швондерам.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kk-KZ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революции</a:t>
            </a:r>
            <a:r>
              <a:rPr b="1" i="1" lang="kk-KZ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(какой?), </a:t>
            </a:r>
            <a:r>
              <a:rPr b="1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|</a:t>
            </a:r>
            <a:r>
              <a:rPr b="0" i="1" lang="ru-RU" sz="37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давшей возможность править миром шариковым и швондерам|.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предложении обособлено определение, выраженное причастным оборотом. В научном стиле причастные обороты служат средством логического уточнения или выделения того или иного предмета.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2934908-5492-4B4E-8647-4CF58B0E2DA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6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34960" y="52200"/>
            <a:ext cx="9623520" cy="8668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534960" y="887400"/>
            <a:ext cx="9018720" cy="58672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повести «Собачье сердце» М.Булгаков поднимает проблему </a:t>
            </a:r>
            <a:r>
              <a:rPr b="0" lang="ru-RU" sz="37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опасности вторжения в человеческую природу и социальные процессы.</a:t>
            </a: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Между тем, наука продолжает развиваться именно в направлении вторжения в человеческую природу: ведутся работы по имплантации органов, клонированию человека.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Как вы думаете, насколько это этично? 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131C06-6A30-4B72-9065-0B9BEED5D76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6" name="Прямоугольник 9"/>
          <p:cNvSpPr/>
          <p:nvPr/>
        </p:nvSpPr>
        <p:spPr>
          <a:xfrm>
            <a:off x="5255280" y="84240"/>
            <a:ext cx="2854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Прямоугольник 1"/>
          <p:cNvSpPr/>
          <p:nvPr/>
        </p:nvSpPr>
        <p:spPr>
          <a:xfrm>
            <a:off x="139680" y="2690640"/>
            <a:ext cx="10191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960" y="227160"/>
            <a:ext cx="9623520" cy="6300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4 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786960" y="811080"/>
            <a:ext cx="9371160" cy="5943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Напишите эссе на тему </a:t>
            </a: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«Нарушает ли   клонирование человека этические принципы?»,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используя знания из других предметных областей; 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используйте предложения  с обособленными второстепенными членами. Напишите работу по данному структурному плану: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Вступление-тезис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II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.Основная часть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1.Аргумент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2.Аргумент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3.Аргумент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III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.Заключение. Вывод по тезису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29C0033-234B-4E46-AD95-DD93B26CF7C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5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4960" y="227160"/>
            <a:ext cx="9623520" cy="6300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4. Образец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534960" y="811080"/>
            <a:ext cx="9623520" cy="5943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Наука развивается быстрыми темпами. Экспериментальная медицина, опыты которой так насторожили М.Булгакова, продолжает свои исследования в области имплантации органов. Пересаживают сердце, почки,  </a:t>
            </a:r>
            <a:r>
              <a:rPr b="0" i="1" lang="kk-KZ" sz="28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продлевая жизнь человека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Есть сообщения о клонировании животных. И это ужасно в отношении человека.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Мы привыкли к мысли, что каждый человек уникален.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Клонирование противоречит нашему мировоззрению.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Клонирование стирает неповторимость личности.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Клонирование сделает человека киборгом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Поэтому считаю это направление науки опасным для всего человечества как вида.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A11065-320B-43BA-BB91-FD7DA16DD20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4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67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8E99A2-77FA-4376-B7B3-7029696C9F69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8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9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0" name="Прямоугольник 9"/>
          <p:cNvSpPr/>
          <p:nvPr/>
        </p:nvSpPr>
        <p:spPr>
          <a:xfrm>
            <a:off x="4209120" y="374760"/>
            <a:ext cx="23526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Рефлексия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2" name="Рисунок 1" descr=""/>
          <p:cNvPicPr/>
          <p:nvPr/>
        </p:nvPicPr>
        <p:blipFill>
          <a:blip r:embed="rId2"/>
          <a:stretch/>
        </p:blipFill>
        <p:spPr>
          <a:xfrm>
            <a:off x="809640" y="1036800"/>
            <a:ext cx="8443800" cy="548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74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C7239C-A3A7-4A12-BCF9-D3C794ECC848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5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6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7" name="Прямоугольник 9"/>
          <p:cNvSpPr/>
          <p:nvPr/>
        </p:nvSpPr>
        <p:spPr>
          <a:xfrm>
            <a:off x="3624840" y="374760"/>
            <a:ext cx="35215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Учебное задание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Прямоугольник 1"/>
          <p:cNvSpPr/>
          <p:nvPr/>
        </p:nvSpPr>
        <p:spPr>
          <a:xfrm>
            <a:off x="1138320" y="1833480"/>
            <a:ext cx="8020080" cy="9939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Дочитайте повесть М.Булгакова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«Собачье сердце»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Прямоугольник 2"/>
          <p:cNvSpPr/>
          <p:nvPr/>
        </p:nvSpPr>
        <p:spPr>
          <a:xfrm>
            <a:off x="1297080" y="4019400"/>
            <a:ext cx="7861320" cy="9525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Урок окончен! До новых встреч!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90920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br>
              <a:rPr sz="3200"/>
            </a:b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Сегодня на уроке вы будете:</a:t>
            </a:r>
            <a:br>
              <a:rPr sz="3600"/>
            </a:br>
            <a:br>
              <a:rPr sz="3600"/>
            </a:br>
            <a:br>
              <a:rPr sz="3600"/>
            </a:b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определять особенности научной статьи;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-писать творческую работу,  используя знания из других предметных областей; 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использовать предложения  с обособленными второстепенными членами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8592A2-55E7-44CA-BC80-9252B25E919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" name="Rectangle 1"/>
          <p:cNvSpPr/>
          <p:nvPr/>
        </p:nvSpPr>
        <p:spPr>
          <a:xfrm>
            <a:off x="385920" y="1210320"/>
            <a:ext cx="325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Rectangle 2"/>
          <p:cNvSpPr/>
          <p:nvPr/>
        </p:nvSpPr>
        <p:spPr>
          <a:xfrm>
            <a:off x="366840" y="1880280"/>
            <a:ext cx="8426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5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648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182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A3E712-EDB6-4EEC-BE79-988A4250EEE8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3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4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85" name="Google Shape;574;p91"/>
          <p:cNvSpPr/>
          <p:nvPr/>
        </p:nvSpPr>
        <p:spPr>
          <a:xfrm>
            <a:off x="379440" y="1041480"/>
            <a:ext cx="41911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Барша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ғ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а 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қ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олжетімді, сапалы білім!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Google Shape;575;p91"/>
          <p:cNvSpPr/>
          <p:nvPr/>
        </p:nvSpPr>
        <p:spPr>
          <a:xfrm>
            <a:off x="5345280" y="5605560"/>
            <a:ext cx="482904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Качественное образование, 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доступное всем!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7" name="Группа 1"/>
          <p:cNvGrpSpPr/>
          <p:nvPr/>
        </p:nvGrpSpPr>
        <p:grpSpPr>
          <a:xfrm>
            <a:off x="2104920" y="1620720"/>
            <a:ext cx="6492960" cy="4849920"/>
            <a:chOff x="2104920" y="1620720"/>
            <a:chExt cx="6492960" cy="4849920"/>
          </a:xfrm>
        </p:grpSpPr>
        <p:sp>
          <p:nvSpPr>
            <p:cNvPr id="188" name="Freeform 39"/>
            <p:cNvSpPr/>
            <p:nvPr/>
          </p:nvSpPr>
          <p:spPr>
            <a:xfrm>
              <a:off x="3743280" y="2814480"/>
              <a:ext cx="3179880" cy="3656160"/>
            </a:xfrm>
            <a:custGeom>
              <a:avLst/>
              <a:gdLst>
                <a:gd name="textAreaLeft" fmla="*/ 0 w 3179880"/>
                <a:gd name="textAreaRight" fmla="*/ 3180240 w 3179880"/>
                <a:gd name="textAreaTop" fmla="*/ 0 h 3656160"/>
                <a:gd name="textAreaBottom" fmla="*/ 3656520 h 3656160"/>
              </a:gdLst>
              <a:ahLst/>
              <a:rect l="textAreaLeft" t="textAreaTop" r="textAreaRight" b="textAreaBottom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89" name="Group 4"/>
            <p:cNvGrpSpPr/>
            <p:nvPr/>
          </p:nvGrpSpPr>
          <p:grpSpPr>
            <a:xfrm>
              <a:off x="2104920" y="3894480"/>
              <a:ext cx="1997280" cy="2117880"/>
              <a:chOff x="2104920" y="3894480"/>
              <a:chExt cx="1997280" cy="2117880"/>
            </a:xfrm>
          </p:grpSpPr>
          <p:grpSp>
            <p:nvGrpSpPr>
              <p:cNvPr id="190" name="Oval 1"/>
              <p:cNvGrpSpPr/>
              <p:nvPr/>
            </p:nvGrpSpPr>
            <p:grpSpPr>
              <a:xfrm>
                <a:off x="2104920" y="3894480"/>
                <a:ext cx="1997280" cy="2117880"/>
                <a:chOff x="2104920" y="3894480"/>
                <a:chExt cx="1997280" cy="2117880"/>
              </a:xfrm>
            </p:grpSpPr>
            <p:pic>
              <p:nvPicPr>
                <p:cNvPr id="191" name="Oval 1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2104920" y="3894480"/>
                  <a:ext cx="1997280" cy="21178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92" name=""/>
                <p:cNvSpPr/>
                <p:nvPr/>
              </p:nvSpPr>
              <p:spPr>
                <a:xfrm>
                  <a:off x="2435400" y="4217760"/>
                  <a:ext cx="1337400" cy="1425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3" name="Oval 40"/>
              <p:cNvGrpSpPr/>
              <p:nvPr/>
            </p:nvGrpSpPr>
            <p:grpSpPr>
              <a:xfrm>
                <a:off x="2318400" y="4138200"/>
                <a:ext cx="1587600" cy="1630440"/>
                <a:chOff x="2318400" y="4138200"/>
                <a:chExt cx="1587600" cy="1630440"/>
              </a:xfrm>
            </p:grpSpPr>
            <p:pic>
              <p:nvPicPr>
                <p:cNvPr id="194" name="Oval 40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2318400" y="4138200"/>
                  <a:ext cx="1587600" cy="16304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95" name=""/>
                <p:cNvSpPr/>
                <p:nvPr/>
              </p:nvSpPr>
              <p:spPr>
                <a:xfrm>
                  <a:off x="2589840" y="4390560"/>
                  <a:ext cx="1047600" cy="108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Заманауи технология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96" name="Group 43"/>
            <p:cNvGrpSpPr/>
            <p:nvPr/>
          </p:nvGrpSpPr>
          <p:grpSpPr>
            <a:xfrm>
              <a:off x="6736320" y="3474720"/>
              <a:ext cx="1839240" cy="1950480"/>
              <a:chOff x="6736320" y="3474720"/>
              <a:chExt cx="1839240" cy="1950480"/>
            </a:xfrm>
          </p:grpSpPr>
          <p:grpSp>
            <p:nvGrpSpPr>
              <p:cNvPr id="197" name="Oval 44"/>
              <p:cNvGrpSpPr/>
              <p:nvPr/>
            </p:nvGrpSpPr>
            <p:grpSpPr>
              <a:xfrm>
                <a:off x="6736320" y="3474720"/>
                <a:ext cx="1839240" cy="1950480"/>
                <a:chOff x="6736320" y="3474720"/>
                <a:chExt cx="1839240" cy="1950480"/>
              </a:xfrm>
            </p:grpSpPr>
            <p:pic>
              <p:nvPicPr>
                <p:cNvPr id="198" name="Oval 44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736320" y="3474720"/>
                  <a:ext cx="1839240" cy="195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99" name=""/>
                <p:cNvSpPr/>
                <p:nvPr/>
              </p:nvSpPr>
              <p:spPr>
                <a:xfrm>
                  <a:off x="7041960" y="3773880"/>
                  <a:ext cx="1226160" cy="1305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00" name="Oval 45"/>
              <p:cNvGrpSpPr/>
              <p:nvPr/>
            </p:nvGrpSpPr>
            <p:grpSpPr>
              <a:xfrm>
                <a:off x="6948720" y="3699720"/>
                <a:ext cx="1396800" cy="1500480"/>
                <a:chOff x="6948720" y="3699720"/>
                <a:chExt cx="1396800" cy="1500480"/>
              </a:xfrm>
            </p:grpSpPr>
            <p:pic>
              <p:nvPicPr>
                <p:cNvPr id="201" name="Oval 45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948720" y="3699720"/>
                  <a:ext cx="1396800" cy="150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2" name=""/>
                <p:cNvSpPr/>
                <p:nvPr/>
              </p:nvSpPr>
              <p:spPr>
                <a:xfrm>
                  <a:off x="7187400" y="3931560"/>
                  <a:ext cx="917640" cy="99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Білімді бағалау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03" name="Group 46"/>
            <p:cNvGrpSpPr/>
            <p:nvPr/>
          </p:nvGrpSpPr>
          <p:grpSpPr>
            <a:xfrm>
              <a:off x="2725920" y="2247840"/>
              <a:ext cx="1542600" cy="1634400"/>
              <a:chOff x="2725920" y="2247840"/>
              <a:chExt cx="1542600" cy="1634400"/>
            </a:xfrm>
          </p:grpSpPr>
          <p:grpSp>
            <p:nvGrpSpPr>
              <p:cNvPr id="204" name="Oval 47"/>
              <p:cNvGrpSpPr/>
              <p:nvPr/>
            </p:nvGrpSpPr>
            <p:grpSpPr>
              <a:xfrm>
                <a:off x="2725920" y="2247840"/>
                <a:ext cx="1542600" cy="1634400"/>
                <a:chOff x="2725920" y="2247840"/>
                <a:chExt cx="1542600" cy="1634400"/>
              </a:xfrm>
            </p:grpSpPr>
            <p:pic>
              <p:nvPicPr>
                <p:cNvPr id="205" name="Oval 47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2725920" y="2247840"/>
                  <a:ext cx="1542600" cy="1634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6" name=""/>
                <p:cNvSpPr/>
                <p:nvPr/>
              </p:nvSpPr>
              <p:spPr>
                <a:xfrm>
                  <a:off x="2989080" y="2499480"/>
                  <a:ext cx="101880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07" name="Oval 48"/>
              <p:cNvGrpSpPr/>
              <p:nvPr/>
            </p:nvGrpSpPr>
            <p:grpSpPr>
              <a:xfrm>
                <a:off x="2913480" y="2430720"/>
                <a:ext cx="1195560" cy="1268640"/>
                <a:chOff x="2913480" y="2430720"/>
                <a:chExt cx="1195560" cy="1268640"/>
              </a:xfrm>
            </p:grpSpPr>
            <p:pic>
              <p:nvPicPr>
                <p:cNvPr id="208" name="Oval 48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2913480" y="2430720"/>
                  <a:ext cx="1195560" cy="12686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9" name=""/>
                <p:cNvSpPr/>
                <p:nvPr/>
              </p:nvSpPr>
              <p:spPr>
                <a:xfrm>
                  <a:off x="3123360" y="2630160"/>
                  <a:ext cx="772200" cy="82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Қол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жетімді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10" name="Group 49"/>
            <p:cNvGrpSpPr/>
            <p:nvPr/>
          </p:nvGrpSpPr>
          <p:grpSpPr>
            <a:xfrm>
              <a:off x="5502240" y="1743840"/>
              <a:ext cx="1541880" cy="1634760"/>
              <a:chOff x="5502240" y="1743840"/>
              <a:chExt cx="1541880" cy="1634760"/>
            </a:xfrm>
          </p:grpSpPr>
          <p:grpSp>
            <p:nvGrpSpPr>
              <p:cNvPr id="211" name="Oval 50"/>
              <p:cNvGrpSpPr/>
              <p:nvPr/>
            </p:nvGrpSpPr>
            <p:grpSpPr>
              <a:xfrm>
                <a:off x="5502240" y="1743840"/>
                <a:ext cx="1541880" cy="1634760"/>
                <a:chOff x="5502240" y="1743840"/>
                <a:chExt cx="1541880" cy="1634760"/>
              </a:xfrm>
            </p:grpSpPr>
            <p:pic>
              <p:nvPicPr>
                <p:cNvPr id="212" name="Oval 50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5502240" y="1743840"/>
                  <a:ext cx="1541880" cy="163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13" name=""/>
                <p:cNvSpPr/>
                <p:nvPr/>
              </p:nvSpPr>
              <p:spPr>
                <a:xfrm>
                  <a:off x="5762880" y="1997280"/>
                  <a:ext cx="102096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14" name="Oval 62"/>
              <p:cNvGrpSpPr/>
              <p:nvPr/>
            </p:nvGrpSpPr>
            <p:grpSpPr>
              <a:xfrm>
                <a:off x="5673600" y="1926720"/>
                <a:ext cx="1199520" cy="1269000"/>
                <a:chOff x="5673600" y="1926720"/>
                <a:chExt cx="1199520" cy="1269000"/>
              </a:xfrm>
            </p:grpSpPr>
            <p:pic>
              <p:nvPicPr>
                <p:cNvPr id="215" name="Oval 62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673600" y="1926720"/>
                  <a:ext cx="1199520" cy="1269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16" name=""/>
                <p:cNvSpPr/>
                <p:nvPr/>
              </p:nvSpPr>
              <p:spPr>
                <a:xfrm>
                  <a:off x="5886360" y="2127960"/>
                  <a:ext cx="7747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Цифрлы 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аза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стан</a:t>
                  </a:r>
                  <a:endParaRPr b="0" lang="en-US" sz="12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17" name="Group 63"/>
            <p:cNvGrpSpPr/>
            <p:nvPr/>
          </p:nvGrpSpPr>
          <p:grpSpPr>
            <a:xfrm>
              <a:off x="7138080" y="2233800"/>
              <a:ext cx="1459800" cy="1548000"/>
              <a:chOff x="7138080" y="2233800"/>
              <a:chExt cx="1459800" cy="1548000"/>
            </a:xfrm>
          </p:grpSpPr>
          <p:grpSp>
            <p:nvGrpSpPr>
              <p:cNvPr id="218" name="Oval 64"/>
              <p:cNvGrpSpPr/>
              <p:nvPr/>
            </p:nvGrpSpPr>
            <p:grpSpPr>
              <a:xfrm>
                <a:off x="7138080" y="2233800"/>
                <a:ext cx="1459800" cy="1548000"/>
                <a:chOff x="7138080" y="2233800"/>
                <a:chExt cx="1459800" cy="1548000"/>
              </a:xfrm>
            </p:grpSpPr>
            <p:pic>
              <p:nvPicPr>
                <p:cNvPr id="219" name="Oval 64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7138080" y="223380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20" name=""/>
                <p:cNvSpPr/>
                <p:nvPr/>
              </p:nvSpPr>
              <p:spPr>
                <a:xfrm>
                  <a:off x="7387560" y="247608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21" name="Oval 65"/>
              <p:cNvGrpSpPr/>
              <p:nvPr/>
            </p:nvGrpSpPr>
            <p:grpSpPr>
              <a:xfrm>
                <a:off x="7302600" y="2410200"/>
                <a:ext cx="1136160" cy="1200960"/>
                <a:chOff x="7302600" y="2410200"/>
                <a:chExt cx="1136160" cy="1200960"/>
              </a:xfrm>
            </p:grpSpPr>
            <p:pic>
              <p:nvPicPr>
                <p:cNvPr id="222" name="Oval 65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7302600" y="241020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23" name=""/>
                <p:cNvSpPr/>
                <p:nvPr/>
              </p:nvSpPr>
              <p:spPr>
                <a:xfrm>
                  <a:off x="7503480" y="259920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Дербес оқыту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24" name="Group 66"/>
            <p:cNvGrpSpPr/>
            <p:nvPr/>
          </p:nvGrpSpPr>
          <p:grpSpPr>
            <a:xfrm>
              <a:off x="4394880" y="2040480"/>
              <a:ext cx="1459800" cy="1548000"/>
              <a:chOff x="4394880" y="2040480"/>
              <a:chExt cx="1459800" cy="1548000"/>
            </a:xfrm>
          </p:grpSpPr>
          <p:grpSp>
            <p:nvGrpSpPr>
              <p:cNvPr id="225" name="Oval 67"/>
              <p:cNvGrpSpPr/>
              <p:nvPr/>
            </p:nvGrpSpPr>
            <p:grpSpPr>
              <a:xfrm>
                <a:off x="4394880" y="2040480"/>
                <a:ext cx="1459800" cy="1548000"/>
                <a:chOff x="4394880" y="2040480"/>
                <a:chExt cx="1459800" cy="1548000"/>
              </a:xfrm>
            </p:grpSpPr>
            <p:pic>
              <p:nvPicPr>
                <p:cNvPr id="226" name="Oval 67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4394880" y="204048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27" name=""/>
                <p:cNvSpPr/>
                <p:nvPr/>
              </p:nvSpPr>
              <p:spPr>
                <a:xfrm>
                  <a:off x="4644720" y="227916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28" name="Oval 68"/>
              <p:cNvGrpSpPr/>
              <p:nvPr/>
            </p:nvGrpSpPr>
            <p:grpSpPr>
              <a:xfrm>
                <a:off x="4559400" y="2211120"/>
                <a:ext cx="1136160" cy="1200960"/>
                <a:chOff x="4559400" y="2211120"/>
                <a:chExt cx="1136160" cy="1200960"/>
              </a:xfrm>
            </p:grpSpPr>
            <p:pic>
              <p:nvPicPr>
                <p:cNvPr id="229" name="Oval 68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4559400" y="221112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0" name=""/>
                <p:cNvSpPr/>
                <p:nvPr/>
              </p:nvSpPr>
              <p:spPr>
                <a:xfrm>
                  <a:off x="4760640" y="240228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Н</a:t>
                  </a: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ә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тижелі</a:t>
                  </a:r>
                  <a:endParaRPr b="0" lang="en-US" sz="13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31" name="Group 69"/>
            <p:cNvGrpSpPr/>
            <p:nvPr/>
          </p:nvGrpSpPr>
          <p:grpSpPr>
            <a:xfrm>
              <a:off x="6031080" y="3426120"/>
              <a:ext cx="1222920" cy="1296720"/>
              <a:chOff x="6031080" y="3426120"/>
              <a:chExt cx="1222920" cy="1296720"/>
            </a:xfrm>
          </p:grpSpPr>
          <p:grpSp>
            <p:nvGrpSpPr>
              <p:cNvPr id="232" name="Oval 70"/>
              <p:cNvGrpSpPr/>
              <p:nvPr/>
            </p:nvGrpSpPr>
            <p:grpSpPr>
              <a:xfrm>
                <a:off x="6031080" y="3426120"/>
                <a:ext cx="1222920" cy="1296720"/>
                <a:chOff x="6031080" y="3426120"/>
                <a:chExt cx="1222920" cy="1296720"/>
              </a:xfrm>
            </p:grpSpPr>
            <p:pic>
              <p:nvPicPr>
                <p:cNvPr id="233" name="Oval 70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6031080" y="3426120"/>
                  <a:ext cx="1222920" cy="1296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4" name=""/>
                <p:cNvSpPr/>
                <p:nvPr/>
              </p:nvSpPr>
              <p:spPr>
                <a:xfrm>
                  <a:off x="6247440" y="3628800"/>
                  <a:ext cx="792000" cy="844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35" name="Oval 71"/>
              <p:cNvGrpSpPr/>
              <p:nvPr/>
            </p:nvGrpSpPr>
            <p:grpSpPr>
              <a:xfrm>
                <a:off x="6170400" y="3571920"/>
                <a:ext cx="949320" cy="1004760"/>
                <a:chOff x="6170400" y="3571920"/>
                <a:chExt cx="949320" cy="1004760"/>
              </a:xfrm>
            </p:grpSpPr>
            <p:pic>
              <p:nvPicPr>
                <p:cNvPr id="236" name="Oval 71" descr="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6170400" y="3571920"/>
                  <a:ext cx="949320" cy="100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7" name=""/>
                <p:cNvSpPr/>
                <p:nvPr/>
              </p:nvSpPr>
              <p:spPr>
                <a:xfrm>
                  <a:off x="6343200" y="3731040"/>
                  <a:ext cx="599760" cy="640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Тиімді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38" name="Group 72"/>
            <p:cNvGrpSpPr/>
            <p:nvPr/>
          </p:nvGrpSpPr>
          <p:grpSpPr>
            <a:xfrm>
              <a:off x="3434400" y="1620720"/>
              <a:ext cx="1071720" cy="1136520"/>
              <a:chOff x="3434400" y="1620720"/>
              <a:chExt cx="1071720" cy="1136520"/>
            </a:xfrm>
          </p:grpSpPr>
          <p:grpSp>
            <p:nvGrpSpPr>
              <p:cNvPr id="239" name="Oval 73"/>
              <p:cNvGrpSpPr/>
              <p:nvPr/>
            </p:nvGrpSpPr>
            <p:grpSpPr>
              <a:xfrm>
                <a:off x="3434400" y="1620720"/>
                <a:ext cx="1071720" cy="1136520"/>
                <a:chOff x="3434400" y="1620720"/>
                <a:chExt cx="1071720" cy="1136520"/>
              </a:xfrm>
            </p:grpSpPr>
            <p:pic>
              <p:nvPicPr>
                <p:cNvPr id="240" name="Oval 73" descr="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3434400" y="1620720"/>
                  <a:ext cx="1071720" cy="11365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1" name=""/>
                <p:cNvSpPr/>
                <p:nvPr/>
              </p:nvSpPr>
              <p:spPr>
                <a:xfrm>
                  <a:off x="3624480" y="1800000"/>
                  <a:ext cx="690120" cy="734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2" name="Oval 74"/>
              <p:cNvGrpSpPr/>
              <p:nvPr/>
            </p:nvGrpSpPr>
            <p:grpSpPr>
              <a:xfrm>
                <a:off x="3551040" y="1748880"/>
                <a:ext cx="838440" cy="885960"/>
                <a:chOff x="3551040" y="1748880"/>
                <a:chExt cx="838440" cy="885960"/>
              </a:xfrm>
            </p:grpSpPr>
            <p:pic>
              <p:nvPicPr>
                <p:cNvPr id="243" name="Oval 74" descr="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3551040" y="1748880"/>
                  <a:ext cx="838440" cy="885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4" name=""/>
                <p:cNvSpPr/>
                <p:nvPr/>
              </p:nvSpPr>
              <p:spPr>
                <a:xfrm>
                  <a:off x="3708360" y="1888920"/>
                  <a:ext cx="522720" cy="556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Үш тілді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-4608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996BAC-8799-4F93-8D34-0ADB1E5DD4A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2" name="Прямоугольник 9"/>
          <p:cNvSpPr/>
          <p:nvPr/>
        </p:nvSpPr>
        <p:spPr>
          <a:xfrm>
            <a:off x="3148200" y="515880"/>
            <a:ext cx="48286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М.А.Булгаков «Собачье сердце»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Rectangle 1"/>
          <p:cNvSpPr/>
          <p:nvPr/>
        </p:nvSpPr>
        <p:spPr>
          <a:xfrm>
            <a:off x="351000" y="1346760"/>
            <a:ext cx="559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Rectangle 1"/>
          <p:cNvSpPr/>
          <p:nvPr/>
        </p:nvSpPr>
        <p:spPr>
          <a:xfrm>
            <a:off x="189000" y="5506920"/>
            <a:ext cx="637200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270000" y="3029400"/>
            <a:ext cx="63738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" name="Picture 11" descr=""/>
          <p:cNvPicPr/>
          <p:nvPr/>
        </p:nvPicPr>
        <p:blipFill>
          <a:blip r:embed="rId2"/>
          <a:stretch/>
        </p:blipFill>
        <p:spPr>
          <a:xfrm>
            <a:off x="4043520" y="4305240"/>
            <a:ext cx="4192560" cy="2786040"/>
          </a:xfrm>
          <a:prstGeom prst="rect">
            <a:avLst/>
          </a:prstGeom>
          <a:ln w="0">
            <a:noFill/>
          </a:ln>
        </p:spPr>
      </p:pic>
      <p:sp>
        <p:nvSpPr>
          <p:cNvPr id="27" name="TextBox 2"/>
          <p:cNvSpPr/>
          <p:nvPr/>
        </p:nvSpPr>
        <p:spPr>
          <a:xfrm>
            <a:off x="4177440" y="4906800"/>
            <a:ext cx="25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00b0f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" name="Picture 4" descr=""/>
          <p:cNvPicPr/>
          <p:nvPr/>
        </p:nvPicPr>
        <p:blipFill>
          <a:blip r:embed="rId3"/>
          <a:stretch/>
        </p:blipFill>
        <p:spPr>
          <a:xfrm>
            <a:off x="728640" y="1049400"/>
            <a:ext cx="3289320" cy="518148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3" descr=""/>
          <p:cNvPicPr/>
          <p:nvPr/>
        </p:nvPicPr>
        <p:blipFill>
          <a:blip r:embed="rId4"/>
          <a:stretch/>
        </p:blipFill>
        <p:spPr>
          <a:xfrm>
            <a:off x="3995640" y="1035000"/>
            <a:ext cx="4326120" cy="324180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2" descr=""/>
          <p:cNvPicPr/>
          <p:nvPr/>
        </p:nvPicPr>
        <p:blipFill>
          <a:blip r:embed="rId5"/>
          <a:stretch/>
        </p:blipFill>
        <p:spPr>
          <a:xfrm>
            <a:off x="2309760" y="3998880"/>
            <a:ext cx="4549680" cy="3027240"/>
          </a:xfrm>
          <a:prstGeom prst="rect">
            <a:avLst/>
          </a:prstGeom>
          <a:ln w="0">
            <a:noFill/>
          </a:ln>
        </p:spPr>
      </p:pic>
      <p:pic>
        <p:nvPicPr>
          <p:cNvPr id="31" name="Рисунок 1" descr=""/>
          <p:cNvPicPr/>
          <p:nvPr/>
        </p:nvPicPr>
        <p:blipFill>
          <a:blip r:embed="rId6"/>
          <a:stretch/>
        </p:blipFill>
        <p:spPr>
          <a:xfrm>
            <a:off x="6688080" y="-638280"/>
            <a:ext cx="3517920" cy="5168880"/>
          </a:xfrm>
          <a:prstGeom prst="rect">
            <a:avLst/>
          </a:prstGeom>
          <a:ln w="0">
            <a:noFill/>
          </a:ln>
        </p:spPr>
      </p:pic>
      <p:pic>
        <p:nvPicPr>
          <p:cNvPr id="32" name="Рисунок 4" descr=""/>
          <p:cNvPicPr/>
          <p:nvPr/>
        </p:nvPicPr>
        <p:blipFill>
          <a:blip r:embed="rId7"/>
          <a:stretch/>
        </p:blipFill>
        <p:spPr>
          <a:xfrm>
            <a:off x="6796080" y="1144440"/>
            <a:ext cx="3954600" cy="564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nodeType="clickEffect" fill="hold">
                      <p:stCondLst>
                        <p:cond delay="indefinite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4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Литературный справочник</a:t>
            </a:r>
            <a:br>
              <a:rPr sz="4000"/>
            </a:br>
            <a:endParaRPr b="0" lang="en-US" sz="4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4B75E3-95BA-4153-AEE9-507D95363FD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7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8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Ирония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— вид комического, насмешка, осмеяние того или иного явления, разоблачающее отрицательные черты этого явления.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Гротеск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[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тэ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]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— причудливое смешение в художественном образе реального и фантастического, прекрасного и безобразного, трагического и комического — для более впечатляющего и полного выражения творческого замысла писателя.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Сатира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— разновидность литературы,  обличающая и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высмеивающая пороки людей и общества.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Пародия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— произведение искусства, имеющее целью создание у читателя комического эффекта за счет намеренного повторения уникальных черт уже известного произведения, в специально измененной форме.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Предтекстовая работа. </a:t>
            </a:r>
            <a:r>
              <a:rPr b="1" lang="ru-RU" sz="28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История создания</a:t>
            </a:r>
            <a:br>
              <a:rPr sz="2800"/>
            </a:br>
            <a:br>
              <a:rPr sz="2800"/>
            </a:b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Повесть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«Собачье сердце» была написана в начале 1925 г.    Булгаков прочитал её на литературном собрании. Московская публика заинтересовалась произведением. Цензура запретила публикацию. Повесть распространялась в самиздате. Впервые была опубликована в Лондоне и Франкфурте в 1968 г., в журнале «Знамя» № 6 в 1987 г.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20-е гг. были очень популярны медицинские опыты по омоложению человеческого организма. Булгаков как врач был знаком с этими естественнонаучными экспериментами. Прототипом профессора Преображенского был дядя Булгакова, Н.М.Покровский, врач . Он жил на Пречистенке, где и разворачиваются события повести.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spcBef>
                <a:spcPts val="924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099400-0DEA-44A0-BAB6-ADFD88CD59F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5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Жанровые особенности</a:t>
            </a:r>
            <a:br>
              <a:rPr sz="2800"/>
            </a:b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Сатирическая повесть «Собачье сердце» соединяет разнообразные жанровые элементы. Сюжет повести напоминает фантастическую приключенческую литературу в традициях Г. Уэллса. Подзаголовок повести «Чудовищная история» свидетельствует о пародийной окраске фантастического сюжета.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Научно-приключенческий жанр – это внешний покров для сатирического подтекста и актуальной метафоры.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Повесть близка к антиутопиям из-за своей социальной сатиры. Это предупреждение о последствиях исторического эксперимента, который необходимо прекратить, вернуть всё на круги своя.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9487BC-B4EE-481C-BB53-EDAE32B3B64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2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Проблематика повести 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Самая важная проблема повести социальная: это осмысление событий революции, давшей возможность править миром шариковым и швондерам.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Другая проблема – осознание границ человеческих возможностей. Преображенский, возомнив себя богом (ему буквально поклоняются домашние), идёт против природы, превращая собаку в человека. Осознав, что Спинозу «любая баба может родить когда угодно», Преображенский раскаивается в своём эксперименте, что спасает ему жизнь. Он понимает ошибочность евгеники – науки по улучшению человеческой породы.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Поднимается проблема опасности вторжения в человеческую природу и социальные процессы.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24FBB9-FE47-4D38-9E37-BAFB5954AD9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9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960" y="765000"/>
            <a:ext cx="9623520" cy="460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-6120" bIns="-61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1. Анализ текста: заполните таблицу </a:t>
            </a:r>
            <a:br>
              <a:rPr sz="2800"/>
            </a:b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898560" y="954000"/>
          <a:ext cx="9623520" cy="4937040"/>
        </p:xfrm>
        <a:graphic>
          <a:graphicData uri="http://schemas.openxmlformats.org/drawingml/2006/table">
            <a:tbl>
              <a:tblPr/>
              <a:tblGrid>
                <a:gridCol w="4263840"/>
                <a:gridCol w="5359680"/>
              </a:tblGrid>
              <a:tr h="655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стиль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655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жанр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209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структурные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особенности  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208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лексические особенности  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3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en-US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207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36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грамматические особенности  </a:t>
                      </a:r>
                      <a:endParaRPr b="0" lang="en-US" sz="3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4F4B00-B094-48EA-AD65-A453DB1817F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6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960" y="302760"/>
            <a:ext cx="9018720" cy="306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1. Анализ текста: выполнение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1" name="Объект 3" descr=""/>
          <p:cNvPicPr/>
          <p:nvPr/>
        </p:nvPicPr>
        <p:blipFill>
          <a:blip r:embed="rId2"/>
          <a:stretch/>
        </p:blipFill>
        <p:spPr>
          <a:xfrm>
            <a:off x="534960" y="857160"/>
            <a:ext cx="8880480" cy="589752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20AB905-85EC-4A1A-8F70-1CBBD2DA091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5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en-US</dc:language>
  <cp:lastModifiedBy>Данагул</cp:lastModifiedBy>
  <cp:lastPrinted>2020-01-23T08:03:28Z</cp:lastPrinted>
  <dcterms:modified xsi:type="dcterms:W3CDTF">2024-12-13T20:01:28Z</dcterms:modified>
  <cp:revision>209</cp:revision>
  <dc:subject/>
  <dc:title>Презентация PowerPoint</dc:title>
</cp:coreProperties>
</file>