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4" r:id="rId3"/>
    <p:sldId id="275" r:id="rId4"/>
    <p:sldId id="283" r:id="rId5"/>
    <p:sldId id="282" r:id="rId6"/>
    <p:sldId id="284" r:id="rId7"/>
    <p:sldId id="285" r:id="rId8"/>
    <p:sldId id="264" r:id="rId9"/>
    <p:sldId id="280" r:id="rId10"/>
    <p:sldId id="279" r:id="rId11"/>
    <p:sldId id="278" r:id="rId12"/>
    <p:sldId id="286" r:id="rId13"/>
    <p:sldId id="277" r:id="rId14"/>
    <p:sldId id="267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230032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404629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2525874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159486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197783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457626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797637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035692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43969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437141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969683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Тема: Научные открытия </a:t>
            </a:r>
            <a:r>
              <a:rPr lang="en-US" altLang="ru-RU" sz="2000" b="1" dirty="0" smtClean="0">
                <a:latin typeface="Times New Roman" panose="02020603050405020304" pitchFamily="18" charset="0"/>
                <a:cs typeface="Times New Roman" pitchFamily="18" charset="0"/>
              </a:rPr>
              <a:t>XXI</a:t>
            </a:r>
            <a:r>
              <a:rPr lang="ru-RU" altLang="ru-RU" sz="2000" b="1" dirty="0" smtClean="0">
                <a:latin typeface="Times New Roman" panose="02020603050405020304" pitchFamily="18" charset="0"/>
                <a:cs typeface="Times New Roman" pitchFamily="18" charset="0"/>
              </a:rPr>
              <a:t> века.</a:t>
            </a:r>
            <a:endParaRPr lang="kk-KZ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Clr>
                <a:srgbClr val="000000"/>
              </a:buClr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10 класс </a:t>
            </a:r>
          </a:p>
          <a:p>
            <a:pPr algn="ctr">
              <a:buClr>
                <a:srgbClr val="000000"/>
              </a:buClr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20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1791" y="0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80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554" y="2492896"/>
            <a:ext cx="3932237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103" y="2492896"/>
            <a:ext cx="4029075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57471" y="940934"/>
            <a:ext cx="76980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i="1" dirty="0" smtClean="0">
                <a:latin typeface="Times New Roman" pitchFamily="18" charset="0"/>
                <a:cs typeface="Times New Roman" pitchFamily="18" charset="0"/>
              </a:rPr>
              <a:t>Создайте текст смешанного типа на тему «Новые научные открытия» по следующей структуре,  употребляя причастия, деепричастия.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1554" y="2132856"/>
            <a:ext cx="424048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b="1" i="1">
                <a:latin typeface="Times New Roman" pitchFamily="18" charset="0"/>
                <a:cs typeface="Times New Roman" pitchFamily="18" charset="0"/>
              </a:rPr>
              <a:t>Консультация.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77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705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151880"/>
            <a:ext cx="8229600" cy="4974284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План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5500" i="1" dirty="0">
                <a:latin typeface="Times New Roman" pitchFamily="18" charset="0"/>
                <a:ea typeface="Calibri"/>
                <a:cs typeface="Times New Roman" pitchFamily="18" charset="0"/>
              </a:rPr>
              <a:t>I</a:t>
            </a: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.Введение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5500" i="1" dirty="0">
                <a:latin typeface="Times New Roman" pitchFamily="18" charset="0"/>
                <a:ea typeface="Calibri"/>
                <a:cs typeface="Times New Roman" pitchFamily="18" charset="0"/>
              </a:rPr>
              <a:t>II</a:t>
            </a: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.Основная часть (проблемы, пути их решения)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5500" i="1" dirty="0">
                <a:latin typeface="Times New Roman" pitchFamily="18" charset="0"/>
                <a:ea typeface="Calibri"/>
                <a:cs typeface="Times New Roman" pitchFamily="18" charset="0"/>
              </a:rPr>
              <a:t>III</a:t>
            </a: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.Заключение (выводы)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5500" b="1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5500" i="1" dirty="0">
                <a:latin typeface="Times New Roman" pitchFamily="18" charset="0"/>
                <a:ea typeface="Calibri"/>
                <a:cs typeface="Times New Roman" pitchFamily="18" charset="0"/>
              </a:rPr>
              <a:t>I</a:t>
            </a: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.Введение </a:t>
            </a:r>
            <a:r>
              <a:rPr lang="ru-RU" sz="5500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5500" dirty="0">
                <a:latin typeface="Times New Roman" pitchFamily="18" charset="0"/>
                <a:ea typeface="Calibri"/>
                <a:cs typeface="Times New Roman" pitchFamily="18" charset="0"/>
              </a:rPr>
              <a:t>Научный прогресс идет все более быстрыми темпами. </a:t>
            </a: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5500" i="1" dirty="0">
                <a:latin typeface="Times New Roman" pitchFamily="18" charset="0"/>
                <a:ea typeface="Calibri"/>
                <a:cs typeface="Times New Roman" pitchFamily="18" charset="0"/>
              </a:rPr>
              <a:t>II</a:t>
            </a: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.Основная часть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5500" dirty="0">
                <a:latin typeface="Times New Roman" pitchFamily="18" charset="0"/>
                <a:ea typeface="Calibri"/>
                <a:cs typeface="Times New Roman" pitchFamily="18" charset="0"/>
              </a:rPr>
              <a:t>Уходящий год ознаменовался рядом ярких открытий и настоящих прорывов в области медицины, астрономии, высоких технологий. Так, прошли испытания первого беспилотного летающего такси, появился протез руки, управляемый силой мысли, а в Китае не утихают споры вокруг рождения генно-модифицированных детей. </a:t>
            </a:r>
            <a:r>
              <a:rPr lang="ru-RU" sz="5500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en-US" sz="5500" i="1" dirty="0">
                <a:latin typeface="Times New Roman" pitchFamily="18" charset="0"/>
                <a:ea typeface="Calibri"/>
                <a:cs typeface="Times New Roman" pitchFamily="18" charset="0"/>
              </a:rPr>
              <a:t>III</a:t>
            </a:r>
            <a:r>
              <a:rPr lang="ru-RU" sz="5500" i="1" dirty="0">
                <a:latin typeface="Times New Roman" pitchFamily="18" charset="0"/>
                <a:ea typeface="Calibri"/>
                <a:cs typeface="Times New Roman" pitchFamily="18" charset="0"/>
              </a:rPr>
              <a:t>.Заключение (выводы)</a:t>
            </a:r>
            <a:endParaRPr lang="ru-RU" sz="55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125"/>
              </a:spcAft>
            </a:pP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  В настоящий </a:t>
            </a:r>
            <a:r>
              <a:rPr lang="ru-RU" sz="55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момент во время пандемии 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идет работа по созданию инновационных препаратов</a:t>
            </a:r>
            <a:r>
              <a:rPr lang="ru-RU" sz="55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, направленных  против этого вируса, 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эффективных и лишенных побочных эффектов. Впрочем, </a:t>
            </a:r>
            <a:r>
              <a:rPr lang="ru-RU" sz="5500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эта работа 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может занять еще несколько лет. Но мы с вами будем надеяться, что наша наука не будет стоять на одном месте, а будет идти вперед.</a:t>
            </a:r>
          </a:p>
          <a:p>
            <a:pPr>
              <a:lnSpc>
                <a:spcPct val="115000"/>
              </a:lnSpc>
              <a:spcAft>
                <a:spcPts val="1125"/>
              </a:spcAft>
            </a:pPr>
            <a:r>
              <a:rPr lang="ru-RU" sz="5500" b="1" dirty="0">
                <a:latin typeface="Times New Roman" pitchFamily="18" charset="0"/>
                <a:ea typeface="Times New Roman"/>
                <a:cs typeface="Times New Roman" pitchFamily="18" charset="0"/>
              </a:rPr>
              <a:t>Уходящий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- действительное причастие настоящего времени, образовано при помощи суффикса- </a:t>
            </a:r>
            <a:r>
              <a:rPr lang="ru-RU" sz="55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ящ</a:t>
            </a:r>
            <a:r>
              <a:rPr lang="ru-RU" sz="5500" b="1" dirty="0">
                <a:latin typeface="Times New Roman" pitchFamily="18" charset="0"/>
                <a:ea typeface="Times New Roman"/>
                <a:cs typeface="Times New Roman" pitchFamily="18" charset="0"/>
              </a:rPr>
              <a:t>, летающего-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действительное причастие настоящего времени, образовано при помощи суффикса- </a:t>
            </a:r>
            <a:r>
              <a:rPr lang="ru-RU" sz="5500" b="1" dirty="0" err="1">
                <a:latin typeface="Times New Roman" pitchFamily="18" charset="0"/>
                <a:ea typeface="Times New Roman"/>
                <a:cs typeface="Times New Roman" pitchFamily="18" charset="0"/>
              </a:rPr>
              <a:t>ющ</a:t>
            </a:r>
            <a:r>
              <a:rPr lang="ru-RU" sz="5500" b="1" dirty="0">
                <a:latin typeface="Times New Roman" pitchFamily="18" charset="0"/>
                <a:ea typeface="Times New Roman"/>
                <a:cs typeface="Times New Roman" pitchFamily="18" charset="0"/>
              </a:rPr>
              <a:t>,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5500" b="1" dirty="0">
                <a:latin typeface="Times New Roman" pitchFamily="18" charset="0"/>
                <a:ea typeface="Times New Roman"/>
                <a:cs typeface="Times New Roman" pitchFamily="18" charset="0"/>
              </a:rPr>
              <a:t>значимые-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 страдательное  причастие настоящего времени, образовано при помощи суффикса- </a:t>
            </a:r>
            <a:r>
              <a:rPr lang="ru-RU" sz="5500" b="1" dirty="0">
                <a:latin typeface="Times New Roman" pitchFamily="18" charset="0"/>
                <a:ea typeface="Times New Roman"/>
                <a:cs typeface="Times New Roman" pitchFamily="18" charset="0"/>
              </a:rPr>
              <a:t>им, управляемый- -</a:t>
            </a:r>
            <a:r>
              <a:rPr lang="ru-RU" sz="5500" dirty="0">
                <a:latin typeface="Times New Roman" pitchFamily="18" charset="0"/>
                <a:ea typeface="Times New Roman"/>
                <a:cs typeface="Times New Roman" pitchFamily="18" charset="0"/>
              </a:rPr>
              <a:t> страдательное  причастие настоящего времени, образовано при помощи суффикса- </a:t>
            </a:r>
            <a:r>
              <a:rPr lang="ru-RU" sz="5500" b="1" dirty="0">
                <a:latin typeface="Times New Roman" pitchFamily="18" charset="0"/>
                <a:ea typeface="Times New Roman"/>
                <a:cs typeface="Times New Roman" pitchFamily="18" charset="0"/>
              </a:rPr>
              <a:t>ем</a:t>
            </a:r>
            <a:r>
              <a:rPr lang="ru-RU" b="1" dirty="0">
                <a:solidFill>
                  <a:srgbClr val="0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199542"/>
              </p:ext>
            </p:extLst>
          </p:nvPr>
        </p:nvGraphicFramePr>
        <p:xfrm>
          <a:off x="9828584" y="2687428"/>
          <a:ext cx="1080120" cy="3701043"/>
        </p:xfrm>
        <a:graphic>
          <a:graphicData uri="http://schemas.openxmlformats.org/drawingml/2006/table">
            <a:tbl>
              <a:tblPr firstRow="1" firstCol="1" bandRow="1"/>
              <a:tblGrid>
                <a:gridCol w="5400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1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1043" marR="51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.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043" marR="510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835696" y="548680"/>
            <a:ext cx="4752527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Примерный образец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14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531671" y="339090"/>
            <a:ext cx="2151250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Рефлексия обучающихся на уроках английского языка - английский язык,  презентации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556792"/>
            <a:ext cx="6768752" cy="38884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577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981877" y="339090"/>
            <a:ext cx="3250847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Учебное задание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99592" y="1556792"/>
            <a:ext cx="7291456" cy="33123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ещё открытия, значимые для человечества, сделаны в последние десятилетия? Найдите информацию в сети</a:t>
            </a:r>
            <a:r>
              <a:rPr lang="ru-RU" sz="2400" dirty="0" smtClean="0"/>
              <a:t>.</a:t>
            </a:r>
            <a:endParaRPr lang="en-US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5445224"/>
            <a:ext cx="714744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окончен! До новых встреч!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8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576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4440575" y="384104"/>
            <a:ext cx="262849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Century Gothic" pitchFamily="34" charset="0"/>
              </a:rPr>
              <a:t> </a:t>
            </a:r>
            <a:endParaRPr lang="ru-RU" altLang="ru-RU" sz="2800" dirty="0">
              <a:solidFill>
                <a:prstClr val="white"/>
              </a:solidFill>
              <a:latin typeface="Century Gothic" pitchFamily="34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4020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 на уроке </a:t>
            </a:r>
            <a:endParaRPr lang="ru-RU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будете: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itchFamily="18" charset="0"/>
              </a:rPr>
              <a:t>определять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структурные, лексические и грамматические особенности текстов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создавать текст  смешанного типа; 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использовать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причастия, деепричастия.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30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9872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55576" y="384104"/>
            <a:ext cx="7435472" cy="8095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1600200"/>
            <a:ext cx="7733848" cy="452596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Корпорация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- крупное объединение, созданное с целью экономической деятельности в определенной сфере рынка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Прогре́сс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проградация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— направление развития от низшего к высшему, поступательное движение вперед, повышение уровня организации, усложнение способа организации, характеризуется увеличением внутренних связей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Нау́ка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— область человеческой деятельности, направленная на выработку и систематизацию объективных знаний о действительности. Эта деятельность осуществляется путём сбора фактов, их регулярного обновления, систематизации и критического анализа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Псевдонау́ка</a:t>
            </a:r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200" b="1" dirty="0" err="1">
                <a:latin typeface="Times New Roman" pitchFamily="18" charset="0"/>
                <a:cs typeface="Times New Roman" pitchFamily="18" charset="0"/>
              </a:rPr>
              <a:t>лженау́ка</a:t>
            </a:r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 — деятельность или учение, представляемые сторонниками как научные, но по сути таковыми не являющиеся.</a:t>
            </a:r>
          </a:p>
          <a:p>
            <a:pPr marL="0" indent="0">
              <a:buNone/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2121895" y="384104"/>
            <a:ext cx="4900208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Тематический словарь урока</a:t>
            </a:r>
            <a:endParaRPr lang="ru-RU" altLang="ru-RU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21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1811074" y="339090"/>
            <a:ext cx="5592450" cy="647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Научные открытия </a:t>
            </a:r>
            <a:r>
              <a:rPr lang="en-US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XXI</a:t>
            </a: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века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72" y="986330"/>
            <a:ext cx="7487872" cy="2673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885" y="3600579"/>
            <a:ext cx="7487872" cy="1412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047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8" y="1268760"/>
            <a:ext cx="7214600" cy="365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768" y="4925418"/>
            <a:ext cx="7214600" cy="1167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429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4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57785" y="339090"/>
            <a:ext cx="7733263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196" y="1024329"/>
            <a:ext cx="8024076" cy="5875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Times New Roman"/>
                <a:ea typeface="Calibri"/>
                <a:cs typeface="Times New Roman"/>
              </a:rPr>
              <a:t>Составьте назывной план по прочитанному тексту.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b="1" dirty="0"/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8293389"/>
              </p:ext>
            </p:extLst>
          </p:nvPr>
        </p:nvGraphicFramePr>
        <p:xfrm>
          <a:off x="166972" y="2485298"/>
          <a:ext cx="7997300" cy="15197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Точечный рисунок" r:id="rId5" imgW="3917019" imgH="457240" progId="Paint.Picture">
                  <p:embed/>
                </p:oleObj>
              </mc:Choice>
              <mc:Fallback>
                <p:oleObj name="Точечный рисунок" r:id="rId5" imgW="3917019" imgH="457240" progId="Paint.Picture">
                  <p:embed/>
                  <p:pic>
                    <p:nvPicPr>
                      <p:cNvPr id="3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972" y="2485298"/>
                        <a:ext cx="7997300" cy="15197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66972" y="1663697"/>
            <a:ext cx="8024076" cy="757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Консультация</a:t>
            </a:r>
            <a:r>
              <a:rPr lang="ru-RU" sz="2400" i="1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: как составить назывной план</a:t>
            </a:r>
            <a:r>
              <a:rPr lang="ru-RU" sz="24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00004" y="4725144"/>
            <a:ext cx="789104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Примерный образец: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Корпорация RAND.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2.Человек-звезда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Робот-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андроид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15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290" y="-33116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705594" y="384104"/>
            <a:ext cx="173280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altLang="ru-RU" sz="2800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12"/>
          <p:cNvSpPr>
            <a:spLocks noChangeArrowheads="1"/>
          </p:cNvSpPr>
          <p:nvPr/>
        </p:nvSpPr>
        <p:spPr bwMode="auto">
          <a:xfrm>
            <a:off x="539552" y="1193628"/>
            <a:ext cx="8348957" cy="5733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32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2108639"/>
            <a:ext cx="7435472" cy="483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kk-KZ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1025110"/>
            <a:ext cx="669674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>
                <a:latin typeface="Times New Roman" pitchFamily="18" charset="0"/>
                <a:ea typeface="Calibri"/>
                <a:cs typeface="Times New Roman" pitchFamily="18" charset="0"/>
              </a:rPr>
              <a:t>Выпишите научные термины и клишированные конструкции</a:t>
            </a:r>
            <a:endParaRPr lang="en-US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2000256"/>
            <a:ext cx="6696744" cy="21488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Например:</a:t>
            </a:r>
          </a:p>
          <a:p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Новые </a:t>
            </a:r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технологии </a:t>
            </a:r>
          </a:p>
          <a:p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глобальная технологическая </a:t>
            </a:r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революция </a:t>
            </a:r>
          </a:p>
          <a:p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i="1" dirty="0">
                <a:latin typeface="Times New Roman" pitchFamily="18" charset="0"/>
                <a:ea typeface="Calibri"/>
                <a:cs typeface="Times New Roman" pitchFamily="18" charset="0"/>
              </a:rPr>
              <a:t>квантовые </a:t>
            </a:r>
            <a:r>
              <a:rPr lang="ru-RU" sz="2400" i="1" dirty="0" smtClean="0">
                <a:latin typeface="Times New Roman" pitchFamily="18" charset="0"/>
                <a:ea typeface="Calibri"/>
                <a:cs typeface="Times New Roman" pitchFamily="18" charset="0"/>
              </a:rPr>
              <a:t>компьютеры 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algn="ctr"/>
            <a:endParaRPr lang="ru-RU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265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79512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209598" y="339090"/>
            <a:ext cx="279540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Консультация</a:t>
            </a:r>
            <a:endParaRPr lang="ru-RU" alt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Что такое страдательное причастие прошедшего времени и на какие вопросы оно  отвечает | tvercult.ru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994" y="1484784"/>
            <a:ext cx="3733958" cy="4303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 descr="15.1 сочинение ОГЭ. Деепричастия устраняют однообразие в перечне отдельных  действий...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84784"/>
            <a:ext cx="3763064" cy="4303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388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91631" y="-19713"/>
            <a:ext cx="9144000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k-KZ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Примерные  ответы: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1.Японский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Есинори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Осуми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пришел к выводу, что клетки могут частично «поедать» себя,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избавляяс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 от старых или поврежденных участков.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первом предложении  деепричастие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избавляясь -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несовершенного вида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образовано при помощи суффикса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–я.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2.Сверхпроводник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полученный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учеными Гарвардского университета, при плавлении выделяет в 21 раз больше энергии, чем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сжигаемый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такой же килограмм газообразного водорода.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втором предложении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причастия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полученный –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страдательное причастие прошедшего времени,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образовано при помощи суффикса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енн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Сжигаемый-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страдательное причастие настоящего времени, образовано при помощи суффикса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–ем.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457200" y="339090"/>
            <a:ext cx="8894803" cy="8963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3.</a:t>
            </a:r>
            <a:r>
              <a:rPr lang="ru-RU" sz="24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 </a:t>
            </a:r>
            <a:r>
              <a:rPr lang="ru-RU" sz="24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причастия, деепричастия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alt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12676" y="1151879"/>
            <a:ext cx="8501910" cy="511818"/>
          </a:xfrm>
          <a:prstGeom prst="rect">
            <a:avLst/>
          </a:prstGeom>
        </p:spPr>
        <p:txBody>
          <a:bodyPr lIns="80147" tIns="40074" rIns="80147" bIns="40074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399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510</Words>
  <Application>Microsoft Office PowerPoint</Application>
  <PresentationFormat>Экран (4:3)</PresentationFormat>
  <Paragraphs>105</Paragraphs>
  <Slides>14</Slides>
  <Notes>14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Gothic</vt:lpstr>
      <vt:lpstr>Comfortaa</vt:lpstr>
      <vt:lpstr>Times New Roman</vt:lpstr>
      <vt:lpstr>Тема Office</vt:lpstr>
      <vt:lpstr>Точечный рисунок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40</cp:revision>
  <dcterms:created xsi:type="dcterms:W3CDTF">2020-07-18T05:19:20Z</dcterms:created>
  <dcterms:modified xsi:type="dcterms:W3CDTF">2024-12-13T15:03:29Z</dcterms:modified>
</cp:coreProperties>
</file>