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2.png" ContentType="image/png"/>
  <Override PartName="/ppt/media/image10.png" ContentType="image/png"/>
  <Override PartName="/ppt/media/image17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19.png" ContentType="image/png"/>
  <Override PartName="/ppt/media/image20.png" ContentType="image/png"/>
  <Override PartName="/ppt/media/image8.png" ContentType="image/png"/>
  <Override PartName="/ppt/media/image16.png" ContentType="image/png"/>
  <Override PartName="/ppt/media/image18.png" ContentType="image/png"/>
  <Override PartName="/ppt/media/image21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3BBF1A-348B-41F7-9DBA-365EAD91E8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FDD79B-D8DF-4A55-AE97-F7D94184A512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ru.wikipedia.org/wiki/&#1043;&#1088;&#1077;&#1095;&#1077;&#1089;&#1082;&#1080;&#1081;_&#1103;&#1079;&#1099;&#1082;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117440" y="3583080"/>
            <a:ext cx="8502840" cy="18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27360" bIns="27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Тема: </a:t>
            </a:r>
            <a:r>
              <a:rPr b="1" lang="ru-RU" sz="2200" strike="noStrike" u="none">
                <a:solidFill>
                  <a:srgbClr val="1f497d"/>
                </a:solidFill>
                <a:uFillTx/>
                <a:latin typeface="Times New Roman"/>
                <a:ea typeface="Calibri"/>
              </a:rPr>
              <a:t>А. Беляев Литературный хронограф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10 класс 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472760" y="5721120"/>
            <a:ext cx="76525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606680" y="5843160"/>
            <a:ext cx="74016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p:transition spd="med"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5B9CE8-31E7-4281-9DD4-6F8228D96D6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3" name="Прямоугольник 9"/>
          <p:cNvSpPr/>
          <p:nvPr/>
        </p:nvSpPr>
        <p:spPr>
          <a:xfrm>
            <a:off x="3335400" y="468360"/>
            <a:ext cx="38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1.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Выполнение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Прямоугольник 14"/>
          <p:cNvSpPr/>
          <p:nvPr/>
        </p:nvSpPr>
        <p:spPr>
          <a:xfrm>
            <a:off x="528480" y="1343160"/>
            <a:ext cx="97408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 основе прочитанного литературного хронографа,  составьте структурно-смысловую хронологическую таблицу.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685800" y="3146400"/>
          <a:ext cx="8474040" cy="2819520"/>
        </p:xfrm>
        <a:graphic>
          <a:graphicData uri="http://schemas.openxmlformats.org/drawingml/2006/table">
            <a:tbl>
              <a:tblPr/>
              <a:tblGrid>
                <a:gridCol w="4237200"/>
                <a:gridCol w="4236840"/>
              </a:tblGrid>
              <a:tr h="50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ХРОНОЛОГИЯ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СОБЫТИЯ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760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1884 Г.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РОДИЛСЯ В Г.СМОЛЕНСКЕ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554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1906 г.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1923 г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1925 г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Окончил лицей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Переехал в Москву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Начало литературной деятельности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transition spd="med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B110DE-2A6A-4F18-A4FD-BC644940BA1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1" name="Прямоугольник 9"/>
          <p:cNvSpPr/>
          <p:nvPr/>
        </p:nvSpPr>
        <p:spPr>
          <a:xfrm>
            <a:off x="2574720" y="468360"/>
            <a:ext cx="541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2. Творчество А.Беляева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рямоугольник 14"/>
          <p:cNvSpPr/>
          <p:nvPr/>
        </p:nvSpPr>
        <p:spPr>
          <a:xfrm>
            <a:off x="528480" y="1343160"/>
            <a:ext cx="97408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Найдите в тексте  аналитической статьи основные проблемы произведений А.Р.Беляева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1425600" y="2557440"/>
          <a:ext cx="6013440" cy="1766880"/>
        </p:xfrm>
        <a:graphic>
          <a:graphicData uri="http://schemas.openxmlformats.org/drawingml/2006/table">
            <a:tbl>
              <a:tblPr/>
              <a:tblGrid>
                <a:gridCol w="3006720"/>
                <a:gridCol w="3006720"/>
              </a:tblGrid>
              <a:tr h="884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произведение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Поднимает проблему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8827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transition spd="med"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F83B1D-12B1-4F7D-8735-5A9BF95C955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9" name="Прямоугольник 9"/>
          <p:cNvSpPr/>
          <p:nvPr/>
        </p:nvSpPr>
        <p:spPr>
          <a:xfrm>
            <a:off x="4304880" y="468360"/>
            <a:ext cx="195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3.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4"/>
          <p:cNvSpPr/>
          <p:nvPr/>
        </p:nvSpPr>
        <p:spPr>
          <a:xfrm>
            <a:off x="528480" y="1343160"/>
            <a:ext cx="9896760" cy="47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Консультация: </a:t>
            </a: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Краткие прилагательные</a:t>
            </a: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Образуются от полных форм прилагательных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Отвечают на вопросы: каков? какова? каково? каковы?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Изменяются: по родам и числам.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Член предложения: В предложении всегда сказуемые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c0504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c0504d"/>
                </a:solidFill>
                <a:uFillTx/>
                <a:latin typeface="Times New Roman"/>
                <a:ea typeface="Times New Roman"/>
              </a:rPr>
              <a:t>Краткими могут быть только качественные прилагательные!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 конце кратких прилагательных после шипящих Ь не ставится (воздух свеж)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"/>
          <p:cNvSpPr/>
          <p:nvPr/>
        </p:nvSpPr>
        <p:spPr>
          <a:xfrm>
            <a:off x="808200" y="5837400"/>
            <a:ext cx="8899200" cy="12268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Найдите в тексте прилагательные, запишите их в н.ф.(муж.род, ед.число), образуйте их краткие  формы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44846F-BADB-49C0-8533-2FE53402B48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7" name="Прямоугольник 9"/>
          <p:cNvSpPr/>
          <p:nvPr/>
        </p:nvSpPr>
        <p:spPr>
          <a:xfrm>
            <a:off x="4304880" y="468360"/>
            <a:ext cx="195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3.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14"/>
          <p:cNvSpPr/>
          <p:nvPr/>
        </p:nvSpPr>
        <p:spPr>
          <a:xfrm>
            <a:off x="528480" y="1343160"/>
            <a:ext cx="98967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1"/>
          <p:cNvSpPr/>
          <p:nvPr/>
        </p:nvSpPr>
        <p:spPr>
          <a:xfrm>
            <a:off x="1027080" y="1096920"/>
            <a:ext cx="8899560" cy="12272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Найдите в тексте прилагательные, запишите их в н.ф.(муж.род, ед.число), образуйте их краткие  формы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2"/>
          <p:cNvSpPr/>
          <p:nvPr/>
        </p:nvSpPr>
        <p:spPr>
          <a:xfrm>
            <a:off x="1027080" y="2562120"/>
            <a:ext cx="8899560" cy="21160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Например: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Смелые –смелый -  смел,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Напряженный – напряжен,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Занимательный – занимателен,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Конкретный – конкретен.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3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D35C72-05F4-4705-A07F-047B7A70FD3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6" name="Прямоугольник 9"/>
          <p:cNvSpPr/>
          <p:nvPr/>
        </p:nvSpPr>
        <p:spPr>
          <a:xfrm>
            <a:off x="4347360" y="468360"/>
            <a:ext cx="1868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4.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4"/>
          <p:cNvSpPr/>
          <p:nvPr/>
        </p:nvSpPr>
        <p:spPr>
          <a:xfrm>
            <a:off x="528480" y="1343160"/>
            <a:ext cx="9740880" cy="43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Напишите  своё мнение о современности творчества А.Беляева.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Используйте ПОПС-формулу.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 тексте используйте отглагольные существительные и краткие прилагательные.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Образец: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Позиция – 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"Я считаю, что творчество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Обоснование – «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Потому что, во – первых, «Так как,..», «Во – первых.. во – вторых..»…(используем вводные слова для доказательства своих аргументов)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Пример  – 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Это видно на примере его повести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Автор обращает наше внимание на то, что...»,«Автор убеждён в том, что...»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Следствие –  </a:t>
            </a:r>
            <a:r>
              <a:rPr b="0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«Таким образом, можно сделать вывод.., ….»,«Подводя общую черту, хотелось бы отметить, что...»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ED48ED-E4B7-459D-9E23-9EAB224CC93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9"/>
          <p:cNvSpPr/>
          <p:nvPr/>
        </p:nvSpPr>
        <p:spPr>
          <a:xfrm>
            <a:off x="2782800" y="468360"/>
            <a:ext cx="4997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4.Примерный образец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7"/>
          <p:cNvSpPr/>
          <p:nvPr/>
        </p:nvSpPr>
        <p:spPr>
          <a:xfrm>
            <a:off x="1020600" y="1104840"/>
            <a:ext cx="8580600" cy="60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Позиция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"Я считаю, что </a:t>
            </a:r>
            <a:r>
              <a:rPr b="0" i="1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творчество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Беляева всегда будет современным, пока существуют человечество и наука.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Обоснование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«Потому что, во – первых,   его произведения всем понятны и интересны....Во-вторых,  проблематика его произведений всегда </a:t>
            </a:r>
            <a:r>
              <a:rPr b="0" i="1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актуальна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…», «Так как,..», «Во – первых.. во – вторых..»…(используем вводные слова для доказательства своих аргументов)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Пример 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Это видно на примере его повести   «Голова профессора Доуэля, рассказывающая о безграничных возможностях человека.»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«Автор обращает наше внимание на то, что изобретения приводят к напряженной борьбе между разными силами.», «Автор убеждён в том, что нужно привлекать внимание к большим проблемам.»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Следствие – 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«Таким образом, можно сделать вывод.., что автору удалось «очеловечить науку», сделать переживания людей, а не технические детали главным в фантастике….»,«Подводя общую черту, хотелось бы отметить, что...»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4"/>
          <p:cNvSpPr/>
          <p:nvPr/>
        </p:nvSpPr>
        <p:spPr>
          <a:xfrm>
            <a:off x="528480" y="1343160"/>
            <a:ext cx="9740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"/>
          <p:cNvSpPr/>
          <p:nvPr/>
        </p:nvSpPr>
        <p:spPr>
          <a:xfrm>
            <a:off x="2992320" y="3668760"/>
            <a:ext cx="4797720" cy="950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C91374-B9DB-43FB-BA1C-B3F53E01E43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1" name="Прямоугольник 9"/>
          <p:cNvSpPr/>
          <p:nvPr/>
        </p:nvSpPr>
        <p:spPr>
          <a:xfrm>
            <a:off x="4364280" y="490680"/>
            <a:ext cx="167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Rectangle 1"/>
          <p:cNvSpPr/>
          <p:nvPr/>
        </p:nvSpPr>
        <p:spPr>
          <a:xfrm>
            <a:off x="268200" y="2755800"/>
            <a:ext cx="8301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9"/>
          <p:cNvSpPr/>
          <p:nvPr/>
        </p:nvSpPr>
        <p:spPr>
          <a:xfrm>
            <a:off x="3871800" y="4738680"/>
            <a:ext cx="405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˄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TextBox 2"/>
          <p:cNvSpPr/>
          <p:nvPr/>
        </p:nvSpPr>
        <p:spPr>
          <a:xfrm>
            <a:off x="723960" y="1547640"/>
            <a:ext cx="92106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У меня получилось...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Я понял...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Хотел бы....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TextBox 2"/>
          <p:cNvSpPr/>
          <p:nvPr/>
        </p:nvSpPr>
        <p:spPr>
          <a:xfrm>
            <a:off x="792000" y="4051440"/>
            <a:ext cx="921096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Например: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У меня получилось... Познакомиться с биографией А.Р.Беляева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Я понял...роль А.Р.Беляева в русской литературе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Хотел бы.... Посмотреть кинофильмы по его произведениям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0"/>
          <p:cNvSpPr/>
          <p:nvPr/>
        </p:nvSpPr>
        <p:spPr>
          <a:xfrm>
            <a:off x="2992320" y="3668760"/>
            <a:ext cx="4797720" cy="950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B3EF9E-6D90-494C-8866-63656E32073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1" name="Прямоугольник 9"/>
          <p:cNvSpPr/>
          <p:nvPr/>
        </p:nvSpPr>
        <p:spPr>
          <a:xfrm>
            <a:off x="3925800" y="490680"/>
            <a:ext cx="254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Rectangle 1"/>
          <p:cNvSpPr/>
          <p:nvPr/>
        </p:nvSpPr>
        <p:spPr>
          <a:xfrm>
            <a:off x="460440" y="2215800"/>
            <a:ext cx="94788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Прочитайте в хрестоматии главы из романа “Голова профессора Доуэля”.</a:t>
            </a:r>
            <a:r>
              <a:rPr b="1" lang="ru-RU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9"/>
          <p:cNvSpPr/>
          <p:nvPr/>
        </p:nvSpPr>
        <p:spPr>
          <a:xfrm>
            <a:off x="3871800" y="4738680"/>
            <a:ext cx="405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˄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CA3199-F628-418B-87DE-2E195044E65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6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7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8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0" name="Группа 1"/>
          <p:cNvGrpSpPr/>
          <p:nvPr/>
        </p:nvGrpSpPr>
        <p:grpSpPr>
          <a:xfrm>
            <a:off x="2104920" y="1620720"/>
            <a:ext cx="6492960" cy="4849920"/>
            <a:chOff x="2104920" y="1620720"/>
            <a:chExt cx="6492960" cy="4849920"/>
          </a:xfrm>
        </p:grpSpPr>
        <p:sp>
          <p:nvSpPr>
            <p:cNvPr id="131" name="Freeform 39"/>
            <p:cNvSpPr/>
            <p:nvPr/>
          </p:nvSpPr>
          <p:spPr>
            <a:xfrm>
              <a:off x="3743280" y="2814480"/>
              <a:ext cx="3179880" cy="3656160"/>
            </a:xfrm>
            <a:custGeom>
              <a:avLst/>
              <a:gdLst>
                <a:gd name="textAreaLeft" fmla="*/ 0 w 3179880"/>
                <a:gd name="textAreaRight" fmla="*/ 3180240 w 3179880"/>
                <a:gd name="textAreaTop" fmla="*/ 0 h 3656160"/>
                <a:gd name="textAreaBottom" fmla="*/ 3656520 h 3656160"/>
              </a:gdLst>
              <a:ahLst/>
              <a:rect l="textAreaLeft" t="textAreaTop" r="textAreaRight" b="textAreaBottom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32" name="Group 4"/>
            <p:cNvGrpSpPr/>
            <p:nvPr/>
          </p:nvGrpSpPr>
          <p:grpSpPr>
            <a:xfrm>
              <a:off x="2104920" y="3894480"/>
              <a:ext cx="1997280" cy="2117880"/>
              <a:chOff x="2104920" y="3894480"/>
              <a:chExt cx="1997280" cy="2117880"/>
            </a:xfrm>
          </p:grpSpPr>
          <p:grpSp>
            <p:nvGrpSpPr>
              <p:cNvPr id="133" name="Oval 1"/>
              <p:cNvGrpSpPr/>
              <p:nvPr/>
            </p:nvGrpSpPr>
            <p:grpSpPr>
              <a:xfrm>
                <a:off x="2104920" y="3894480"/>
                <a:ext cx="1997280" cy="2117880"/>
                <a:chOff x="2104920" y="3894480"/>
                <a:chExt cx="1997280" cy="2117880"/>
              </a:xfrm>
            </p:grpSpPr>
            <p:pic>
              <p:nvPicPr>
                <p:cNvPr id="134" name="Oval 1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104920" y="3894480"/>
                  <a:ext cx="1997280" cy="21178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35" name=""/>
                <p:cNvSpPr/>
                <p:nvPr/>
              </p:nvSpPr>
              <p:spPr>
                <a:xfrm>
                  <a:off x="2435400" y="4217760"/>
                  <a:ext cx="1337400" cy="1425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36" name="Oval 40"/>
              <p:cNvGrpSpPr/>
              <p:nvPr/>
            </p:nvGrpSpPr>
            <p:grpSpPr>
              <a:xfrm>
                <a:off x="2318400" y="4138200"/>
                <a:ext cx="1587600" cy="1630440"/>
                <a:chOff x="2318400" y="4138200"/>
                <a:chExt cx="1587600" cy="1630440"/>
              </a:xfrm>
            </p:grpSpPr>
            <p:pic>
              <p:nvPicPr>
                <p:cNvPr id="137" name="Oval 40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318400" y="4138200"/>
                  <a:ext cx="1587600" cy="16304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38" name=""/>
                <p:cNvSpPr/>
                <p:nvPr/>
              </p:nvSpPr>
              <p:spPr>
                <a:xfrm>
                  <a:off x="2589840" y="4390560"/>
                  <a:ext cx="1047600" cy="108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Заманауи технология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39" name="Group 43"/>
            <p:cNvGrpSpPr/>
            <p:nvPr/>
          </p:nvGrpSpPr>
          <p:grpSpPr>
            <a:xfrm>
              <a:off x="6736320" y="3474720"/>
              <a:ext cx="1839240" cy="1950480"/>
              <a:chOff x="6736320" y="3474720"/>
              <a:chExt cx="1839240" cy="1950480"/>
            </a:xfrm>
          </p:grpSpPr>
          <p:grpSp>
            <p:nvGrpSpPr>
              <p:cNvPr id="140" name="Oval 44"/>
              <p:cNvGrpSpPr/>
              <p:nvPr/>
            </p:nvGrpSpPr>
            <p:grpSpPr>
              <a:xfrm>
                <a:off x="6736320" y="3474720"/>
                <a:ext cx="1839240" cy="1950480"/>
                <a:chOff x="6736320" y="3474720"/>
                <a:chExt cx="1839240" cy="1950480"/>
              </a:xfrm>
            </p:grpSpPr>
            <p:pic>
              <p:nvPicPr>
                <p:cNvPr id="141" name="Oval 44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36320" y="3474720"/>
                  <a:ext cx="1839240" cy="195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42" name=""/>
                <p:cNvSpPr/>
                <p:nvPr/>
              </p:nvSpPr>
              <p:spPr>
                <a:xfrm>
                  <a:off x="7041960" y="3773880"/>
                  <a:ext cx="1226160" cy="130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3" name="Oval 45"/>
              <p:cNvGrpSpPr/>
              <p:nvPr/>
            </p:nvGrpSpPr>
            <p:grpSpPr>
              <a:xfrm>
                <a:off x="6948720" y="3699720"/>
                <a:ext cx="1396800" cy="1500480"/>
                <a:chOff x="6948720" y="3699720"/>
                <a:chExt cx="1396800" cy="1500480"/>
              </a:xfrm>
            </p:grpSpPr>
            <p:pic>
              <p:nvPicPr>
                <p:cNvPr id="144" name="Oval 4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948720" y="3699720"/>
                  <a:ext cx="1396800" cy="150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45" name=""/>
                <p:cNvSpPr/>
                <p:nvPr/>
              </p:nvSpPr>
              <p:spPr>
                <a:xfrm>
                  <a:off x="7187400" y="3931560"/>
                  <a:ext cx="917640" cy="99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Білімді бағалау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46" name="Group 46"/>
            <p:cNvGrpSpPr/>
            <p:nvPr/>
          </p:nvGrpSpPr>
          <p:grpSpPr>
            <a:xfrm>
              <a:off x="2725920" y="2247840"/>
              <a:ext cx="1542600" cy="1634400"/>
              <a:chOff x="2725920" y="2247840"/>
              <a:chExt cx="1542600" cy="1634400"/>
            </a:xfrm>
          </p:grpSpPr>
          <p:grpSp>
            <p:nvGrpSpPr>
              <p:cNvPr id="147" name="Oval 47"/>
              <p:cNvGrpSpPr/>
              <p:nvPr/>
            </p:nvGrpSpPr>
            <p:grpSpPr>
              <a:xfrm>
                <a:off x="2725920" y="2247840"/>
                <a:ext cx="1542600" cy="1634400"/>
                <a:chOff x="2725920" y="2247840"/>
                <a:chExt cx="1542600" cy="1634400"/>
              </a:xfrm>
            </p:grpSpPr>
            <p:pic>
              <p:nvPicPr>
                <p:cNvPr id="148" name="Oval 4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25920" y="2247840"/>
                  <a:ext cx="1542600" cy="1634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49" name=""/>
                <p:cNvSpPr/>
                <p:nvPr/>
              </p:nvSpPr>
              <p:spPr>
                <a:xfrm>
                  <a:off x="2989080" y="2499480"/>
                  <a:ext cx="101880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0" name="Oval 48"/>
              <p:cNvGrpSpPr/>
              <p:nvPr/>
            </p:nvGrpSpPr>
            <p:grpSpPr>
              <a:xfrm>
                <a:off x="2913480" y="2430720"/>
                <a:ext cx="1195560" cy="1268640"/>
                <a:chOff x="2913480" y="2430720"/>
                <a:chExt cx="1195560" cy="1268640"/>
              </a:xfrm>
            </p:grpSpPr>
            <p:pic>
              <p:nvPicPr>
                <p:cNvPr id="151" name="Oval 48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13480" y="2430720"/>
                  <a:ext cx="1195560" cy="12686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52" name=""/>
                <p:cNvSpPr/>
                <p:nvPr/>
              </p:nvSpPr>
              <p:spPr>
                <a:xfrm>
                  <a:off x="3123360" y="2630160"/>
                  <a:ext cx="772200" cy="82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Қол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жетімді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53" name="Group 49"/>
            <p:cNvGrpSpPr/>
            <p:nvPr/>
          </p:nvGrpSpPr>
          <p:grpSpPr>
            <a:xfrm>
              <a:off x="5502240" y="1743840"/>
              <a:ext cx="1541880" cy="1634760"/>
              <a:chOff x="5502240" y="1743840"/>
              <a:chExt cx="1541880" cy="1634760"/>
            </a:xfrm>
          </p:grpSpPr>
          <p:grpSp>
            <p:nvGrpSpPr>
              <p:cNvPr id="154" name="Oval 50"/>
              <p:cNvGrpSpPr/>
              <p:nvPr/>
            </p:nvGrpSpPr>
            <p:grpSpPr>
              <a:xfrm>
                <a:off x="5502240" y="1743840"/>
                <a:ext cx="1541880" cy="1634760"/>
                <a:chOff x="5502240" y="1743840"/>
                <a:chExt cx="1541880" cy="1634760"/>
              </a:xfrm>
            </p:grpSpPr>
            <p:pic>
              <p:nvPicPr>
                <p:cNvPr id="155" name="Oval 50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502240" y="1743840"/>
                  <a:ext cx="1541880" cy="163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56" name=""/>
                <p:cNvSpPr/>
                <p:nvPr/>
              </p:nvSpPr>
              <p:spPr>
                <a:xfrm>
                  <a:off x="5762880" y="1997280"/>
                  <a:ext cx="102096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7" name="Oval 62"/>
              <p:cNvGrpSpPr/>
              <p:nvPr/>
            </p:nvGrpSpPr>
            <p:grpSpPr>
              <a:xfrm>
                <a:off x="5673600" y="1926720"/>
                <a:ext cx="1199520" cy="1269000"/>
                <a:chOff x="5673600" y="1926720"/>
                <a:chExt cx="1199520" cy="1269000"/>
              </a:xfrm>
            </p:grpSpPr>
            <p:pic>
              <p:nvPicPr>
                <p:cNvPr id="158" name="Oval 6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73600" y="1926720"/>
                  <a:ext cx="1199520" cy="1269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59" name=""/>
                <p:cNvSpPr/>
                <p:nvPr/>
              </p:nvSpPr>
              <p:spPr>
                <a:xfrm>
                  <a:off x="5886360" y="2127960"/>
                  <a:ext cx="7747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Цифрлы 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аза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стан</a:t>
                  </a:r>
                  <a:endParaRPr b="0" lang="en-US" sz="12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60" name="Group 63"/>
            <p:cNvGrpSpPr/>
            <p:nvPr/>
          </p:nvGrpSpPr>
          <p:grpSpPr>
            <a:xfrm>
              <a:off x="7138080" y="2233800"/>
              <a:ext cx="1459800" cy="1548000"/>
              <a:chOff x="7138080" y="2233800"/>
              <a:chExt cx="1459800" cy="1548000"/>
            </a:xfrm>
          </p:grpSpPr>
          <p:grpSp>
            <p:nvGrpSpPr>
              <p:cNvPr id="161" name="Oval 64"/>
              <p:cNvGrpSpPr/>
              <p:nvPr/>
            </p:nvGrpSpPr>
            <p:grpSpPr>
              <a:xfrm>
                <a:off x="7138080" y="2233800"/>
                <a:ext cx="1459800" cy="1548000"/>
                <a:chOff x="7138080" y="2233800"/>
                <a:chExt cx="1459800" cy="1548000"/>
              </a:xfrm>
            </p:grpSpPr>
            <p:pic>
              <p:nvPicPr>
                <p:cNvPr id="162" name="Oval 64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138080" y="223380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63" name=""/>
                <p:cNvSpPr/>
                <p:nvPr/>
              </p:nvSpPr>
              <p:spPr>
                <a:xfrm>
                  <a:off x="7387560" y="247608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64" name="Oval 65"/>
              <p:cNvGrpSpPr/>
              <p:nvPr/>
            </p:nvGrpSpPr>
            <p:grpSpPr>
              <a:xfrm>
                <a:off x="7302600" y="2410200"/>
                <a:ext cx="1136160" cy="1200960"/>
                <a:chOff x="7302600" y="2410200"/>
                <a:chExt cx="1136160" cy="1200960"/>
              </a:xfrm>
            </p:grpSpPr>
            <p:pic>
              <p:nvPicPr>
                <p:cNvPr id="165" name="Oval 65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7302600" y="241020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66" name=""/>
                <p:cNvSpPr/>
                <p:nvPr/>
              </p:nvSpPr>
              <p:spPr>
                <a:xfrm>
                  <a:off x="7503480" y="259920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Дербес оқыту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67" name="Group 66"/>
            <p:cNvGrpSpPr/>
            <p:nvPr/>
          </p:nvGrpSpPr>
          <p:grpSpPr>
            <a:xfrm>
              <a:off x="4394880" y="2040480"/>
              <a:ext cx="1459800" cy="1548000"/>
              <a:chOff x="4394880" y="2040480"/>
              <a:chExt cx="1459800" cy="1548000"/>
            </a:xfrm>
          </p:grpSpPr>
          <p:grpSp>
            <p:nvGrpSpPr>
              <p:cNvPr id="168" name="Oval 67"/>
              <p:cNvGrpSpPr/>
              <p:nvPr/>
            </p:nvGrpSpPr>
            <p:grpSpPr>
              <a:xfrm>
                <a:off x="4394880" y="2040480"/>
                <a:ext cx="1459800" cy="1548000"/>
                <a:chOff x="4394880" y="2040480"/>
                <a:chExt cx="1459800" cy="1548000"/>
              </a:xfrm>
            </p:grpSpPr>
            <p:pic>
              <p:nvPicPr>
                <p:cNvPr id="169" name="Oval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394880" y="204048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0" name=""/>
                <p:cNvSpPr/>
                <p:nvPr/>
              </p:nvSpPr>
              <p:spPr>
                <a:xfrm>
                  <a:off x="4644720" y="227916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71" name="Oval 68"/>
              <p:cNvGrpSpPr/>
              <p:nvPr/>
            </p:nvGrpSpPr>
            <p:grpSpPr>
              <a:xfrm>
                <a:off x="4559400" y="2211120"/>
                <a:ext cx="1136160" cy="1200960"/>
                <a:chOff x="4559400" y="2211120"/>
                <a:chExt cx="1136160" cy="1200960"/>
              </a:xfrm>
            </p:grpSpPr>
            <p:pic>
              <p:nvPicPr>
                <p:cNvPr id="172" name="Oval 68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559400" y="221112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3" name=""/>
                <p:cNvSpPr/>
                <p:nvPr/>
              </p:nvSpPr>
              <p:spPr>
                <a:xfrm>
                  <a:off x="4760640" y="240228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Н</a:t>
                  </a: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ә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тижелі</a:t>
                  </a:r>
                  <a:endParaRPr b="0" lang="en-US" sz="13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74" name="Group 69"/>
            <p:cNvGrpSpPr/>
            <p:nvPr/>
          </p:nvGrpSpPr>
          <p:grpSpPr>
            <a:xfrm>
              <a:off x="6031080" y="3426120"/>
              <a:ext cx="1222920" cy="1296720"/>
              <a:chOff x="6031080" y="3426120"/>
              <a:chExt cx="1222920" cy="1296720"/>
            </a:xfrm>
          </p:grpSpPr>
          <p:grpSp>
            <p:nvGrpSpPr>
              <p:cNvPr id="175" name="Oval 70"/>
              <p:cNvGrpSpPr/>
              <p:nvPr/>
            </p:nvGrpSpPr>
            <p:grpSpPr>
              <a:xfrm>
                <a:off x="6031080" y="3426120"/>
                <a:ext cx="1222920" cy="1296720"/>
                <a:chOff x="6031080" y="3426120"/>
                <a:chExt cx="1222920" cy="1296720"/>
              </a:xfrm>
            </p:grpSpPr>
            <p:pic>
              <p:nvPicPr>
                <p:cNvPr id="176" name="Oval 70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031080" y="3426120"/>
                  <a:ext cx="1222920" cy="1296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7" name=""/>
                <p:cNvSpPr/>
                <p:nvPr/>
              </p:nvSpPr>
              <p:spPr>
                <a:xfrm>
                  <a:off x="6247440" y="3628800"/>
                  <a:ext cx="792000" cy="84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78" name="Oval 71"/>
              <p:cNvGrpSpPr/>
              <p:nvPr/>
            </p:nvGrpSpPr>
            <p:grpSpPr>
              <a:xfrm>
                <a:off x="6170400" y="3571920"/>
                <a:ext cx="949320" cy="1004760"/>
                <a:chOff x="6170400" y="3571920"/>
                <a:chExt cx="949320" cy="1004760"/>
              </a:xfrm>
            </p:grpSpPr>
            <p:pic>
              <p:nvPicPr>
                <p:cNvPr id="179" name="Oval 71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6170400" y="3571920"/>
                  <a:ext cx="949320" cy="100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0" name=""/>
                <p:cNvSpPr/>
                <p:nvPr/>
              </p:nvSpPr>
              <p:spPr>
                <a:xfrm>
                  <a:off x="6343200" y="3731040"/>
                  <a:ext cx="599760" cy="64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Тиімді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81" name="Group 72"/>
            <p:cNvGrpSpPr/>
            <p:nvPr/>
          </p:nvGrpSpPr>
          <p:grpSpPr>
            <a:xfrm>
              <a:off x="3434400" y="1620720"/>
              <a:ext cx="1071720" cy="1136520"/>
              <a:chOff x="3434400" y="1620720"/>
              <a:chExt cx="1071720" cy="1136520"/>
            </a:xfrm>
          </p:grpSpPr>
          <p:grpSp>
            <p:nvGrpSpPr>
              <p:cNvPr id="182" name="Oval 73"/>
              <p:cNvGrpSpPr/>
              <p:nvPr/>
            </p:nvGrpSpPr>
            <p:grpSpPr>
              <a:xfrm>
                <a:off x="3434400" y="1620720"/>
                <a:ext cx="1071720" cy="1136520"/>
                <a:chOff x="3434400" y="1620720"/>
                <a:chExt cx="1071720" cy="1136520"/>
              </a:xfrm>
            </p:grpSpPr>
            <p:pic>
              <p:nvPicPr>
                <p:cNvPr id="183" name="Oval 73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434400" y="1620720"/>
                  <a:ext cx="1071720" cy="11365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4" name=""/>
                <p:cNvSpPr/>
                <p:nvPr/>
              </p:nvSpPr>
              <p:spPr>
                <a:xfrm>
                  <a:off x="3624480" y="1800000"/>
                  <a:ext cx="690120" cy="73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" name="Oval 74"/>
              <p:cNvGrpSpPr/>
              <p:nvPr/>
            </p:nvGrpSpPr>
            <p:grpSpPr>
              <a:xfrm>
                <a:off x="3551040" y="1748880"/>
                <a:ext cx="838440" cy="885960"/>
                <a:chOff x="3551040" y="1748880"/>
                <a:chExt cx="838440" cy="885960"/>
              </a:xfrm>
            </p:grpSpPr>
            <p:pic>
              <p:nvPicPr>
                <p:cNvPr id="186" name="Oval 74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3551040" y="1748880"/>
                  <a:ext cx="838440" cy="885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7" name=""/>
                <p:cNvSpPr/>
                <p:nvPr/>
              </p:nvSpPr>
              <p:spPr>
                <a:xfrm>
                  <a:off x="3708360" y="1888920"/>
                  <a:ext cx="522720" cy="55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Үш тілді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</p:spTree>
  </p:cSld>
  <p:transition spd="med"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829142-B1C1-4A6F-A821-65F64BDEBACB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" name="Прямоугольник 9"/>
          <p:cNvSpPr/>
          <p:nvPr/>
        </p:nvSpPr>
        <p:spPr>
          <a:xfrm>
            <a:off x="5205240" y="423720"/>
            <a:ext cx="2829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12"/>
          <p:cNvSpPr/>
          <p:nvPr/>
        </p:nvSpPr>
        <p:spPr>
          <a:xfrm>
            <a:off x="900000" y="1316160"/>
            <a:ext cx="9205920" cy="65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3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 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5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Сегодня  на уроке вы будете: 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 использовать</a:t>
            </a:r>
            <a:r>
              <a:rPr b="0" lang="kk-KZ" sz="3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различные стратегии чтения, включая просмотровое чтение, сканирование и детальное чтение;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 создавать тексты смешанных типов, тексты научного (научно-популярного подстиля) стиля (статья, тезисы);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использовать отглагольные существительные, прилагательные в краткой форме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;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1138320" y="2324160"/>
            <a:ext cx="81979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5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Литературный хронограф-систематизация литературных сведений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Хронология(от </a:t>
            </a:r>
            <a:r>
              <a:rPr b="0" lang="ru-RU" sz="24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2"/>
              </a:rPr>
              <a:t>греч.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 χρόνος — время; λόγος — учение)- перечень каких-либо событий в их временной последовательности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Структурно-смысловая хронологическая таблица- систематизация различных  сведений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Google Shape;123;p4"/>
          <p:cNvSpPr/>
          <p:nvPr/>
        </p:nvSpPr>
        <p:spPr>
          <a:xfrm>
            <a:off x="7891560" y="675468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754CA0-A995-4CB5-BFA2-727576FAA642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" name="Прямоугольник 9"/>
          <p:cNvSpPr/>
          <p:nvPr/>
        </p:nvSpPr>
        <p:spPr>
          <a:xfrm>
            <a:off x="2480760" y="423720"/>
            <a:ext cx="573192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Century Gothic"/>
              </a:rPr>
              <a:t>Тематический словарь урока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Прямоугольник 12"/>
          <p:cNvSpPr/>
          <p:nvPr/>
        </p:nvSpPr>
        <p:spPr>
          <a:xfrm>
            <a:off x="900000" y="1316160"/>
            <a:ext cx="920592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DAE30F-5154-4A61-BAF9-EBAB5A4561E9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Рисунок 6" descr=""/>
          <p:cNvPicPr/>
          <p:nvPr/>
        </p:nvPicPr>
        <p:blipFill>
          <a:blip r:embed="rId1"/>
          <a:stretch/>
        </p:blipFill>
        <p:spPr>
          <a:xfrm>
            <a:off x="306360" y="217440"/>
            <a:ext cx="10080720" cy="756144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3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E5E653-4B6A-4831-93F8-7E8AA433CC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6" name="Прямоугольник 9"/>
          <p:cNvSpPr/>
          <p:nvPr/>
        </p:nvSpPr>
        <p:spPr>
          <a:xfrm>
            <a:off x="3543480" y="477720"/>
            <a:ext cx="30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Биография автора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Прямоугольник 2"/>
          <p:cNvSpPr/>
          <p:nvPr/>
        </p:nvSpPr>
        <p:spPr>
          <a:xfrm>
            <a:off x="351000" y="1398600"/>
            <a:ext cx="6778440" cy="55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Александр Романович Беляев (1884-1942) 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советский писатель-фантаст, один из основоположников советской научно-фантастической литературы.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Его книги посвящены проблемам науки и техники будущего. Среди известных работ: "Голова профессора Доуэля", "Человек-амфибия", "Ариэль", "Звезда КЭЦ" и многие другие (всего более 70 научно-фантастических произведений, в том числе 13 романов). </a:t>
            </a:r>
            <a:br>
              <a:rPr sz="2400"/>
            </a:br>
            <a:r>
              <a:rPr b="0" lang="en-US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своих произведениях фантаст предсказал такие научные открытия, как создание искусственных органов, появление систем изучения земной коры и возникновение орбитальных космических станций.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Рисунок 1" descr=""/>
          <p:cNvPicPr/>
          <p:nvPr/>
        </p:nvPicPr>
        <p:blipFill>
          <a:blip r:embed="rId2"/>
          <a:stretch/>
        </p:blipFill>
        <p:spPr>
          <a:xfrm>
            <a:off x="7419960" y="1757520"/>
            <a:ext cx="2841480" cy="379404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35E598-6735-437A-A8E6-88A1A159FC6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3" name="Прямоугольник 9"/>
          <p:cNvSpPr/>
          <p:nvPr/>
        </p:nvSpPr>
        <p:spPr>
          <a:xfrm>
            <a:off x="287640" y="477720"/>
            <a:ext cx="9532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Литературный хронограф. Жизнь и  творчество А.Р.Беляева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351000" y="1398600"/>
            <a:ext cx="677844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1"/>
          <p:cNvSpPr/>
          <p:nvPr/>
        </p:nvSpPr>
        <p:spPr>
          <a:xfrm>
            <a:off x="228600" y="1135080"/>
            <a:ext cx="1023624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Родился 16 марта 1884 г. в Смоленске в семье священника .  Поступил в юридический лицей в Ярославле и одновременно учился в Московской консерватории по классу скрипки, занимался журналистикой. По возвращении в Смоленск работал присяжным поверенным, был музыкальным критиком и театральным рецензентом в газете «Смоленский вестник» (через несколько лет стал её главным редактором). 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2"/>
          <p:cNvSpPr/>
          <p:nvPr/>
        </p:nvSpPr>
        <p:spPr>
          <a:xfrm>
            <a:off x="228600" y="2612880"/>
            <a:ext cx="10236240" cy="42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1913 г. Беляев отправился в поездку по Европе. Это путешествие дало массу впечатлений, которые позже отразились в книгах: он летал на гидроплане, забирался в горы, спускался в кратеры потухших вулканов, исследовал жизнь городской бедноты. Два года спустя случилось несчастье: тяжёлая болезнь — костный туберкулёз позвоночника — на долгое время приковала Беляева к постели. </a:t>
            </a:r>
            <a:br>
              <a:rPr sz="1600"/>
            </a:b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 1923 г. Беляев жил в Москве. Его литературная деятельность началась в 1925 г., когда журнал «Всемирный следопыт» опубликовал роман «Голова профессора Доуэля»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Мотивы добра, справедливости, гуманизма, ответственности учёного пронизывают произведения Беляева («Человек-амфибия», 1928 г.; «Продавец воздуха», «Властелин мира», оба 1929 г.; «Ариэль», «Человек, нашедший своё лицо», оба 1941 г., и др.).</a:t>
            </a:r>
            <a:br>
              <a:rPr sz="1600"/>
            </a:b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30-х гг., когда к мысли о покорении космического пространства многие относились скептически, Беляев на страницах своих романов уже летал на Луну, совершал межпланетные путешествия, запускал в космос ракеты и научные станции. К. Э. Циолковский, с которым Беляев начал переписываться, горячо поддерживал писателя и с увлечением читал его космические произведения («Прыжок в ничто», 1933 г.; «Воздушный корабль», 1934—1935 гг.). Беляев использовал разные жанры — от волшебной сказки до романа-памфлета. Он признан одним из основоположников современной российской научной фантастики.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Умер 6 января 1942 г. в городе Пушкине под Ленинградом</a:t>
            </a:r>
            <a:r>
              <a:rPr b="0" lang="ru-RU" sz="1600" strike="noStrike" u="none">
                <a:solidFill>
                  <a:srgbClr val="1f497d"/>
                </a:solidFill>
                <a:uFillTx/>
                <a:latin typeface="Arial"/>
              </a:rPr>
              <a:t>.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A9AF07-B6AD-4BD0-8198-55C4C36B621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1" name="Прямоугольник 9"/>
          <p:cNvSpPr/>
          <p:nvPr/>
        </p:nvSpPr>
        <p:spPr>
          <a:xfrm>
            <a:off x="190080" y="477720"/>
            <a:ext cx="972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Аналитическая статья. « Роман «Голова профессора Доуэля»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2"/>
          <p:cNvSpPr/>
          <p:nvPr/>
        </p:nvSpPr>
        <p:spPr>
          <a:xfrm>
            <a:off x="351000" y="1398600"/>
            <a:ext cx="677844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" name="Рисунок 9" descr=""/>
          <p:cNvPicPr/>
          <p:nvPr/>
        </p:nvPicPr>
        <p:blipFill>
          <a:blip r:embed="rId2"/>
          <a:stretch/>
        </p:blipFill>
        <p:spPr>
          <a:xfrm>
            <a:off x="1108080" y="1047600"/>
            <a:ext cx="7462800" cy="616140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39CBF2-F990-497D-8B1E-BF9DB8DFFEF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8" name="Прямоугольник 9"/>
          <p:cNvSpPr/>
          <p:nvPr/>
        </p:nvSpPr>
        <p:spPr>
          <a:xfrm>
            <a:off x="190080" y="477720"/>
            <a:ext cx="972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Аналитическая статья. « Роман «Голова профессора Доуэля»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Прямоугольник 2"/>
          <p:cNvSpPr/>
          <p:nvPr/>
        </p:nvSpPr>
        <p:spPr>
          <a:xfrm>
            <a:off x="351000" y="1398600"/>
            <a:ext cx="677844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Рисунок 8" descr=""/>
          <p:cNvPicPr/>
          <p:nvPr/>
        </p:nvPicPr>
        <p:blipFill>
          <a:blip r:embed="rId2"/>
          <a:stretch/>
        </p:blipFill>
        <p:spPr>
          <a:xfrm>
            <a:off x="974880" y="1082520"/>
            <a:ext cx="8351640" cy="605016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7879A3-2FF8-475E-915B-AAC6E93AA7C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Прямоугольник 9"/>
          <p:cNvSpPr/>
          <p:nvPr/>
        </p:nvSpPr>
        <p:spPr>
          <a:xfrm>
            <a:off x="532080" y="468360"/>
            <a:ext cx="9498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1.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Структурно-смысловая хронологическая таблица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7"/>
          <p:cNvSpPr/>
          <p:nvPr/>
        </p:nvSpPr>
        <p:spPr>
          <a:xfrm>
            <a:off x="351000" y="1104840"/>
            <a:ext cx="1023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оугольник 14"/>
          <p:cNvSpPr/>
          <p:nvPr/>
        </p:nvSpPr>
        <p:spPr>
          <a:xfrm>
            <a:off x="528480" y="1343160"/>
            <a:ext cx="97408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 основе прочитанного литературного хронографа,  составьте структурно-смысловую хронологическую таблицу.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1319040" y="3146400"/>
          <a:ext cx="7204320" cy="1770120"/>
        </p:xfrm>
        <a:graphic>
          <a:graphicData uri="http://schemas.openxmlformats.org/drawingml/2006/table">
            <a:tbl>
              <a:tblPr/>
              <a:tblGrid>
                <a:gridCol w="3602160"/>
                <a:gridCol w="3602160"/>
              </a:tblGrid>
              <a:tr h="50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ХРОНОЛОГИЯ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СОБЫТИЯ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76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1884 Г.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РОДИЛСЯ В Г.СМОЛЕНСКЕ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0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2024-12-13T20:04:15Z</dcterms:modified>
  <cp:revision>187</cp:revision>
  <dc:subject/>
  <dc:title>Презентация PowerPoint</dc:title>
</cp:coreProperties>
</file>