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87" r:id="rId4"/>
    <p:sldId id="283" r:id="rId5"/>
    <p:sldId id="272" r:id="rId6"/>
    <p:sldId id="273" r:id="rId7"/>
    <p:sldId id="284" r:id="rId8"/>
    <p:sldId id="274" r:id="rId9"/>
    <p:sldId id="275" r:id="rId10"/>
    <p:sldId id="264" r:id="rId11"/>
    <p:sldId id="279" r:id="rId12"/>
    <p:sldId id="286" r:id="rId13"/>
    <p:sldId id="285" r:id="rId14"/>
    <p:sldId id="278" r:id="rId15"/>
    <p:sldId id="276" r:id="rId16"/>
    <p:sldId id="267" r:id="rId17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30" y="8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6388136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2810361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83137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67888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5363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168104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733041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88B5E5-E8E0-4B36-833C-7BA223E126A3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53289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59184B1-BBB6-4ADA-A748-20977C70C4F6}"/>
              </a:ext>
            </a:extLst>
          </p:cNvPr>
          <p:cNvSpPr/>
          <p:nvPr userDrawn="1"/>
        </p:nvSpPr>
        <p:spPr>
          <a:xfrm>
            <a:off x="8431784" y="225917"/>
            <a:ext cx="446500" cy="24558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13" b="1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31A58F2-814F-46E3-AA2C-BBDE9E431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84648" y="211786"/>
            <a:ext cx="342171" cy="273844"/>
          </a:xfrm>
        </p:spPr>
        <p:txBody>
          <a:bodyPr/>
          <a:lstStyle>
            <a:lvl1pPr algn="ctr">
              <a:defRPr sz="675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629805F4-D703-41B1-86C7-034DE53A41C6}"/>
              </a:ext>
            </a:extLst>
          </p:cNvPr>
          <p:cNvSpPr/>
          <p:nvPr userDrawn="1"/>
        </p:nvSpPr>
        <p:spPr>
          <a:xfrm>
            <a:off x="265019" y="225917"/>
            <a:ext cx="884039" cy="24558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13" b="1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07038" y="829637"/>
            <a:ext cx="5145207" cy="1444899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2475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11" name="Picture 2" descr="D:\KHABAR\ОНЛАЙН школа\LOGOMON\tvRUSS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00" y="271205"/>
            <a:ext cx="746996" cy="160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0609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brazovaka.ru/sochinenie/bespridannica/analiz-proizvedeniya-ostrovskogo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1655677" y="2247715"/>
            <a:ext cx="5823033" cy="1446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7241" tIns="18611" rIns="37241" bIns="18611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Тема урока: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ru-RU" sz="21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400" i="1" dirty="0">
                <a:latin typeface="Times New Roman" pitchFamily="18" charset="0"/>
                <a:cs typeface="Times New Roman" pitchFamily="18" charset="0"/>
              </a:rPr>
              <a:t>А.Н.Островский «Бесприданница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937127" y="3891911"/>
            <a:ext cx="5204587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2027740" y="3975063"/>
            <a:ext cx="5034562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390348" y="4532285"/>
            <a:ext cx="1542440" cy="27321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59574" tIns="29778" rIns="59574" bIns="29778" rtlCol="0" anchor="ctr"/>
          <a:lstStyle>
            <a:lvl1pPr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488397" indent="-187845"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751380" indent="-150276"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051931" indent="-150276"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352483" indent="-150276"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1653035" indent="-150276" eaLnBrk="0" fontAlgn="base" hangingPunct="0">
              <a:spcBef>
                <a:spcPct val="0"/>
              </a:spcBef>
              <a:spcAft>
                <a:spcPct val="0"/>
              </a:spcAft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1953587" indent="-150276" eaLnBrk="0" fontAlgn="base" hangingPunct="0">
              <a:spcBef>
                <a:spcPct val="0"/>
              </a:spcBef>
              <a:spcAft>
                <a:spcPct val="0"/>
              </a:spcAft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2254139" indent="-150276" eaLnBrk="0" fontAlgn="base" hangingPunct="0">
              <a:spcBef>
                <a:spcPct val="0"/>
              </a:spcBef>
              <a:spcAft>
                <a:spcPct val="0"/>
              </a:spcAft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2554691" indent="-150276" eaLnBrk="0" fontAlgn="base" hangingPunct="0">
              <a:spcBef>
                <a:spcPct val="0"/>
              </a:spcBef>
              <a:spcAft>
                <a:spcPct val="0"/>
              </a:spcAft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9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9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1368003" y="4883247"/>
            <a:ext cx="6460937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1486104" y="4980437"/>
            <a:ext cx="6237970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99303" y="254317"/>
            <a:ext cx="198339" cy="485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0110" tIns="30056" rIns="60110" bIns="30056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ru-RU" altLang="ru-RU" sz="21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52507" y="863909"/>
            <a:ext cx="6376433" cy="383864"/>
          </a:xfrm>
          <a:prstGeom prst="rect">
            <a:avLst/>
          </a:prstGeom>
        </p:spPr>
        <p:txBody>
          <a:bodyPr lIns="60110" tIns="30056" rIns="60110" bIns="30056">
            <a:spAutoFit/>
          </a:bodyPr>
          <a:lstStyle/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5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627534"/>
            <a:ext cx="7776864" cy="3773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kk-KZ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Примерный</a:t>
            </a:r>
            <a:r>
              <a:rPr lang="kk-KZ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ответ:</a:t>
            </a:r>
            <a:endParaRPr lang="ru-KZ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На мой взгляд</a:t>
            </a:r>
            <a:r>
              <a:rPr lang="kk-K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тему можно определить так:</a:t>
            </a:r>
            <a:endParaRPr lang="ru-K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«Искаженные взаимоотношения в обществе, в котором царят принципы «купли-продажи». Любого человека, любой поступок можно купить, вопрос лишь в цене».</a:t>
            </a:r>
            <a:endParaRPr lang="ru-K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Я считаю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 рисует одну из серьезных проблем общества, в котором человек предстает товаром, который можно купить или продать.</a:t>
            </a:r>
            <a:endParaRPr lang="ru-K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По моему мнению</a:t>
            </a:r>
            <a:r>
              <a:rPr lang="kk-K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kk-K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ьеса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«Бесприданница» полностью соответствует жанру социально-психологической драмы, поскольку в ней представлена непростая судьба главной героини, вынужденной жить в постоянном конфликте своей души и общества.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880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390348" y="4532285"/>
            <a:ext cx="1542440" cy="27321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59574" tIns="29778" rIns="59574" bIns="29778" rtlCol="0" anchor="ctr"/>
          <a:lstStyle>
            <a:lvl1pPr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488397" indent="-187845"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751380" indent="-150276"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051931" indent="-150276"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352483" indent="-150276"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1653035" indent="-150276" eaLnBrk="0" fontAlgn="base" hangingPunct="0">
              <a:spcBef>
                <a:spcPct val="0"/>
              </a:spcBef>
              <a:spcAft>
                <a:spcPct val="0"/>
              </a:spcAft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1953587" indent="-150276" eaLnBrk="0" fontAlgn="base" hangingPunct="0">
              <a:spcBef>
                <a:spcPct val="0"/>
              </a:spcBef>
              <a:spcAft>
                <a:spcPct val="0"/>
              </a:spcAft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2254139" indent="-150276" eaLnBrk="0" fontAlgn="base" hangingPunct="0">
              <a:spcBef>
                <a:spcPct val="0"/>
              </a:spcBef>
              <a:spcAft>
                <a:spcPct val="0"/>
              </a:spcAft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2554691" indent="-150276" eaLnBrk="0" fontAlgn="base" hangingPunct="0">
              <a:spcBef>
                <a:spcPct val="0"/>
              </a:spcBef>
              <a:spcAft>
                <a:spcPct val="0"/>
              </a:spcAft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9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9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1368003" y="4883247"/>
            <a:ext cx="6460937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1486104" y="4980437"/>
            <a:ext cx="6237970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Прямоугольник 8"/>
          <p:cNvSpPr/>
          <p:nvPr/>
        </p:nvSpPr>
        <p:spPr>
          <a:xfrm>
            <a:off x="3692358" y="1166593"/>
            <a:ext cx="227948" cy="3000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135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3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1214160"/>
            <a:ext cx="7848872" cy="3240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Грамматическая тема: «Отглагольные существительные».</a:t>
            </a:r>
            <a:endParaRPr lang="ru-KZ" sz="18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Консультация</a:t>
            </a:r>
            <a:r>
              <a:rPr lang="kk-K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K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Oтглaгoльныe cyщecтвитeльныe – этo cyщecтвитeльныe, oбpaзoвaнныe oт глaгoльныx ocнoв и oбoзнaчaющиe oпpeдмeчeннoe дeйcтвиe (cocтoяниe, пpoцecc), т. e. пpeдcтaвляющиe eгo в oтвлeчeннoм cмыcлe.</a:t>
            </a:r>
            <a:endParaRPr lang="ru-K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Задание </a:t>
            </a: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Найдите в тексте отглагольные существительные: </a:t>
            </a:r>
            <a:endParaRPr lang="ru-K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ОТВЕТ: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участие, изучения, заседаниях</a:t>
            </a:r>
            <a:r>
              <a:rPr lang="kk-K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отсутствие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K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/>
            <a:r>
              <a:rPr lang="kk-KZ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107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3"/>
          <p:cNvSpPr>
            <a:spLocks noGrp="1"/>
          </p:cNvSpPr>
          <p:nvPr>
            <p:ph idx="1"/>
          </p:nvPr>
        </p:nvSpPr>
        <p:spPr>
          <a:xfrm>
            <a:off x="457200" y="483518"/>
            <a:ext cx="8435280" cy="4464496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kk-KZ" sz="7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sz="7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Приём «Одноминутное эссе».</a:t>
            </a:r>
            <a:endParaRPr lang="ru-KZ" sz="7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Напишите одноминутное эссе-ответ на вопрос: С</a:t>
            </a:r>
            <a:r>
              <a:rPr lang="ru-RU" sz="7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уществует ли данная проблема в наши дни?</a:t>
            </a:r>
            <a:endParaRPr lang="ru-KZ" sz="7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7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Консультация</a:t>
            </a:r>
            <a:endParaRPr lang="ru-KZ" sz="7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7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Структура эссе:</a:t>
            </a:r>
            <a:endParaRPr lang="ru-KZ" sz="7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03835" algn="l"/>
              </a:tabLst>
            </a:pPr>
            <a:r>
              <a:rPr lang="ru-RU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Вступление  (определяется проблема и ваше отношение к ней);</a:t>
            </a:r>
            <a:endParaRPr lang="ru-KZ" sz="7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03835" algn="l"/>
              </a:tabLst>
            </a:pPr>
            <a:r>
              <a:rPr lang="ru-RU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Тезис (ваши мысли по проблеме);</a:t>
            </a:r>
            <a:endParaRPr lang="ru-KZ" sz="7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03835" algn="l"/>
              </a:tabLst>
            </a:pPr>
            <a:r>
              <a:rPr lang="ru-RU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Аргумент (доказательства мысли), они могут выступать в виде фактов, явлений общественной жизни, жизненного опыта...</a:t>
            </a:r>
            <a:endParaRPr lang="ru-KZ" sz="7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03835" algn="l"/>
              </a:tabLst>
            </a:pPr>
            <a:r>
              <a:rPr lang="ru-RU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Заключение (выводы по проблеме на основе вашего мнения, обобщение ваших раздумий).</a:t>
            </a:r>
            <a:endParaRPr lang="ru-KZ" sz="7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48103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kk-KZ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3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627534"/>
            <a:ext cx="7931224" cy="4104456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72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Примерный образец:</a:t>
            </a:r>
            <a:endParaRPr lang="ru-KZ" sz="72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7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Вступление</a:t>
            </a:r>
            <a:r>
              <a:rPr lang="ru-RU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7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«Для меня эта </a:t>
            </a:r>
            <a:r>
              <a:rPr lang="ru-RU" sz="7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пьса</a:t>
            </a:r>
            <a:r>
              <a:rPr lang="ru-RU" sz="7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является ключом к пониманию…»</a:t>
            </a:r>
            <a:endParaRPr lang="ru-KZ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7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Тезис</a:t>
            </a:r>
            <a:r>
              <a:rPr lang="ru-RU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7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«Автор обращает наше внимание на то, что…» </a:t>
            </a:r>
            <a:endParaRPr lang="ru-KZ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7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Аргумент </a:t>
            </a:r>
            <a:r>
              <a:rPr lang="ru-RU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«Например,… </a:t>
            </a:r>
            <a:endParaRPr lang="ru-KZ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 – первых, …</a:t>
            </a:r>
            <a:endParaRPr lang="ru-KZ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во-вторых, </a:t>
            </a:r>
            <a:r>
              <a:rPr lang="ru-RU" sz="7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KZ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в-третьих, </a:t>
            </a:r>
            <a:r>
              <a:rPr lang="ru-RU" sz="7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ru-KZ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7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Заключение  </a:t>
            </a:r>
            <a:r>
              <a:rPr lang="ru-RU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«Таким образом, могу с уверенностью сказать,</a:t>
            </a:r>
            <a:r>
              <a:rPr lang="ru-RU" sz="7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что...»</a:t>
            </a:r>
            <a:r>
              <a:rPr lang="ru-RU" sz="7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KZ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7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7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 </a:t>
            </a:r>
            <a:r>
              <a:rPr lang="ru-RU" sz="72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Взаимооценивание</a:t>
            </a:r>
            <a:r>
              <a:rPr lang="ru-RU" sz="72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по дескрипторам</a:t>
            </a:r>
            <a:r>
              <a:rPr lang="kk-KZ" sz="7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kk-KZ" sz="33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701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390348" y="4532285"/>
            <a:ext cx="1542440" cy="27321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59574" tIns="29778" rIns="59574" bIns="29778" rtlCol="0" anchor="ctr"/>
          <a:lstStyle>
            <a:lvl1pPr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488397" indent="-187845"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751380" indent="-150276"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051931" indent="-150276"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352483" indent="-150276"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1653035" indent="-150276" eaLnBrk="0" fontAlgn="base" hangingPunct="0">
              <a:spcBef>
                <a:spcPct val="0"/>
              </a:spcBef>
              <a:spcAft>
                <a:spcPct val="0"/>
              </a:spcAft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1953587" indent="-150276" eaLnBrk="0" fontAlgn="base" hangingPunct="0">
              <a:spcBef>
                <a:spcPct val="0"/>
              </a:spcBef>
              <a:spcAft>
                <a:spcPct val="0"/>
              </a:spcAft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2254139" indent="-150276" eaLnBrk="0" fontAlgn="base" hangingPunct="0">
              <a:spcBef>
                <a:spcPct val="0"/>
              </a:spcBef>
              <a:spcAft>
                <a:spcPct val="0"/>
              </a:spcAft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2554691" indent="-150276" eaLnBrk="0" fontAlgn="base" hangingPunct="0">
              <a:spcBef>
                <a:spcPct val="0"/>
              </a:spcBef>
              <a:spcAft>
                <a:spcPct val="0"/>
              </a:spcAft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9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9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1368003" y="4883247"/>
            <a:ext cx="6460937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1486104" y="4980437"/>
            <a:ext cx="6237970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677123" y="254317"/>
            <a:ext cx="1842699" cy="485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0110" tIns="30056" rIns="60110" bIns="30056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Композиция</a:t>
            </a:r>
            <a:endParaRPr lang="ru-RU" altLang="ru-RU" sz="21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86104" y="913937"/>
            <a:ext cx="6163648" cy="3577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endParaRPr lang="ru-RU" sz="15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35236" y="933682"/>
            <a:ext cx="6897552" cy="338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Приём «Телеграмма» 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201930" algn="l"/>
              </a:tabLst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Напишите себе (или автору пьесы) пожелание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201930" algn="l"/>
              </a:tabLst>
            </a:pPr>
            <a:endParaRPr lang="ru-RU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201930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Примерный ответ: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Желаю себе: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в любой ситуации оставаться человеком.</a:t>
            </a:r>
            <a:endParaRPr lang="ru-K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Или однокласснику:</a:t>
            </a:r>
            <a:r>
              <a:rPr lang="ru-RU" sz="18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800" i="1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всегда помнить о настоящих жизненных ценностях, построенных на добрых и искренних чувствах</a:t>
            </a:r>
            <a:endParaRPr lang="ru-K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76369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390348" y="4532285"/>
            <a:ext cx="1542440" cy="27321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59574" tIns="29778" rIns="59574" bIns="29778" rtlCol="0" anchor="ctr"/>
          <a:lstStyle>
            <a:lvl1pPr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488397" indent="-187845"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751380" indent="-150276"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051931" indent="-150276"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352483" indent="-150276"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1653035" indent="-150276" eaLnBrk="0" fontAlgn="base" hangingPunct="0">
              <a:spcBef>
                <a:spcPct val="0"/>
              </a:spcBef>
              <a:spcAft>
                <a:spcPct val="0"/>
              </a:spcAft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1953587" indent="-150276" eaLnBrk="0" fontAlgn="base" hangingPunct="0">
              <a:spcBef>
                <a:spcPct val="0"/>
              </a:spcBef>
              <a:spcAft>
                <a:spcPct val="0"/>
              </a:spcAft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2254139" indent="-150276" eaLnBrk="0" fontAlgn="base" hangingPunct="0">
              <a:spcBef>
                <a:spcPct val="0"/>
              </a:spcBef>
              <a:spcAft>
                <a:spcPct val="0"/>
              </a:spcAft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2554691" indent="-150276" eaLnBrk="0" fontAlgn="base" hangingPunct="0">
              <a:spcBef>
                <a:spcPct val="0"/>
              </a:spcBef>
              <a:spcAft>
                <a:spcPct val="0"/>
              </a:spcAft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9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9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1368003" y="4883247"/>
            <a:ext cx="6460937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1486104" y="4980437"/>
            <a:ext cx="6237970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824238" y="254317"/>
            <a:ext cx="1935894" cy="485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10" tIns="30056" rIns="60110" bIns="30056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Задание 2.</a:t>
            </a:r>
            <a:endParaRPr lang="ru-RU" altLang="ru-RU" sz="21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913937"/>
            <a:ext cx="71822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Учебное задание. </a:t>
            </a:r>
          </a:p>
          <a:p>
            <a:pPr algn="ctr"/>
            <a:endParaRPr lang="kk-KZ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Посмотрите фильм «Жестокий романс»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Э.Рязанова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обсудите с одноклассниками образ Ларисы </a:t>
            </a:r>
            <a:r>
              <a:rPr lang="ru-RU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Огудаловой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7053" y="2859782"/>
            <a:ext cx="63428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 окончен. Всего доброго, до встречи!  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 descr="Нина Алисова в роли Ларисы, фильм Я. Протазанова 1936 г.">
            <a:extLst>
              <a:ext uri="{FF2B5EF4-FFF2-40B4-BE49-F238E27FC236}">
                <a16:creationId xmlns:a16="http://schemas.microsoft.com/office/drawing/2014/main" id="{9D4E3156-67DC-4DE1-AB8B-46606D096C6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961" y="1500634"/>
            <a:ext cx="1214727" cy="17137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9569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143000" y="4320"/>
            <a:ext cx="6858000" cy="51683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390348" y="4532285"/>
            <a:ext cx="1542440" cy="27321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59574" tIns="29778" rIns="59574" bIns="29778" rtlCol="0" anchor="ctr"/>
          <a:lstStyle>
            <a:lvl1pPr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488397" indent="-187845"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751380" indent="-150276"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051931" indent="-150276"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352483" indent="-150276"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1653035" indent="-150276" eaLnBrk="0" fontAlgn="base" hangingPunct="0">
              <a:spcBef>
                <a:spcPct val="0"/>
              </a:spcBef>
              <a:spcAft>
                <a:spcPct val="0"/>
              </a:spcAft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1953587" indent="-150276" eaLnBrk="0" fontAlgn="base" hangingPunct="0">
              <a:spcBef>
                <a:spcPct val="0"/>
              </a:spcBef>
              <a:spcAft>
                <a:spcPct val="0"/>
              </a:spcAft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2254139" indent="-150276" eaLnBrk="0" fontAlgn="base" hangingPunct="0">
              <a:spcBef>
                <a:spcPct val="0"/>
              </a:spcBef>
              <a:spcAft>
                <a:spcPct val="0"/>
              </a:spcAft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2554691" indent="-150276" eaLnBrk="0" fontAlgn="base" hangingPunct="0">
              <a:spcBef>
                <a:spcPct val="0"/>
              </a:spcBef>
              <a:spcAft>
                <a:spcPct val="0"/>
              </a:spcAft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821A6F7-481E-498F-84C7-CBF5D40C926D}" type="slidenum">
              <a:rPr lang="ru-RU" altLang="ru-RU" sz="9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900" b="1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1368003" y="4883247"/>
            <a:ext cx="6460937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1486104" y="4980437"/>
            <a:ext cx="6237970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1192888" y="708406"/>
            <a:ext cx="2850713" cy="733244"/>
          </a:xfrm>
          <a:prstGeom prst="rect">
            <a:avLst/>
          </a:prstGeom>
          <a:noFill/>
          <a:ln>
            <a:noFill/>
          </a:ln>
        </p:spPr>
        <p:txBody>
          <a:bodyPr spcFirstLastPara="1" lIns="70284" tIns="70284" rIns="70284" bIns="70284" anchor="ctr"/>
          <a:lstStyle/>
          <a:p>
            <a:pPr>
              <a:defRPr/>
            </a:pPr>
            <a:r>
              <a:rPr lang="ru" sz="1575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" sz="1875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" sz="1575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" sz="1875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" sz="1575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 білім!</a:t>
            </a:r>
            <a:endParaRPr sz="1575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983" y="3813080"/>
            <a:ext cx="3285446" cy="789397"/>
          </a:xfrm>
          <a:prstGeom prst="rect">
            <a:avLst/>
          </a:prstGeom>
          <a:noFill/>
          <a:ln>
            <a:noFill/>
          </a:ln>
        </p:spPr>
        <p:txBody>
          <a:bodyPr spcFirstLastPara="1" lIns="70284" tIns="70284" rIns="70284" bIns="70284" anchor="ctr"/>
          <a:lstStyle/>
          <a:p>
            <a:pPr algn="r">
              <a:defRPr/>
            </a:pPr>
            <a:r>
              <a:rPr lang="ru" sz="1575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1575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sz="1575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2366770" y="1102565"/>
            <a:ext cx="4416569" cy="3299053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 sz="1350"/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35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05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05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1575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35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2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1875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35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05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05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05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05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35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825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825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9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825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9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825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2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35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05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05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05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1575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35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9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05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9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sz="135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35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1875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350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05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05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05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sz="135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1368003" y="4883247"/>
            <a:ext cx="6460937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1486104" y="4980437"/>
            <a:ext cx="6237970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Прямоугольник 15"/>
          <p:cNvSpPr/>
          <p:nvPr/>
        </p:nvSpPr>
        <p:spPr>
          <a:xfrm>
            <a:off x="1368003" y="863910"/>
            <a:ext cx="6645215" cy="4071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8">
              <a:lnSpc>
                <a:spcPct val="115000"/>
              </a:lnSpc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Сегодня на уроке вы: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en-ID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познакомитесь с творчеством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А.И.Островского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K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узнаете о пьесе «Бесприданница».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 научитесь:</a:t>
            </a:r>
            <a:endParaRPr lang="en-US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бегло просматривать текст</a:t>
            </a:r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K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излагать сжато содержание прочитанного текста, сохраняя основную мысль и выражая личную оценку</a:t>
            </a:r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K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находить в тексте отглагольные существительные.</a:t>
            </a:r>
            <a:endParaRPr lang="ru-K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5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160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1368003" y="4883247"/>
            <a:ext cx="6460937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1486104" y="4980437"/>
            <a:ext cx="6237970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" name="Прямоугольник 15"/>
          <p:cNvSpPr/>
          <p:nvPr/>
        </p:nvSpPr>
        <p:spPr>
          <a:xfrm>
            <a:off x="1368003" y="863910"/>
            <a:ext cx="664521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8">
              <a:lnSpc>
                <a:spcPct val="115000"/>
              </a:lnSpc>
            </a:pP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Задание:</a:t>
            </a:r>
            <a:endParaRPr lang="en-US" sz="20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endParaRPr lang="en-ID" sz="20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Прочитайте название произведения.</a:t>
            </a:r>
            <a:r>
              <a:rPr lang="kk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Согласны и вы, что с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амо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заглавие несет в себе </a:t>
            </a:r>
            <a:r>
              <a:rPr lang="ru-RU" sz="20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важное идейное содержание</a:t>
            </a:r>
            <a:r>
              <a:rPr lang="kk-KZ" sz="20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2000" dirty="0">
                <a:solidFill>
                  <a:srgbClr val="2F2F2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Дайте краткий ответ: ДА / НЕТ.</a:t>
            </a:r>
            <a:endParaRPr lang="ru-K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5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056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1069627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ru-RU" sz="2200" b="1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 Николаевич Островский об одном из наиболее удачных своих созданий, «Бесприданнице»:</a:t>
            </a:r>
            <a:r>
              <a:rPr lang="ru-RU" sz="220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KZ" sz="1300" dirty="0">
                <a:effectLst/>
              </a:rPr>
              <a:t/>
            </a:r>
            <a:br>
              <a:rPr lang="ru-KZ" sz="1300" dirty="0">
                <a:effectLst/>
              </a:rPr>
            </a:br>
            <a:r>
              <a:rPr lang="ru-RU" sz="1300" b="1" dirty="0"/>
              <a:t/>
            </a:r>
            <a:br>
              <a:rPr lang="ru-RU" sz="1300" b="1" dirty="0"/>
            </a:br>
            <a:endParaRPr lang="ru-RU" sz="1300" b="1" dirty="0"/>
          </a:p>
        </p:txBody>
      </p:sp>
      <p:pic>
        <p:nvPicPr>
          <p:cNvPr id="5" name="Рисунок 4" descr="Изображение выглядит как человек, мужчина, сидит, старый&#10;&#10;Автоматически созданное описание">
            <a:extLst>
              <a:ext uri="{FF2B5EF4-FFF2-40B4-BE49-F238E27FC236}">
                <a16:creationId xmlns:a16="http://schemas.microsoft.com/office/drawing/2014/main" id="{C5EDEA13-1CFD-4F47-9908-DBBB0F7FFF1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1"/>
          <a:stretch/>
        </p:blipFill>
        <p:spPr>
          <a:xfrm>
            <a:off x="457200" y="1200151"/>
            <a:ext cx="2314600" cy="2883767"/>
          </a:xfrm>
          <a:prstGeom prst="rect">
            <a:avLst/>
          </a:prstGeom>
          <a:noFill/>
        </p:spPr>
      </p:pic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3131840" y="1200151"/>
            <a:ext cx="5554960" cy="3394472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1000"/>
              </a:spcAft>
              <a:buNone/>
            </a:pPr>
            <a:r>
              <a:rPr lang="ru-RU" dirty="0">
                <a:effectLst/>
                <a:highlight>
                  <a:srgbClr val="FFFFFF"/>
                </a:highlight>
              </a:rPr>
              <a:t>       </a:t>
            </a:r>
            <a:r>
              <a:rPr lang="ru-RU" sz="24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«Пьесу свою я уже читал в Москве пять раз, в числе слушателей были и лица, враждебно расположенные ко мне, и все единодушно признали «Бесприданницу» лучшим из всех моих произведений».</a:t>
            </a:r>
            <a:endParaRPr lang="ru-KZ" sz="2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8730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258945" y="0"/>
            <a:ext cx="6677272" cy="516833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390348" y="4532285"/>
            <a:ext cx="1542440" cy="27321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59574" tIns="29778" rIns="59574" bIns="29778" rtlCol="0" anchor="ctr"/>
          <a:lstStyle>
            <a:lvl1pPr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488397" indent="-187845"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751380" indent="-150276"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051931" indent="-150276"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352483" indent="-150276"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1653035" indent="-150276" eaLnBrk="0" fontAlgn="base" hangingPunct="0">
              <a:spcBef>
                <a:spcPct val="0"/>
              </a:spcBef>
              <a:spcAft>
                <a:spcPct val="0"/>
              </a:spcAft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1953587" indent="-150276" eaLnBrk="0" fontAlgn="base" hangingPunct="0">
              <a:spcBef>
                <a:spcPct val="0"/>
              </a:spcBef>
              <a:spcAft>
                <a:spcPct val="0"/>
              </a:spcAft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2254139" indent="-150276" eaLnBrk="0" fontAlgn="base" hangingPunct="0">
              <a:spcBef>
                <a:spcPct val="0"/>
              </a:spcBef>
              <a:spcAft>
                <a:spcPct val="0"/>
              </a:spcAft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2554691" indent="-150276" eaLnBrk="0" fontAlgn="base" hangingPunct="0">
              <a:spcBef>
                <a:spcPct val="0"/>
              </a:spcBef>
              <a:spcAft>
                <a:spcPct val="0"/>
              </a:spcAft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9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9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1486104" y="4980437"/>
            <a:ext cx="6237970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Прямоугольник 12"/>
          <p:cNvSpPr>
            <a:spLocks noChangeArrowheads="1"/>
          </p:cNvSpPr>
          <p:nvPr/>
        </p:nvSpPr>
        <p:spPr bwMode="auto">
          <a:xfrm>
            <a:off x="1547664" y="895222"/>
            <a:ext cx="6261718" cy="430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0110" tIns="30056" rIns="60110" bIns="30056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77273" y="1369092"/>
            <a:ext cx="6822409" cy="3743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oto Sans Symbols"/>
              </a:rPr>
              <a:t>   БЕСПРИДАННИЦА, бесприданницы, жен. 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oto Sans Symbols"/>
              </a:rPr>
              <a:t>В буржуазно дворянском обществе не обеспеченная приданым девушка или девушка, которую охотно возьмут замуж за ее достоинства без приданого. Толковый словарь Ушакова. Д.Н. Ушаков. 1935 1940 …   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oto Sans Symbols"/>
              </a:rPr>
              <a:t>Толковый словарь Ушакова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oto Sans Symbols"/>
              </a:rPr>
              <a:t>     БЕСПРИДАННИЦА, ы, жен. 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oto Sans Symbols"/>
              </a:rPr>
              <a:t>В старое время: бедная девушка, не имеющая приданого. Толковый словарь Ожегова. С.И. Ожегов, Н.Ю. Шведова. 1949 1992 …   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Noto Sans Symbols"/>
              </a:rPr>
              <a:t>Толковый словарь Ожегова</a:t>
            </a:r>
            <a:endParaRPr lang="ru-KZ" sz="1600" dirty="0">
              <a:effectLst/>
              <a:latin typeface="Noto Sans Symbols"/>
              <a:ea typeface="Noto Sans Symbols"/>
              <a:cs typeface="Noto Sans Symbols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KZ" sz="2000" dirty="0">
              <a:effectLst/>
              <a:latin typeface="Noto Sans Symbols"/>
              <a:ea typeface="Noto Sans Symbols"/>
              <a:cs typeface="Noto Sans Symbol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428325E-938E-46ED-9DD5-871DFF31E8C4}"/>
              </a:ext>
            </a:extLst>
          </p:cNvPr>
          <p:cNvSpPr txBox="1"/>
          <p:nvPr/>
        </p:nvSpPr>
        <p:spPr>
          <a:xfrm>
            <a:off x="3189014" y="290872"/>
            <a:ext cx="4572000" cy="49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Словарная работа</a:t>
            </a:r>
            <a:endParaRPr lang="ru-K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875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75" name="Google Shape;124;p4"/>
          <p:cNvCxnSpPr>
            <a:cxnSpLocks noChangeShapeType="1"/>
          </p:cNvCxnSpPr>
          <p:nvPr/>
        </p:nvCxnSpPr>
        <p:spPr bwMode="auto">
          <a:xfrm>
            <a:off x="1368003" y="4883247"/>
            <a:ext cx="6460937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6" name="Google Shape;125;p4"/>
          <p:cNvCxnSpPr>
            <a:cxnSpLocks noChangeShapeType="1"/>
          </p:cNvCxnSpPr>
          <p:nvPr/>
        </p:nvCxnSpPr>
        <p:spPr bwMode="auto">
          <a:xfrm rot="10800000" flipH="1">
            <a:off x="1486104" y="4980437"/>
            <a:ext cx="6237970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" name="Заголовок 10"/>
          <p:cNvSpPr>
            <a:spLocks noGrp="1"/>
          </p:cNvSpPr>
          <p:nvPr>
            <p:ph type="ctrTitle"/>
          </p:nvPr>
        </p:nvSpPr>
        <p:spPr>
          <a:xfrm>
            <a:off x="611560" y="485291"/>
            <a:ext cx="8280920" cy="4446551"/>
          </a:xfrm>
        </p:spPr>
        <p:txBody>
          <a:bodyPr>
            <a:noAutofit/>
          </a:bodyPr>
          <a:lstStyle/>
          <a:p>
            <a:pPr algn="l">
              <a:lnSpc>
                <a:spcPct val="115000"/>
              </a:lnSpc>
              <a:spcAft>
                <a:spcPts val="1000"/>
              </a:spcAft>
            </a:pPr>
            <a:r>
              <a:rPr lang="kk-KZ" sz="1400" b="1" dirty="0">
                <a:solidFill>
                  <a:srgbClr val="002060"/>
                </a:solidFill>
              </a:rPr>
              <a:t/>
            </a:r>
            <a:br>
              <a:rPr lang="kk-KZ" sz="1400" b="1" dirty="0">
                <a:solidFill>
                  <a:srgbClr val="002060"/>
                </a:solidFill>
              </a:rPr>
            </a:br>
            <a:r>
              <a:rPr lang="kk-KZ" sz="1400" b="1" dirty="0">
                <a:solidFill>
                  <a:srgbClr val="002060"/>
                </a:solidFill>
              </a:rPr>
              <a:t/>
            </a:r>
            <a:br>
              <a:rPr lang="kk-KZ" sz="1400" b="1" dirty="0">
                <a:solidFill>
                  <a:srgbClr val="002060"/>
                </a:solidFill>
              </a:rPr>
            </a:b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ЧТЕНИЕ</a:t>
            </a:r>
            <a:r>
              <a:rPr lang="kk-KZ" sz="1400" b="1" dirty="0">
                <a:solidFill>
                  <a:srgbClr val="002060"/>
                </a:solidFill>
              </a:rPr>
              <a:t/>
            </a:r>
            <a:br>
              <a:rPr lang="kk-KZ" sz="1400" b="1" dirty="0">
                <a:solidFill>
                  <a:srgbClr val="002060"/>
                </a:solidFill>
              </a:rPr>
            </a:br>
            <a:r>
              <a:rPr lang="kk-KZ" sz="1400" b="1" dirty="0">
                <a:solidFill>
                  <a:srgbClr val="002060"/>
                </a:solidFill>
              </a:rPr>
              <a:t> </a:t>
            </a:r>
            <a:r>
              <a:rPr lang="ru-RU" sz="14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Прочитайте статью и выполните задания</a:t>
            </a:r>
            <a:r>
              <a:rPr lang="kk-KZ" sz="1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400" b="1" dirty="0">
                <a:latin typeface="Times New Roman" pitchFamily="18" charset="0"/>
                <a:cs typeface="Times New Roman" pitchFamily="18" charset="0"/>
              </a:rPr>
            </a:br>
            <a:r>
              <a:rPr lang="kk-KZ" sz="1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https://obrazovaka.ru/sochinenie/bespridannica/analiz-proizvedeniya-ostrovskogo.html</a:t>
            </a:r>
            <a:r>
              <a:rPr lang="kk-KZ" sz="1400" b="1" dirty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r>
              <a:rPr lang="kk-KZ" sz="1400" dirty="0"/>
              <a:t/>
            </a:r>
            <a:br>
              <a:rPr lang="kk-KZ" sz="1400" dirty="0"/>
            </a:br>
            <a:r>
              <a:rPr lang="ru-RU" sz="1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ru-RU" sz="1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Александр Николаевич Островский – писатель и драматург</a:t>
            </a:r>
            <a:r>
              <a:rPr lang="kk-KZ" sz="1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родился </a:t>
            </a:r>
            <a:r>
              <a:rPr lang="ru-RU" sz="1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31 марта 1823 года в Москве</a:t>
            </a:r>
            <a:r>
              <a:rPr lang="kk-KZ" sz="1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 семье судебного чиновника. Отец Островского хотел, чтобы сын пошел по его стопам. После окончания гимназии Александр поступает на юридический факультет Московского университета. В 1843 году Островского берут на службу в суд, и он работает в различных московских судах до 1851 года.</a:t>
            </a:r>
            <a:br>
              <a:rPr lang="kk-KZ" sz="1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Известность драматург получил в 1849 году после публикации пьесы «Свои люди - сочтемся». </a:t>
            </a:r>
            <a:r>
              <a:rPr lang="ru-K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K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В 1856 году А.Островский отправляется в Поволжье для изучения быта и жизни жителей края. После этой поездки он написал одно из самых ярких своих произведений – пьесу «Гроза».</a:t>
            </a:r>
            <a:r>
              <a:rPr lang="ru-K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K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В 70-х годах 19 столетия Александр Николаевич занимал должность мирового судьи Кинешемского уезда. По долгу службы он принимал участие в громких судебных заседаниях и был хорошо знаком с криминальной хроникой того времени. Все это давало Островскому, как писателю, богатый литературный материал, который он зачастую использовал в своих произведениях.</a:t>
            </a:r>
            <a:r>
              <a:rPr lang="ru-K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K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Предположительно, сюжет «Бесприданницы» был основан на реальной истории, потрясшей весь Кинешемский уезд, когда местный житель Иван Коновалов убил собственную молодую красавицу-жену.</a:t>
            </a:r>
            <a:r>
              <a:rPr lang="ru-K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K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400" dirty="0">
                <a:latin typeface="Times New Roman" panose="02020603050405020304" pitchFamily="18" charset="0"/>
                <a:cs typeface="Times New Roman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cs typeface="Times New Roman" pitchFamily="18" charset="0"/>
              </a:rPr>
              <a:t/>
            </a:r>
            <a:br>
              <a:rPr lang="ru-RU" sz="1400" dirty="0">
                <a:latin typeface="Times New Roman" panose="02020603050405020304" pitchFamily="18" charset="0"/>
                <a:cs typeface="Times New Roman" pitchFamily="18" charset="0"/>
              </a:rPr>
            </a:br>
            <a:endParaRPr lang="ru-RU" sz="1400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345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488397" indent="-187845"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751380" indent="-150276"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051931" indent="-150276"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352483" indent="-150276"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1653035" indent="-150276" eaLnBrk="0" fontAlgn="base" hangingPunct="0">
              <a:spcBef>
                <a:spcPct val="0"/>
              </a:spcBef>
              <a:spcAft>
                <a:spcPct val="0"/>
              </a:spcAft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1953587" indent="-150276" eaLnBrk="0" fontAlgn="base" hangingPunct="0">
              <a:spcBef>
                <a:spcPct val="0"/>
              </a:spcBef>
              <a:spcAft>
                <a:spcPct val="0"/>
              </a:spcAft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2254139" indent="-150276" eaLnBrk="0" fontAlgn="base" hangingPunct="0">
              <a:spcBef>
                <a:spcPct val="0"/>
              </a:spcBef>
              <a:spcAft>
                <a:spcPct val="0"/>
              </a:spcAft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2554691" indent="-150276" eaLnBrk="0" fontAlgn="base" hangingPunct="0">
              <a:spcBef>
                <a:spcPct val="0"/>
              </a:spcBef>
              <a:spcAft>
                <a:spcPct val="0"/>
              </a:spcAft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fld id="{61FA3044-2C8E-4526-B602-FDC2B4739437}" type="slidenum">
              <a:rPr lang="ru-RU" altLang="ru-RU" smtClean="0"/>
              <a:pPr/>
              <a:t>7</a:t>
            </a:fld>
            <a:endParaRPr lang="ru-RU" altLang="ru-RU"/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1486104" y="4980437"/>
            <a:ext cx="6237970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3557394" y="352552"/>
            <a:ext cx="1740492" cy="707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0110" tIns="30056" rIns="60110" bIns="30056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endParaRPr lang="ru-RU" sz="2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ru-RU" sz="2100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C27C421-BAF6-4EFE-9DA8-08FC601C3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288" y="451666"/>
            <a:ext cx="8229600" cy="335460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Прочитайте статью и выполните задания</a:t>
            </a:r>
            <a:endParaRPr lang="ru-KZ" sz="2000" dirty="0">
              <a:solidFill>
                <a:srgbClr val="002060"/>
              </a:solidFill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2676D810-16A8-4D5F-A299-C2F4531CEB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4888" y="859922"/>
            <a:ext cx="8229600" cy="37347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Островский приступил к написанию пьесы осенью 1874 года. «Бесприданница» была напечатана в 1879 году в литературном журнале «Отечественные записки».</a:t>
            </a:r>
            <a:r>
              <a:rPr lang="ru-K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K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Первые постановки оказались провальными и вызвали резкую критику. И лишь в 90-х годах 19 века, спустя почти 10 лет после смерти писателя, к пьесе пришел заслуженный успех.</a:t>
            </a:r>
            <a:r>
              <a:rPr lang="ru-K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K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Суть драмы Островского полностью отражает смысл названия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«Бесприданница». Раньше так называли бедных девушек, у которых за душой не было ни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гроша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Таким образом, автор рисует одну из серьезных проблем общества, в котором человек предстает товаром, который можно купить или продать. </a:t>
            </a:r>
            <a:r>
              <a:rPr lang="ru-K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K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Лариса 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Огудалова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тонко чувствующая, добрая и ранимая девушка, настоящая красавица, которая, все же обладает одним существенным недостатком – отсутствием приданого. Смысл своей жизни она видит в поиске настоящей любви, и вскоре находит ее в лице Сергея </a:t>
            </a:r>
            <a:r>
              <a:rPr lang="ru-RU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Паратова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Однако вскоре романтический флер спадает с глаз героини, и она здраво оценивает сложившуюся ситуацию. Люди, окружающие ее, в том числе и родная мать, видят в ней лишь роскошную забаву, дорогую игрушку, которой можно похвастать в обществе. Даже в близком окружении никто не стремится </a:t>
            </a:r>
            <a:r>
              <a:rPr lang="ru-RU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заглянуть в ее душу, проявить к ней искреннее участие.</a:t>
            </a:r>
            <a:r>
              <a:rPr lang="ru-K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K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Лариса приходит к печальному выводу, что она – вещь, которую следует продать подороже. Столкновение чистой души с порочным материальным миром неизменно приводит к трагической развязке – гибели главной героини. Однако в своей смерти Лариса находит отраду, поскольку та дарит ей долгожданную свободу</a:t>
            </a:r>
            <a:r>
              <a:rPr lang="ru-RU" sz="1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KZ" sz="1400" dirty="0"/>
          </a:p>
        </p:txBody>
      </p:sp>
    </p:spTree>
    <p:extLst>
      <p:ext uri="{BB962C8B-B14F-4D97-AF65-F5344CB8AC3E}">
        <p14:creationId xmlns:p14="http://schemas.microsoft.com/office/powerpoint/2010/main" val="895006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211723" y="-14785"/>
            <a:ext cx="6858000" cy="504739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390348" y="4532285"/>
            <a:ext cx="1542440" cy="27321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59574" tIns="29778" rIns="59574" bIns="29778" rtlCol="0" anchor="ctr"/>
          <a:lstStyle>
            <a:lvl1pPr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488397" indent="-187845"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751380" indent="-150276"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051931" indent="-150276"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352483" indent="-150276"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1653035" indent="-150276" eaLnBrk="0" fontAlgn="base" hangingPunct="0">
              <a:spcBef>
                <a:spcPct val="0"/>
              </a:spcBef>
              <a:spcAft>
                <a:spcPct val="0"/>
              </a:spcAft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1953587" indent="-150276" eaLnBrk="0" fontAlgn="base" hangingPunct="0">
              <a:spcBef>
                <a:spcPct val="0"/>
              </a:spcBef>
              <a:spcAft>
                <a:spcPct val="0"/>
              </a:spcAft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2254139" indent="-150276" eaLnBrk="0" fontAlgn="base" hangingPunct="0">
              <a:spcBef>
                <a:spcPct val="0"/>
              </a:spcBef>
              <a:spcAft>
                <a:spcPct val="0"/>
              </a:spcAft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2554691" indent="-150276" eaLnBrk="0" fontAlgn="base" hangingPunct="0">
              <a:spcBef>
                <a:spcPct val="0"/>
              </a:spcBef>
              <a:spcAft>
                <a:spcPct val="0"/>
              </a:spcAft>
              <a:defRPr sz="975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9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900" b="1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1368003" y="4883247"/>
            <a:ext cx="6460937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1486104" y="4980437"/>
            <a:ext cx="6237970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4499303" y="254317"/>
            <a:ext cx="198339" cy="485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0110" tIns="30056" rIns="60110" bIns="30056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ru-RU" altLang="ru-RU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1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52507" y="863909"/>
            <a:ext cx="6376433" cy="383864"/>
          </a:xfrm>
          <a:prstGeom prst="rect">
            <a:avLst/>
          </a:prstGeom>
        </p:spPr>
        <p:txBody>
          <a:bodyPr lIns="60110" tIns="30056" rIns="60110" bIns="30056">
            <a:spAutoFit/>
          </a:bodyPr>
          <a:lstStyle/>
          <a:p>
            <a:r>
              <a:rPr lang="ru-RU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5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42354" y="1247773"/>
            <a:ext cx="682448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ЗАДАНИЕ: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kk-KZ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Составьте хронологическую таблицу</a:t>
            </a:r>
            <a:endParaRPr lang="ru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kk-KZ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FF6A7C-52CB-4145-923E-2A4125BFFBF4}"/>
              </a:ext>
            </a:extLst>
          </p:cNvPr>
          <p:cNvSpPr txBox="1"/>
          <p:nvPr/>
        </p:nvSpPr>
        <p:spPr>
          <a:xfrm>
            <a:off x="1486103" y="234345"/>
            <a:ext cx="5615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Работа с текстом</a:t>
            </a:r>
            <a:endParaRPr lang="en-ID" sz="2800" b="1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6C2B43B5-9A3D-4897-9E90-2E8D096817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8234709"/>
              </p:ext>
            </p:extLst>
          </p:nvPr>
        </p:nvGraphicFramePr>
        <p:xfrm>
          <a:off x="927713" y="2372620"/>
          <a:ext cx="6995446" cy="841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69370">
                  <a:extLst>
                    <a:ext uri="{9D8B030D-6E8A-4147-A177-3AD203B41FA5}">
                      <a16:colId xmlns:a16="http://schemas.microsoft.com/office/drawing/2014/main" val="3014758269"/>
                    </a:ext>
                  </a:extLst>
                </a:gridCol>
                <a:gridCol w="4126076">
                  <a:extLst>
                    <a:ext uri="{9D8B030D-6E8A-4147-A177-3AD203B41FA5}">
                      <a16:colId xmlns:a16="http://schemas.microsoft.com/office/drawing/2014/main" val="87944345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Хронология </a:t>
                      </a:r>
                      <a:endParaRPr lang="ru-K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События </a:t>
                      </a:r>
                      <a:endParaRPr lang="ru-K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5576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марта 1823 года</a:t>
                      </a:r>
                      <a:endParaRPr lang="ru-K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родился в Москве</a:t>
                      </a:r>
                      <a:endParaRPr lang="ru-K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65505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4224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4318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lide Number Placeholder 85">
            <a:extLst>
              <a:ext uri="{FF2B5EF4-FFF2-40B4-BE49-F238E27FC236}">
                <a16:creationId xmlns:a16="http://schemas.microsoft.com/office/drawing/2014/main" id="{620C0CEB-36F0-420F-846C-2450E3DDF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133B0123-4581-40F1-A8D2-ECA187BB1364}"/>
              </a:ext>
            </a:extLst>
          </p:cNvPr>
          <p:cNvSpPr/>
          <p:nvPr/>
        </p:nvSpPr>
        <p:spPr>
          <a:xfrm>
            <a:off x="1673279" y="3502822"/>
            <a:ext cx="2540077" cy="274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78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ID" sz="78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76782B2-766B-4A50-A915-AD6B83936683}"/>
              </a:ext>
            </a:extLst>
          </p:cNvPr>
          <p:cNvSpPr txBox="1"/>
          <p:nvPr/>
        </p:nvSpPr>
        <p:spPr>
          <a:xfrm>
            <a:off x="1673278" y="3295073"/>
            <a:ext cx="2914796" cy="248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13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ID" sz="1013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82E1F54C-6F0B-4D65-A5B9-0679F7328F39}"/>
              </a:ext>
            </a:extLst>
          </p:cNvPr>
          <p:cNvSpPr/>
          <p:nvPr/>
        </p:nvSpPr>
        <p:spPr>
          <a:xfrm>
            <a:off x="2660194" y="2478742"/>
            <a:ext cx="1445436" cy="274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78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ID" sz="78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F17F92E3-DC25-4151-A5D9-15422AFEECF0}"/>
              </a:ext>
            </a:extLst>
          </p:cNvPr>
          <p:cNvSpPr/>
          <p:nvPr/>
        </p:nvSpPr>
        <p:spPr>
          <a:xfrm>
            <a:off x="5466421" y="3662712"/>
            <a:ext cx="1873493" cy="274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788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ID" sz="788" dirty="0">
              <a:solidFill>
                <a:schemeClr val="bg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6F4533A1-1CC2-449C-81BC-4F83882A6FA9}"/>
              </a:ext>
            </a:extLst>
          </p:cNvPr>
          <p:cNvSpPr/>
          <p:nvPr/>
        </p:nvSpPr>
        <p:spPr>
          <a:xfrm>
            <a:off x="5644093" y="2956570"/>
            <a:ext cx="1873493" cy="274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788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ID" sz="788" dirty="0">
              <a:solidFill>
                <a:schemeClr val="bg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EE4B0698-E97F-4D5A-A30E-B5B52689DF22}"/>
              </a:ext>
            </a:extLst>
          </p:cNvPr>
          <p:cNvSpPr/>
          <p:nvPr/>
        </p:nvSpPr>
        <p:spPr>
          <a:xfrm>
            <a:off x="5742313" y="2250427"/>
            <a:ext cx="1873493" cy="274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788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ID" sz="788" dirty="0">
              <a:solidFill>
                <a:schemeClr val="bg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DDB68EF1-74BE-4261-A73A-42940794B9DF}"/>
              </a:ext>
            </a:extLst>
          </p:cNvPr>
          <p:cNvSpPr/>
          <p:nvPr/>
        </p:nvSpPr>
        <p:spPr>
          <a:xfrm>
            <a:off x="5882230" y="1544285"/>
            <a:ext cx="1873493" cy="274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788" dirty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ID" sz="788" dirty="0">
              <a:solidFill>
                <a:schemeClr val="bg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" name="Rectangle 1"/>
          <p:cNvSpPr>
            <a:spLocks noChangeArrowheads="1"/>
          </p:cNvSpPr>
          <p:nvPr/>
        </p:nvSpPr>
        <p:spPr bwMode="auto">
          <a:xfrm>
            <a:off x="1673278" y="593452"/>
            <a:ext cx="550874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Работа с текстом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0C352A-16D3-4AB1-A007-1F44D9AB5A73}"/>
              </a:ext>
            </a:extLst>
          </p:cNvPr>
          <p:cNvSpPr txBox="1"/>
          <p:nvPr/>
        </p:nvSpPr>
        <p:spPr>
          <a:xfrm>
            <a:off x="1354792" y="1292877"/>
            <a:ext cx="7105639" cy="3327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Проанализируйте заглавие произведения. Почему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А.Островский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назвал пьесу «Бесприданница»?</a:t>
            </a:r>
            <a:endParaRPr lang="ru-K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Определите тему и идею пьесы</a:t>
            </a:r>
            <a:endParaRPr lang="ru-K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 Определите жанр произведения.</a:t>
            </a:r>
            <a:endParaRPr lang="ru-K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K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Полезный набор(ы) фраз для диалогов и письма:</a:t>
            </a:r>
            <a:endParaRPr lang="ru-K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мой взгляд</a:t>
            </a:r>
            <a:r>
              <a:rPr lang="kk-K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тему можно определить так …</a:t>
            </a:r>
            <a:endParaRPr lang="ru-K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 считаю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идея пьесы</a:t>
            </a:r>
            <a:r>
              <a:rPr lang="kk-K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... </a:t>
            </a:r>
            <a:endParaRPr lang="ru-K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моему мнению, она выражена...</a:t>
            </a:r>
            <a:endParaRPr lang="ru-K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1296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543</Words>
  <Application>Microsoft Office PowerPoint</Application>
  <PresentationFormat>Экран (16:9)</PresentationFormat>
  <Paragraphs>133</Paragraphs>
  <Slides>16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Calibri</vt:lpstr>
      <vt:lpstr>Century Gothic</vt:lpstr>
      <vt:lpstr>Comfortaa</vt:lpstr>
      <vt:lpstr>Noto Sans Symbols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Александр Николаевич Островский об одном из наиболее удачных своих созданий, «Бесприданнице»:   </vt:lpstr>
      <vt:lpstr>Презентация PowerPoint</vt:lpstr>
      <vt:lpstr>  ЧТЕНИЕ  Прочитайте статью и выполните задания https://obrazovaka.ru/sochinenie/bespridannica/analiz-proizvedeniya-ostrovskogo.html                                                   Александр Николаевич Островский – писатель и драматург, родился 31 марта 1823 года в Москве, в семье судебного чиновника. Отец Островского хотел, чтобы сын пошел по его стопам. После окончания гимназии Александр поступает на юридический факультет Московского университета. В 1843 году Островского берут на службу в суд, и он работает в различных московских судах до 1851 года.       Известность драматург получил в 1849 году после публикации пьесы «Свои люди - сочтемся».       В 1856 году А.Островский отправляется в Поволжье для изучения быта и жизни жителей края. После этой поездки он написал одно из самых ярких своих произведений – пьесу «Гроза».      В 70-х годах 19 столетия Александр Николаевич занимал должность мирового судьи Кинешемского уезда. По долгу службы он принимал участие в громких судебных заседаниях и был хорошо знаком с криминальной хроникой того времени. Все это давало Островскому, как писателю, богатый литературный материал, который он зачастую использовал в своих произведениях.      Предположительно, сюжет «Бесприданницы» был основан на реальной истории, потрясшей весь Кинешемский уезд, когда местный житель Иван Коновалов убил собственную молодую красавицу-жену.        </vt:lpstr>
      <vt:lpstr>Прочитайте статью и выполните задания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Данагул</cp:lastModifiedBy>
  <cp:revision>19</cp:revision>
  <dcterms:created xsi:type="dcterms:W3CDTF">2021-01-31T12:29:38Z</dcterms:created>
  <dcterms:modified xsi:type="dcterms:W3CDTF">2024-12-13T15:27:12Z</dcterms:modified>
</cp:coreProperties>
</file>