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4" r:id="rId3"/>
    <p:sldId id="331" r:id="rId4"/>
    <p:sldId id="337" r:id="rId5"/>
    <p:sldId id="316" r:id="rId6"/>
    <p:sldId id="334" r:id="rId7"/>
    <p:sldId id="311" r:id="rId8"/>
    <p:sldId id="332" r:id="rId9"/>
    <p:sldId id="283" r:id="rId10"/>
    <p:sldId id="333" r:id="rId11"/>
    <p:sldId id="302" r:id="rId12"/>
    <p:sldId id="317" r:id="rId13"/>
    <p:sldId id="295" r:id="rId14"/>
    <p:sldId id="326" r:id="rId15"/>
    <p:sldId id="327" r:id="rId16"/>
    <p:sldId id="330" r:id="rId17"/>
    <p:sldId id="325" r:id="rId18"/>
    <p:sldId id="336" r:id="rId19"/>
    <p:sldId id="269" r:id="rId20"/>
    <p:sldId id="308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4BB6C-A208-406E-9DD7-9BFBD71FF491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C1607-537E-4399-95A1-554BB0C47151}">
      <dgm:prSet phldrT="[Текст]"/>
      <dgm:spPr/>
      <dgm:t>
        <a:bodyPr/>
        <a:lstStyle/>
        <a:p>
          <a:r>
            <a:rPr lang="ru-RU" b="1" dirty="0" smtClean="0"/>
            <a:t>Тема повести «Шинель» </a:t>
          </a:r>
          <a:endParaRPr lang="ru-RU" dirty="0"/>
        </a:p>
      </dgm:t>
    </dgm:pt>
    <dgm:pt modelId="{DDE92FA6-D281-40A0-8F01-93CB3CA012B4}" type="parTrans" cxnId="{B0C0414B-A35F-4339-A67E-E4BB99476380}">
      <dgm:prSet/>
      <dgm:spPr/>
      <dgm:t>
        <a:bodyPr/>
        <a:lstStyle/>
        <a:p>
          <a:endParaRPr lang="ru-RU"/>
        </a:p>
      </dgm:t>
    </dgm:pt>
    <dgm:pt modelId="{2E56E184-B1E5-444E-B394-EE4182B241B2}" type="sibTrans" cxnId="{B0C0414B-A35F-4339-A67E-E4BB99476380}">
      <dgm:prSet/>
      <dgm:spPr/>
      <dgm:t>
        <a:bodyPr/>
        <a:lstStyle/>
        <a:p>
          <a:endParaRPr lang="ru-RU"/>
        </a:p>
      </dgm:t>
    </dgm:pt>
    <dgm:pt modelId="{18A8C62B-C8B1-4DA4-837B-2CDD8C72A7F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Гоголя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 рассказ о судьбе «маленького человека», то есть незначимой в обществе личности.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B7793-5E18-45AC-8928-D5BB0D94007A}" type="parTrans" cxnId="{EB9CAD52-56A5-4D30-8C13-B6ED90962F0F}">
      <dgm:prSet/>
      <dgm:spPr/>
      <dgm:t>
        <a:bodyPr/>
        <a:lstStyle/>
        <a:p>
          <a:endParaRPr lang="ru-RU"/>
        </a:p>
      </dgm:t>
    </dgm:pt>
    <dgm:pt modelId="{8BFA45CB-E0D7-45E8-B5BA-806762383268}" type="sibTrans" cxnId="{EB9CAD52-56A5-4D30-8C13-B6ED90962F0F}">
      <dgm:prSet/>
      <dgm:spPr/>
      <dgm:t>
        <a:bodyPr/>
        <a:lstStyle/>
        <a:p>
          <a:endParaRPr lang="ru-RU"/>
        </a:p>
      </dgm:t>
    </dgm:pt>
    <dgm:pt modelId="{D3DF4E36-3766-45E0-99F8-9805943BC520}">
      <dgm:prSet phldrT="[Текст]"/>
      <dgm:spPr/>
      <dgm:t>
        <a:bodyPr/>
        <a:lstStyle/>
        <a:p>
          <a:r>
            <a:rPr lang="ru-RU" b="1" dirty="0" smtClean="0"/>
            <a:t>Герой повести Гоголя «Шинель»</a:t>
          </a:r>
          <a:endParaRPr lang="ru-RU" dirty="0"/>
        </a:p>
      </dgm:t>
    </dgm:pt>
    <dgm:pt modelId="{C2FCD915-BBC9-4232-BA35-8414CE470F80}" type="parTrans" cxnId="{0F2CD32F-3ED7-4FFA-92BD-37F5BE321A56}">
      <dgm:prSet/>
      <dgm:spPr/>
      <dgm:t>
        <a:bodyPr/>
        <a:lstStyle/>
        <a:p>
          <a:endParaRPr lang="ru-RU"/>
        </a:p>
      </dgm:t>
    </dgm:pt>
    <dgm:pt modelId="{43F8627D-8FBC-4D03-9A80-F70D70EC5D38}" type="sibTrans" cxnId="{0F2CD32F-3ED7-4FFA-92BD-37F5BE321A56}">
      <dgm:prSet/>
      <dgm:spPr/>
      <dgm:t>
        <a:bodyPr/>
        <a:lstStyle/>
        <a:p>
          <a:endParaRPr lang="ru-RU"/>
        </a:p>
      </dgm:t>
    </dgm:pt>
    <dgm:pt modelId="{2990C1AA-9D27-4C71-9B7D-790C8E9C3DFE}">
      <dgm:prSet phldrT="[Текст]"/>
      <dgm:spPr/>
      <dgm:t>
        <a:bodyPr/>
        <a:lstStyle/>
        <a:p>
          <a:r>
            <a:rPr lang="ru-RU" b="1" dirty="0" smtClean="0"/>
            <a:t> 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это чиновник низшего ранга - Акакия Акакиевич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Башмачкин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Он проживает в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Петербурге, в бедности. Ведь его мизерный ранг и жалованье не позволяют ему ничего в жизни. Он не имеет семьи, потому что просто не сможет ее содержать, не знает веселья и развлечений. Однако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Башмачкин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доволен таким простым, скромным, ограниченным со всех сторон существованием, потому что не знает другого.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1EBE9-C941-4420-A304-E8C4F5D19A5B}" type="parTrans" cxnId="{32B050A2-510E-471D-902E-F7E5B0ACDBD4}">
      <dgm:prSet/>
      <dgm:spPr/>
      <dgm:t>
        <a:bodyPr/>
        <a:lstStyle/>
        <a:p>
          <a:endParaRPr lang="ru-RU"/>
        </a:p>
      </dgm:t>
    </dgm:pt>
    <dgm:pt modelId="{A0E3B849-3EB2-4FD1-AC23-358F9E6003D5}" type="sibTrans" cxnId="{32B050A2-510E-471D-902E-F7E5B0ACDBD4}">
      <dgm:prSet/>
      <dgm:spPr/>
      <dgm:t>
        <a:bodyPr/>
        <a:lstStyle/>
        <a:p>
          <a:endParaRPr lang="ru-RU"/>
        </a:p>
      </dgm:t>
    </dgm:pt>
    <dgm:pt modelId="{24345143-E95A-4559-949F-E453A6E979D3}">
      <dgm:prSet phldrT="[Текст]"/>
      <dgm:spPr/>
      <dgm:t>
        <a:bodyPr/>
        <a:lstStyle/>
        <a:p>
          <a:r>
            <a:rPr lang="ru-RU" b="1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Проблематика повести «Шинель» </a:t>
          </a:r>
          <a:endParaRPr lang="ru-RU" dirty="0"/>
        </a:p>
      </dgm:t>
    </dgm:pt>
    <dgm:pt modelId="{DFE1D35D-BAEC-4DD2-946E-1398664DE79D}" type="parTrans" cxnId="{2E751CB6-7E20-4913-916B-C0D40F9B0797}">
      <dgm:prSet/>
      <dgm:spPr/>
      <dgm:t>
        <a:bodyPr/>
        <a:lstStyle/>
        <a:p>
          <a:endParaRPr lang="ru-RU"/>
        </a:p>
      </dgm:t>
    </dgm:pt>
    <dgm:pt modelId="{B3F5B4A8-C296-4AB7-81D1-D214142E0ADC}" type="sibTrans" cxnId="{2E751CB6-7E20-4913-916B-C0D40F9B0797}">
      <dgm:prSet/>
      <dgm:spPr/>
      <dgm:t>
        <a:bodyPr/>
        <a:lstStyle/>
        <a:p>
          <a:endParaRPr lang="ru-RU"/>
        </a:p>
      </dgm:t>
    </dgm:pt>
    <dgm:pt modelId="{6A5870B1-07AB-44A8-87E2-A317C59BF671}">
      <dgm:prSet phldrT="[Текст]"/>
      <dgm:spPr/>
      <dgm:t>
        <a:bodyPr/>
        <a:lstStyle/>
        <a:p>
          <a:r>
            <a:rPr lang="ru-RU" b="1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Гоголя </a:t>
          </a:r>
          <a:r>
            <a:rPr lang="ru-RU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заключается в постановке проблемы человеческого достоинства «маленького человека». Герой «Шинели», как умеет, вступает в борьбу и пытается отстоять свое достоинство и право на лучшую жизнь.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4CD40-909D-43E3-A633-F4B1222334CC}" type="parTrans" cxnId="{FDBE962B-C894-4092-8D97-4C7189EF312F}">
      <dgm:prSet/>
      <dgm:spPr/>
      <dgm:t>
        <a:bodyPr/>
        <a:lstStyle/>
        <a:p>
          <a:endParaRPr lang="ru-RU"/>
        </a:p>
      </dgm:t>
    </dgm:pt>
    <dgm:pt modelId="{D6CBB76C-33AF-4164-BF95-3162E79C7A18}" type="sibTrans" cxnId="{FDBE962B-C894-4092-8D97-4C7189EF312F}">
      <dgm:prSet/>
      <dgm:spPr/>
      <dgm:t>
        <a:bodyPr/>
        <a:lstStyle/>
        <a:p>
          <a:endParaRPr lang="ru-RU"/>
        </a:p>
      </dgm:t>
    </dgm:pt>
    <dgm:pt modelId="{7963EB45-55D7-4F4E-8163-FB8F422363FB}" type="pres">
      <dgm:prSet presAssocID="{C4E4BB6C-A208-406E-9DD7-9BFBD71FF4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B1EA20-1E5A-4B85-BB84-9CD6C6264FE6}" type="pres">
      <dgm:prSet presAssocID="{B1EC1607-537E-4399-95A1-554BB0C47151}" presName="composite" presStyleCnt="0"/>
      <dgm:spPr/>
    </dgm:pt>
    <dgm:pt modelId="{28DB6C94-F594-41CF-84F4-C4698854E89E}" type="pres">
      <dgm:prSet presAssocID="{B1EC1607-537E-4399-95A1-554BB0C471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EA369-B361-4EAE-B6CC-18055B5189D0}" type="pres">
      <dgm:prSet presAssocID="{B1EC1607-537E-4399-95A1-554BB0C4715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D94B9-B96D-4701-A129-B454010ED02D}" type="pres">
      <dgm:prSet presAssocID="{2E56E184-B1E5-444E-B394-EE4182B241B2}" presName="space" presStyleCnt="0"/>
      <dgm:spPr/>
    </dgm:pt>
    <dgm:pt modelId="{A09DAFB1-EAE5-475F-8649-C636B917E364}" type="pres">
      <dgm:prSet presAssocID="{D3DF4E36-3766-45E0-99F8-9805943BC520}" presName="composite" presStyleCnt="0"/>
      <dgm:spPr/>
    </dgm:pt>
    <dgm:pt modelId="{659BD70B-5F28-419A-BEDE-9BB7B057E4B5}" type="pres">
      <dgm:prSet presAssocID="{D3DF4E36-3766-45E0-99F8-9805943BC52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D4600-9E2F-4E47-BADF-DD4966A244C3}" type="pres">
      <dgm:prSet presAssocID="{D3DF4E36-3766-45E0-99F8-9805943BC52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382B-6D60-4368-8DFC-138B010159BF}" type="pres">
      <dgm:prSet presAssocID="{43F8627D-8FBC-4D03-9A80-F70D70EC5D38}" presName="space" presStyleCnt="0"/>
      <dgm:spPr/>
    </dgm:pt>
    <dgm:pt modelId="{C6FDB725-3BA6-4976-9DC2-2950777B2E39}" type="pres">
      <dgm:prSet presAssocID="{24345143-E95A-4559-949F-E453A6E979D3}" presName="composite" presStyleCnt="0"/>
      <dgm:spPr/>
    </dgm:pt>
    <dgm:pt modelId="{DD01E2F3-6021-4C5D-8FDF-AB150D8B6EBC}" type="pres">
      <dgm:prSet presAssocID="{24345143-E95A-4559-949F-E453A6E979D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DE9ED-67F4-49D1-93A5-9EB36232D360}" type="pres">
      <dgm:prSet presAssocID="{24345143-E95A-4559-949F-E453A6E979D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050A2-510E-471D-902E-F7E5B0ACDBD4}" srcId="{D3DF4E36-3766-45E0-99F8-9805943BC520}" destId="{2990C1AA-9D27-4C71-9B7D-790C8E9C3DFE}" srcOrd="0" destOrd="0" parTransId="{E0B1EBE9-C941-4420-A304-E8C4F5D19A5B}" sibTransId="{A0E3B849-3EB2-4FD1-AC23-358F9E6003D5}"/>
    <dgm:cxn modelId="{8E4591A8-0A32-4CFE-AB1E-01095EFC1BDF}" type="presOf" srcId="{C4E4BB6C-A208-406E-9DD7-9BFBD71FF491}" destId="{7963EB45-55D7-4F4E-8163-FB8F422363FB}" srcOrd="0" destOrd="0" presId="urn:microsoft.com/office/officeart/2005/8/layout/hList1"/>
    <dgm:cxn modelId="{2E751CB6-7E20-4913-916B-C0D40F9B0797}" srcId="{C4E4BB6C-A208-406E-9DD7-9BFBD71FF491}" destId="{24345143-E95A-4559-949F-E453A6E979D3}" srcOrd="2" destOrd="0" parTransId="{DFE1D35D-BAEC-4DD2-946E-1398664DE79D}" sibTransId="{B3F5B4A8-C296-4AB7-81D1-D214142E0ADC}"/>
    <dgm:cxn modelId="{56206159-3FE6-44C7-9264-5BEF02902E68}" type="presOf" srcId="{6A5870B1-07AB-44A8-87E2-A317C59BF671}" destId="{B18DE9ED-67F4-49D1-93A5-9EB36232D360}" srcOrd="0" destOrd="0" presId="urn:microsoft.com/office/officeart/2005/8/layout/hList1"/>
    <dgm:cxn modelId="{0F2CD32F-3ED7-4FFA-92BD-37F5BE321A56}" srcId="{C4E4BB6C-A208-406E-9DD7-9BFBD71FF491}" destId="{D3DF4E36-3766-45E0-99F8-9805943BC520}" srcOrd="1" destOrd="0" parTransId="{C2FCD915-BBC9-4232-BA35-8414CE470F80}" sibTransId="{43F8627D-8FBC-4D03-9A80-F70D70EC5D38}"/>
    <dgm:cxn modelId="{FDBE962B-C894-4092-8D97-4C7189EF312F}" srcId="{24345143-E95A-4559-949F-E453A6E979D3}" destId="{6A5870B1-07AB-44A8-87E2-A317C59BF671}" srcOrd="0" destOrd="0" parTransId="{6EC4CD40-909D-43E3-A633-F4B1222334CC}" sibTransId="{D6CBB76C-33AF-4164-BF95-3162E79C7A18}"/>
    <dgm:cxn modelId="{A45F1334-1D8D-4B81-B256-EED55DD22044}" type="presOf" srcId="{18A8C62B-C8B1-4DA4-837B-2CDD8C72A7FB}" destId="{978EA369-B361-4EAE-B6CC-18055B5189D0}" srcOrd="0" destOrd="0" presId="urn:microsoft.com/office/officeart/2005/8/layout/hList1"/>
    <dgm:cxn modelId="{EB9CAD52-56A5-4D30-8C13-B6ED90962F0F}" srcId="{B1EC1607-537E-4399-95A1-554BB0C47151}" destId="{18A8C62B-C8B1-4DA4-837B-2CDD8C72A7FB}" srcOrd="0" destOrd="0" parTransId="{1FDB7793-5E18-45AC-8928-D5BB0D94007A}" sibTransId="{8BFA45CB-E0D7-45E8-B5BA-806762383268}"/>
    <dgm:cxn modelId="{DF76E8B0-B25C-490E-8960-A2F6993F786C}" type="presOf" srcId="{24345143-E95A-4559-949F-E453A6E979D3}" destId="{DD01E2F3-6021-4C5D-8FDF-AB150D8B6EBC}" srcOrd="0" destOrd="0" presId="urn:microsoft.com/office/officeart/2005/8/layout/hList1"/>
    <dgm:cxn modelId="{C1A59CF2-2BDF-4794-BC8B-D7BF0A21C706}" type="presOf" srcId="{B1EC1607-537E-4399-95A1-554BB0C47151}" destId="{28DB6C94-F594-41CF-84F4-C4698854E89E}" srcOrd="0" destOrd="0" presId="urn:microsoft.com/office/officeart/2005/8/layout/hList1"/>
    <dgm:cxn modelId="{2DF41871-73E7-448C-B393-5758C93DFDD3}" type="presOf" srcId="{D3DF4E36-3766-45E0-99F8-9805943BC520}" destId="{659BD70B-5F28-419A-BEDE-9BB7B057E4B5}" srcOrd="0" destOrd="0" presId="urn:microsoft.com/office/officeart/2005/8/layout/hList1"/>
    <dgm:cxn modelId="{B0C0414B-A35F-4339-A67E-E4BB99476380}" srcId="{C4E4BB6C-A208-406E-9DD7-9BFBD71FF491}" destId="{B1EC1607-537E-4399-95A1-554BB0C47151}" srcOrd="0" destOrd="0" parTransId="{DDE92FA6-D281-40A0-8F01-93CB3CA012B4}" sibTransId="{2E56E184-B1E5-444E-B394-EE4182B241B2}"/>
    <dgm:cxn modelId="{B3CA6B68-D42D-4D06-B0F8-B59A994EF4A5}" type="presOf" srcId="{2990C1AA-9D27-4C71-9B7D-790C8E9C3DFE}" destId="{C7AD4600-9E2F-4E47-BADF-DD4966A244C3}" srcOrd="0" destOrd="0" presId="urn:microsoft.com/office/officeart/2005/8/layout/hList1"/>
    <dgm:cxn modelId="{F24BF46D-7463-418A-9CE0-EC140F54735B}" type="presParOf" srcId="{7963EB45-55D7-4F4E-8163-FB8F422363FB}" destId="{FDB1EA20-1E5A-4B85-BB84-9CD6C6264FE6}" srcOrd="0" destOrd="0" presId="urn:microsoft.com/office/officeart/2005/8/layout/hList1"/>
    <dgm:cxn modelId="{81C940C4-865F-4C8E-BDB1-3BE0BDEB21C9}" type="presParOf" srcId="{FDB1EA20-1E5A-4B85-BB84-9CD6C6264FE6}" destId="{28DB6C94-F594-41CF-84F4-C4698854E89E}" srcOrd="0" destOrd="0" presId="urn:microsoft.com/office/officeart/2005/8/layout/hList1"/>
    <dgm:cxn modelId="{762D6A3C-0581-46CF-A147-29574F1BC588}" type="presParOf" srcId="{FDB1EA20-1E5A-4B85-BB84-9CD6C6264FE6}" destId="{978EA369-B361-4EAE-B6CC-18055B5189D0}" srcOrd="1" destOrd="0" presId="urn:microsoft.com/office/officeart/2005/8/layout/hList1"/>
    <dgm:cxn modelId="{928DFC4B-1EA4-44B6-86E6-5054E3CEA0C2}" type="presParOf" srcId="{7963EB45-55D7-4F4E-8163-FB8F422363FB}" destId="{F20D94B9-B96D-4701-A129-B454010ED02D}" srcOrd="1" destOrd="0" presId="urn:microsoft.com/office/officeart/2005/8/layout/hList1"/>
    <dgm:cxn modelId="{DAF1807A-B46B-4935-84BF-9AB43A92E909}" type="presParOf" srcId="{7963EB45-55D7-4F4E-8163-FB8F422363FB}" destId="{A09DAFB1-EAE5-475F-8649-C636B917E364}" srcOrd="2" destOrd="0" presId="urn:microsoft.com/office/officeart/2005/8/layout/hList1"/>
    <dgm:cxn modelId="{3828B8D9-E63A-4D8A-A8D9-416BD6157C89}" type="presParOf" srcId="{A09DAFB1-EAE5-475F-8649-C636B917E364}" destId="{659BD70B-5F28-419A-BEDE-9BB7B057E4B5}" srcOrd="0" destOrd="0" presId="urn:microsoft.com/office/officeart/2005/8/layout/hList1"/>
    <dgm:cxn modelId="{328E2A7B-A2DF-42AC-82D2-F3261789FDD5}" type="presParOf" srcId="{A09DAFB1-EAE5-475F-8649-C636B917E364}" destId="{C7AD4600-9E2F-4E47-BADF-DD4966A244C3}" srcOrd="1" destOrd="0" presId="urn:microsoft.com/office/officeart/2005/8/layout/hList1"/>
    <dgm:cxn modelId="{79653333-38C2-48F6-8D02-ED63D30A6D21}" type="presParOf" srcId="{7963EB45-55D7-4F4E-8163-FB8F422363FB}" destId="{C29C382B-6D60-4368-8DFC-138B010159BF}" srcOrd="3" destOrd="0" presId="urn:microsoft.com/office/officeart/2005/8/layout/hList1"/>
    <dgm:cxn modelId="{2373B138-04D3-4D50-B1E1-1DD6362AB279}" type="presParOf" srcId="{7963EB45-55D7-4F4E-8163-FB8F422363FB}" destId="{C6FDB725-3BA6-4976-9DC2-2950777B2E39}" srcOrd="4" destOrd="0" presId="urn:microsoft.com/office/officeart/2005/8/layout/hList1"/>
    <dgm:cxn modelId="{814D37D0-7259-4F2A-B8A0-E044731F3589}" type="presParOf" srcId="{C6FDB725-3BA6-4976-9DC2-2950777B2E39}" destId="{DD01E2F3-6021-4C5D-8FDF-AB150D8B6EBC}" srcOrd="0" destOrd="0" presId="urn:microsoft.com/office/officeart/2005/8/layout/hList1"/>
    <dgm:cxn modelId="{EB058F6B-0FD6-41AB-80A6-1A556E7F5078}" type="presParOf" srcId="{C6FDB725-3BA6-4976-9DC2-2950777B2E39}" destId="{B18DE9ED-67F4-49D1-93A5-9EB36232D3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B6C94-F594-41CF-84F4-C4698854E89E}">
      <dsp:nvSpPr>
        <dsp:cNvPr id="0" name=""/>
        <dsp:cNvSpPr/>
      </dsp:nvSpPr>
      <dsp:spPr>
        <a:xfrm>
          <a:off x="2686" y="102054"/>
          <a:ext cx="2618866" cy="5891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Тема повести «Шинель» </a:t>
          </a:r>
          <a:endParaRPr lang="ru-RU" sz="1600" kern="1200" dirty="0"/>
        </a:p>
      </dsp:txBody>
      <dsp:txXfrm>
        <a:off x="2686" y="102054"/>
        <a:ext cx="2618866" cy="589150"/>
      </dsp:txXfrm>
    </dsp:sp>
    <dsp:sp modelId="{978EA369-B361-4EAE-B6CC-18055B5189D0}">
      <dsp:nvSpPr>
        <dsp:cNvPr id="0" name=""/>
        <dsp:cNvSpPr/>
      </dsp:nvSpPr>
      <dsp:spPr>
        <a:xfrm>
          <a:off x="2686" y="691204"/>
          <a:ext cx="2618866" cy="4438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Гоголя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 рассказ о судьбе «маленького человека», то есть незначимой в обществе личности.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6" y="691204"/>
        <a:ext cx="2618866" cy="4438665"/>
      </dsp:txXfrm>
    </dsp:sp>
    <dsp:sp modelId="{659BD70B-5F28-419A-BEDE-9BB7B057E4B5}">
      <dsp:nvSpPr>
        <dsp:cNvPr id="0" name=""/>
        <dsp:cNvSpPr/>
      </dsp:nvSpPr>
      <dsp:spPr>
        <a:xfrm>
          <a:off x="2988193" y="102054"/>
          <a:ext cx="2618866" cy="5891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Герой повести Гоголя «Шинель»</a:t>
          </a:r>
          <a:endParaRPr lang="ru-RU" sz="1600" kern="1200" dirty="0"/>
        </a:p>
      </dsp:txBody>
      <dsp:txXfrm>
        <a:off x="2988193" y="102054"/>
        <a:ext cx="2618866" cy="589150"/>
      </dsp:txXfrm>
    </dsp:sp>
    <dsp:sp modelId="{C7AD4600-9E2F-4E47-BADF-DD4966A244C3}">
      <dsp:nvSpPr>
        <dsp:cNvPr id="0" name=""/>
        <dsp:cNvSpPr/>
      </dsp:nvSpPr>
      <dsp:spPr>
        <a:xfrm>
          <a:off x="2988193" y="691204"/>
          <a:ext cx="2618866" cy="4438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 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это чиновник низшего ранга - Акакия Акакиевич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Башмачкин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Он проживает в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Петербурге, в бедности. Ведь его мизерный ранг и жалованье не позволяют ему ничего в жизни. Он не имеет семьи, потому что просто не сможет ее содержать, не знает веселья и развлечений. Однако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Башмачкин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доволен таким простым, скромным, ограниченным со всех сторон существованием, потому что не знает другого.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193" y="691204"/>
        <a:ext cx="2618866" cy="4438665"/>
      </dsp:txXfrm>
    </dsp:sp>
    <dsp:sp modelId="{DD01E2F3-6021-4C5D-8FDF-AB150D8B6EBC}">
      <dsp:nvSpPr>
        <dsp:cNvPr id="0" name=""/>
        <dsp:cNvSpPr/>
      </dsp:nvSpPr>
      <dsp:spPr>
        <a:xfrm>
          <a:off x="5973700" y="102054"/>
          <a:ext cx="2618866" cy="5891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Проблематика повести «Шинель» </a:t>
          </a:r>
          <a:endParaRPr lang="ru-RU" sz="1600" kern="1200" dirty="0"/>
        </a:p>
      </dsp:txBody>
      <dsp:txXfrm>
        <a:off x="5973700" y="102054"/>
        <a:ext cx="2618866" cy="589150"/>
      </dsp:txXfrm>
    </dsp:sp>
    <dsp:sp modelId="{B18DE9ED-67F4-49D1-93A5-9EB36232D360}">
      <dsp:nvSpPr>
        <dsp:cNvPr id="0" name=""/>
        <dsp:cNvSpPr/>
      </dsp:nvSpPr>
      <dsp:spPr>
        <a:xfrm>
          <a:off x="5973700" y="691204"/>
          <a:ext cx="2618866" cy="4438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Гоголя </a:t>
          </a:r>
          <a:r>
            <a:rPr lang="ru-RU" sz="1600" kern="120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заключается в постановке проблемы человеческого достоинства «маленького человека». Герой «Шинели», как умеет, вступает в борьбу и пытается отстоять свое достоинство и право на лучшую жизнь.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3700" y="691204"/>
        <a:ext cx="2618866" cy="4438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28114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14027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7783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8958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6607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439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132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335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u.wikipedia.org/wiki/%D0%98%D1%81%D1%82%D0%BE%D1%80%D0%B8%D1%87%D0%B5%D1%81%D0%BA%D0%B8%D0%B9_%D1%84%D0%B0%D0%BA%D1%82" TargetMode="External"/><Relationship Id="rId4" Type="http://schemas.openxmlformats.org/officeDocument/2006/relationships/hyperlink" Target="https://ru.wikipedia.org/wiki/%D0%9E%D0%B1%D1%80%D1%8F%D0%B4%D1%8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2924944"/>
            <a:ext cx="7711857" cy="20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Н.В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Гоголь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Литературный  хронограф.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Повесть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Шинель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389809" y="384104"/>
            <a:ext cx="2364386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prstClr val="white"/>
                </a:solidFill>
                <a:latin typeface="Century Gothic" pitchFamily="34" charset="0"/>
              </a:rPr>
              <a:t>Композиция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472" y="1129178"/>
            <a:ext cx="7642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473" y="1166843"/>
            <a:ext cx="8431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Завязка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сюжета связана с возникновением идеи сшить новую шинель или починить старую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действия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— походы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Башмачкина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к портному Петровичу, аскетическое существование и мечты о будущей шинели, покупка нового платья и посещение именин, на которых шинель Акакия Акакиевича должна быть «обмыта».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Кульминацией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действия является кража новой шинели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Развязка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заключена в безуспешных попытках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Башмачкина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вернуть'шинель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 смерть героя, простудившегося без шинели и тоскующего по ней.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Эпилог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— фантастическая история о призраке чиновника, который ищет свою шинель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16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charset="0"/>
                <a:ea typeface="Monotype Corsiva" charset="0"/>
                <a:cs typeface="Monotype Corsiva" charset="0"/>
              </a:rPr>
              <a:t> </a:t>
            </a: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Ознакомьтесь с биографической справкой.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Составьте хронологическую таблицу.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5436096" y="2998229"/>
            <a:ext cx="432048" cy="35876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209317"/>
              </p:ext>
            </p:extLst>
          </p:nvPr>
        </p:nvGraphicFramePr>
        <p:xfrm>
          <a:off x="539552" y="2108640"/>
          <a:ext cx="7776864" cy="347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98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9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 вас получилось?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charset="0"/>
                <a:ea typeface="Monotype Corsiva" charset="0"/>
                <a:cs typeface="Monotype Corsiva" charset="0"/>
              </a:rPr>
              <a:t> </a:t>
            </a: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5436096" y="2998229"/>
            <a:ext cx="432048" cy="35876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90268"/>
              </p:ext>
            </p:extLst>
          </p:nvPr>
        </p:nvGraphicFramePr>
        <p:xfrm>
          <a:off x="107504" y="1042995"/>
          <a:ext cx="8424936" cy="554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марта 1809  года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Николай  Васильевич  Гоголь родился  в местечке Великие Сорочинцы Миргородского уезда  Полтавской губернии в семье небогатого помещика.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(1831-1832), 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Литературную известность 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Н.В.Гоголю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принес сборник  «Вечера  на хуторе близ Диканьки»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(1935)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Повести из сборников  «Миргород»  и «Арабески» открывают  реалистический период творчества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Н.В.Гоголя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(1842)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Повесть «Шинель»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комедия «Ревизор»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(1842)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роман «Мертвые души»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1852 году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скончался, был похоронен на кладбище Данилова монастыря, впоследствии его прах был перенесен в Москву и погребен на Новодевичьем кладбище.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6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35445" y="6407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47924" y="339090"/>
            <a:ext cx="7824824" cy="3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Выполните  тест по произведению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76" y="1178882"/>
            <a:ext cx="8119763" cy="50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2480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835697" y="339090"/>
            <a:ext cx="5472608" cy="93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Примерный  ответ</a:t>
            </a:r>
          </a:p>
          <a:p>
            <a:pPr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-б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1790" y="3626346"/>
            <a:ext cx="8808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88688"/>
            <a:ext cx="6246440" cy="228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Правильные ответы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5.С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5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82169" y="6407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0" y="339090"/>
            <a:ext cx="9160290" cy="78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3.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слова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1790" y="3626346"/>
            <a:ext cx="8808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3" y="980728"/>
            <a:ext cx="859525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 err="1">
                <a:solidFill>
                  <a:srgbClr val="202122"/>
                </a:solidFill>
                <a:latin typeface="Times New Roman" panose="02020603050405020304" pitchFamily="18" charset="0"/>
              </a:rPr>
              <a:t>Реа́лии</a:t>
            </a:r>
            <a:r>
              <a:rPr lang="ru-RU" sz="2000" b="1" dirty="0">
                <a:solidFill>
                  <a:srgbClr val="202122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</a:rPr>
              <a:t> — лексемы, обозначающие предметы или явления материальной культуры,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</a:rPr>
              <a:t>этнонациональные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</a:rPr>
              <a:t> особенности, обычаи, </a:t>
            </a:r>
            <a:r>
              <a:rPr lang="ru-RU" sz="2000" u="sng" dirty="0">
                <a:solidFill>
                  <a:srgbClr val="0645AD"/>
                </a:solidFill>
                <a:latin typeface="Times New Roman" panose="02020603050405020304" pitchFamily="18" charset="0"/>
                <a:hlinkClick r:id="rId4" tooltip="Обряды"/>
              </a:rPr>
              <a:t>обряды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</a:rPr>
              <a:t>, а также </a:t>
            </a:r>
            <a:r>
              <a:rPr lang="ru-RU" sz="2000" u="sng" dirty="0">
                <a:solidFill>
                  <a:srgbClr val="0645AD"/>
                </a:solidFill>
                <a:latin typeface="Times New Roman" panose="02020603050405020304" pitchFamily="18" charset="0"/>
                <a:hlinkClick r:id="rId5" tooltip="Исторический факт"/>
              </a:rPr>
              <a:t>исторические факты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</a:rPr>
              <a:t> или процессы и обычно не имеющие лексических эквивалентов в других языках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</a:rPr>
              <a:t>Дайте толкование словам-реалиям, обозначающим историко-культурные  предметы в явлениях эпохи, в  которой  события в повести. За справкой обращайтесь  к Толковому словарю живого великорусского языка» </a:t>
            </a:r>
            <a:r>
              <a:rPr lang="ru-RU" i="1" dirty="0" err="1">
                <a:latin typeface="Times New Roman" panose="02020603050405020304" pitchFamily="18" charset="0"/>
              </a:rPr>
              <a:t>В.И.Даля</a:t>
            </a:r>
            <a:r>
              <a:rPr lang="ru-RU" i="1" dirty="0">
                <a:latin typeface="Times New Roman" panose="02020603050405020304" pitchFamily="18" charset="0"/>
              </a:rPr>
              <a:t>. </a:t>
            </a:r>
            <a:endParaRPr lang="ru-RU" i="1" dirty="0" smtClean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</a:rPr>
              <a:t>Заполните </a:t>
            </a:r>
            <a:r>
              <a:rPr lang="ru-RU" i="1" dirty="0">
                <a:latin typeface="Times New Roman" panose="02020603050405020304" pitchFamily="18" charset="0"/>
              </a:rPr>
              <a:t>таблицу</a:t>
            </a:r>
            <a:r>
              <a:rPr lang="ru-RU" i="1" dirty="0" smtClean="0">
                <a:latin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i="1" dirty="0">
              <a:effectLst/>
              <a:latin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pPr algn="just">
              <a:spcAft>
                <a:spcPts val="0"/>
              </a:spcAft>
            </a:pPr>
            <a:endParaRPr lang="ru-RU" dirty="0">
              <a:effectLst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25818"/>
              </p:ext>
            </p:extLst>
          </p:nvPr>
        </p:nvGraphicFramePr>
        <p:xfrm>
          <a:off x="611560" y="3429000"/>
          <a:ext cx="7272808" cy="1728191"/>
        </p:xfrm>
        <a:graphic>
          <a:graphicData uri="http://schemas.openxmlformats.org/drawingml/2006/table">
            <a:tbl>
              <a:tblPr firstRow="1" firstCol="1" bandRow="1"/>
              <a:tblGrid>
                <a:gridCol w="3636404">
                  <a:extLst>
                    <a:ext uri="{9D8B030D-6E8A-4147-A177-3AD203B41FA5}">
                      <a16:colId xmlns:a16="http://schemas.microsoft.com/office/drawing/2014/main" val="597022541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1748475832"/>
                    </a:ext>
                  </a:extLst>
                </a:gridCol>
              </a:tblGrid>
              <a:tr h="314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</a:rPr>
                        <a:t>Слова-реалии</a:t>
                      </a:r>
                      <a:endParaRPr lang="ru-R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</a:rPr>
                        <a:t>Значение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911558"/>
                  </a:ext>
                </a:extLst>
              </a:tr>
              <a:tr h="3609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Фавориты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962425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Департамент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224750"/>
                  </a:ext>
                </a:extLst>
              </a:tr>
              <a:tr h="3609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Швейцарская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210435"/>
                  </a:ext>
                </a:extLst>
              </a:tr>
              <a:tr h="317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Капот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52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7683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0" y="339090"/>
            <a:ext cx="9160290" cy="89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3.  Примерные ответы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1790" y="3626346"/>
            <a:ext cx="8808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75816"/>
              </p:ext>
            </p:extLst>
          </p:nvPr>
        </p:nvGraphicFramePr>
        <p:xfrm>
          <a:off x="683566" y="1336990"/>
          <a:ext cx="8091198" cy="4252248"/>
        </p:xfrm>
        <a:graphic>
          <a:graphicData uri="http://schemas.openxmlformats.org/drawingml/2006/table">
            <a:tbl>
              <a:tblPr firstRow="1" firstCol="1" bandRow="1"/>
              <a:tblGrid>
                <a:gridCol w="4045599">
                  <a:extLst>
                    <a:ext uri="{9D8B030D-6E8A-4147-A177-3AD203B41FA5}">
                      <a16:colId xmlns:a16="http://schemas.microsoft.com/office/drawing/2014/main" val="1746668420"/>
                    </a:ext>
                  </a:extLst>
                </a:gridCol>
                <a:gridCol w="4045599">
                  <a:extLst>
                    <a:ext uri="{9D8B030D-6E8A-4147-A177-3AD203B41FA5}">
                      <a16:colId xmlns:a16="http://schemas.microsoft.com/office/drawing/2014/main" val="2340515951"/>
                    </a:ext>
                  </a:extLst>
                </a:gridCol>
              </a:tblGrid>
              <a:tr h="726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i="1">
                          <a:effectLst/>
                          <a:latin typeface="Times New Roman" panose="02020603050405020304" pitchFamily="18" charset="0"/>
                        </a:rPr>
                        <a:t>Слова-реалии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</a:rPr>
                        <a:t>Значение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497100"/>
                  </a:ext>
                </a:extLst>
              </a:tr>
              <a:tr h="726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</a:rPr>
                        <a:t>Фавориты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любимец; временщик вельмож, царей</a:t>
                      </a:r>
                      <a:endParaRPr lang="ru-RU" sz="1800" i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255912"/>
                  </a:ext>
                </a:extLst>
              </a:tr>
              <a:tr h="1346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</a:rPr>
                        <a:t>Департамент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часть или отдел министерства, а также сената и некоторых </a:t>
                      </a:r>
                      <a:r>
                        <a:rPr lang="ru-RU" sz="1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присутсв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мест средней степени в столице; им заведует председатель или директор. 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62086"/>
                  </a:ext>
                </a:extLst>
              </a:tr>
              <a:tr h="726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</a:rPr>
                        <a:t>Швейцарская</a:t>
                      </a:r>
                      <a:endParaRPr lang="ru-RU" sz="1800" i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</a:rPr>
                        <a:t>Помещение для швейцара.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983872"/>
                  </a:ext>
                </a:extLst>
              </a:tr>
              <a:tr h="726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</a:rPr>
                        <a:t>Капот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</a:rPr>
                        <a:t>шинель, плащ.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046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4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00004" y="-2096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369003" y="339090"/>
            <a:ext cx="2476597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12675" y="3352056"/>
            <a:ext cx="8362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168478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хокку  на тему «Шинель»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материал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Хокку – это японская форма стихосложения для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своих мыслей, душевных переживаний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 </a:t>
            </a: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Хокку – это трехстишие, в каждой строчке от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до 3 слов, рифма не обязательна.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1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8927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08912" cy="64705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Примерное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хокку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0004" y="986144"/>
            <a:ext cx="8232436" cy="51400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Петербург.Контора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 .Холод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 новая </a:t>
            </a: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Шинель</a:t>
            </a: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</a:t>
            </a: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).Насмешки,Унижения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Невидимка среди людей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Сукно, подклад без износу.Шинель</a:t>
            </a: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4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3</a:t>
            </a: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).Большой Петербург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Маленький человек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Несправедливость.Боль.Страдание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75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06526"/>
            <a:ext cx="8229600" cy="481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художественного фильма «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Шинель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режиссер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А.Баталов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(1959)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литературное произведение и экранизацию.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251520" y="1193628"/>
            <a:ext cx="8636989" cy="457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знакомиться с биографией, важными событиями в жизни русского писателя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В.Гоголя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историей  создания, особенностями  жанра, сюжета и композиции повести  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В.Гоголя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«Шинель»;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 особенность создания образа Петербурга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Гоголя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 сможете: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выделить в статье факты из жизни писателя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-обсудить историю создания повести «Шинель»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-составить хронологическую таблицу;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-составить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хокку;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1" y="339090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621" t="22065" r="29518" b="21631"/>
          <a:stretch/>
        </p:blipFill>
        <p:spPr>
          <a:xfrm>
            <a:off x="611559" y="1002079"/>
            <a:ext cx="729742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88635" y="-3755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505771"/>
            <a:ext cx="7507480" cy="45719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Никола́й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Васи́льевич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Го́голь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3" y="1017588"/>
            <a:ext cx="46085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ProximaNova"/>
              </a:rPr>
              <a:t> 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Никола́й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Васи́льевич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Го́голь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(фамилия при рождении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Яно́вский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1821 —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Го́голь-Яно́вский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[1 апреля] 1809, Сорочинцы, Миргородский уезд, Полтавская губерния — 21 февраля [4 марта] 1852, Москва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русский прозаик, драматург, поэт, критик, публицист, признанный одним из классиков русской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Происходил из старинного дворянского рода Гоголей-Яновских</a:t>
            </a:r>
            <a:r>
              <a:rPr lang="ru-RU" sz="19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68" y="1155740"/>
            <a:ext cx="3003096" cy="42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34692" y="-16558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505771"/>
            <a:ext cx="7507480" cy="45719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314" y="1321888"/>
            <a:ext cx="46085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ProximaNova"/>
              </a:rPr>
              <a:t> 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вышли </a:t>
            </a:r>
            <a:endParaRPr lang="ru-RU" sz="40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“Шинели” Гоголя</a:t>
            </a:r>
            <a:r>
              <a:rPr lang="ru-RU" sz="4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ru-RU" sz="4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Достоевский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268965"/>
            <a:ext cx="3575566" cy="45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3330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5760640" cy="6662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 хронограф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6972" y="1135249"/>
            <a:ext cx="5669599" cy="5318087"/>
          </a:xfrm>
        </p:spPr>
        <p:txBody>
          <a:bodyPr>
            <a:normAutofit fontScale="40000" lnSpcReduction="20000"/>
          </a:bodyPr>
          <a:lstStyle/>
          <a:p>
            <a:pPr algn="just"/>
            <a:endParaRPr lang="ru-RU" dirty="0"/>
          </a:p>
          <a:p>
            <a:pPr algn="just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  Гоголь родился  20 марта 1809  года в местечке Великие Сорочинцы Миргородского уезда  Полтавской губернии в семье небогатого помещика.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годы  прошли в имении родителей Васильевке, рядом с селом Диканька, краем легенд,  поверий, исторических преданий. В воспитании будущего  писателя определенную роль сыграл отец, Василий Афанасьевич,  страстный поклонник искусства, любитель  театра, автор стихов и остроумных комедий.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Литературную известность 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Н.В.Гоголю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принес сборник  «Вечера  на хуторе близ Диканьки» (1831-1832),  насыщенный украинским фольклорным материалом, отмеченный  романтическими настроениями, лиризмом  и юмором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сборников  «Миргород»  и «Арабески» (1935) открывают  реалистический период творчества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Н.В.Гоголя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Тема  «маленького человека»  наиболее  полно воплотилась  в повести «Шинель» (1842),  с которой  связано  становление  натуральной школы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Гротексное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«петербургских повестей» («Нос», «Портрет» и др.) получило развитие  в комедии «Ревизор»(1836) как фантасмагория чиновничье –бюрократического мира. В поэме –романе «Мертвые души» (1842) сатирическое осмеяние помещичьей  России соединилось с пафосом  духовного преображения   человека  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Н.В.Гоголь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 значительный вклад в развитие литературы, скончался в 1852 году, был похоронен на кладбище Данилова монастыря, впоследствии его прах был перенесен в Москву и погребен на Новодевичьем кладбище.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0551" t="24294" r="33069" b="52733"/>
          <a:stretch/>
        </p:blipFill>
        <p:spPr>
          <a:xfrm>
            <a:off x="6082275" y="1078942"/>
            <a:ext cx="2880320" cy="1661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2791842"/>
            <a:ext cx="1368152" cy="1539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790" y="446045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-837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создания  повести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Шинель»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2495" y="1135249"/>
            <a:ext cx="8229600" cy="5318087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9125" y="1005385"/>
            <a:ext cx="5178399" cy="561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Шинель»-одна из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петербургских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повестей Николая Гоголя, написанная в 1841 г. И обозначенная как «повесть с привидениями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Повесть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родилась  из «канцелярского  анекдота»  о бедном чиновнике,  потерявшем свое ружье, на которое он долго и упорно копил </a:t>
            </a:r>
            <a:r>
              <a:rPr lang="ru-RU" sz="1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деньги.Этот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канцелярский  анекдот входил в ряд  подобных  комических и сентиментальных повестей о бедствующих чиновниках в литературе 1830-х годов, но образ  забитого маленького  человека,  бунтующего против системы,  был обрисован  Гоголем так проникновенно, что стал на долгие годы нарицательным</a:t>
            </a:r>
            <a:r>
              <a:rPr lang="kk-KZ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1843 году повесть была опубликована. Она относится к циклу “Петербуржских повестей”, становится заключительной и самой идейно насыщенной. 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1842 году Гоголь завершает повесть, изменяет фамилию героя, и повесть печатается, завершая цикл “Петербургских повестей. ”</a:t>
            </a:r>
          </a:p>
          <a:p>
            <a:pPr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«Петербургские повести» Гоголя – новый шаг в развитии русского реализма. В этот цикл входят повести: «Невский проспект», «Нос», «Портрет», «Коляска», «Записки сумасшедшего» и «Шинель».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циклом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писатель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работает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1835 и 1842 </a:t>
            </a:r>
            <a:r>
              <a:rPr lang="en-US" sz="1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годами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действия – Петербург - выбран не случайно.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Гоголя привлекали мелкие чиновники, мастеровые, нищие художники, «маленькие люди», выбитые из колеи жизни. Вместо дворцов и богатых домов читатель в гоголевских повестях видит городские лачуги, в которых ютится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беднота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150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Анекдот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anecdote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)-«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забавная история» , «любопытный  случай»- это короткий рассказ, имеющий остроумную концовку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631" y="1143026"/>
            <a:ext cx="2858709" cy="46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7504" y="33305"/>
            <a:ext cx="9080614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Петербурга.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2495" y="1135249"/>
            <a:ext cx="8229600" cy="5318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902" y="997766"/>
            <a:ext cx="4568497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Петербург-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 снега, холода, ветра. пустынных площадей, где орудуют грабители. Зима, ветер, вьюга, 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мороз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все это символическое обозначение отношения общества к «маленьким людям». </a:t>
            </a:r>
            <a:endParaRPr lang="ru-RU" sz="16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Шинели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реалистически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запечатлен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непримиримый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социальный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контраст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Петербурга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Мотив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холода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отмечает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С. Г.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Бочаров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легко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переходит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физического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мира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«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нравственное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пространство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петербургских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повестей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Происходит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в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самой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Шинели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где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гибель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героя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среди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холода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мрака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бесконечной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зимы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соотносится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холодом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бездушия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окружавшим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всю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жизнь</a:t>
            </a:r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Эта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философия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всеобщего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равнодушия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безразличия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человеку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власть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денег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чинов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царящие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Петербурге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превращают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«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маленьких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и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незаметных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обрекают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серую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жизнь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гибель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Образ Петербурга в повести &quot;Шинель&quot;. Н. В. Гоголя - особенности и  интересные факты :: SYL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9" y="1237506"/>
            <a:ext cx="3446271" cy="197546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76" y="3494684"/>
            <a:ext cx="348773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4567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повести «Шинель»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2" y="1193628"/>
            <a:ext cx="481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</a:t>
            </a:r>
            <a:endParaRPr lang="ru-RU" sz="2000" i="1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40905810"/>
              </p:ext>
            </p:extLst>
          </p:nvPr>
        </p:nvGraphicFramePr>
        <p:xfrm>
          <a:off x="179511" y="1005388"/>
          <a:ext cx="8595253" cy="523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07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-58120"/>
            <a:ext cx="9144000" cy="6763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5770"/>
            <a:ext cx="7507480" cy="4351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2495" y="1135249"/>
            <a:ext cx="8229600" cy="531808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2676" y="940933"/>
            <a:ext cx="5053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i="1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83568" y="274638"/>
            <a:ext cx="7507480" cy="66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повести «Шинель»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04" y="1005385"/>
            <a:ext cx="4175066" cy="25676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гоголевской «Шинели»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писатель показал несправедливость и жестокость общества относительно «маленьких», но честных и добросовестных людей.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напоминает, что уважения достойны все люди, несмотря на их социальное положение.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24229" y="3284984"/>
            <a:ext cx="4294111" cy="29417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 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«Сюжет «Шинели» чрезвычайно прост. Бедный маленький чиновник принимает важное решение и заказывает новую шинель. Пока ее шьют, она превращается в мечту его жизни. В первый же вечер, когда он ее надевает, шинель у него снимают воры на темной улице. Чиновник умирает от горя, и его привидение бродит по городу. Образ шинели очень важен в развитии сюжета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674" y="1061786"/>
            <a:ext cx="3310733" cy="20407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687073"/>
            <a:ext cx="3240360" cy="26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9437</TotalTime>
  <Words>1268</Words>
  <Application>Microsoft Office PowerPoint</Application>
  <PresentationFormat>Экран (4:3)</PresentationFormat>
  <Paragraphs>216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Comfortaa</vt:lpstr>
      <vt:lpstr>Monotype Corsiva</vt:lpstr>
      <vt:lpstr>ProximaNova</vt:lpstr>
      <vt:lpstr>Times New Roman</vt:lpstr>
      <vt:lpstr>Тема Office</vt:lpstr>
      <vt:lpstr>Презентация PowerPoint</vt:lpstr>
      <vt:lpstr>Презентация PowerPoint</vt:lpstr>
      <vt:lpstr> Никола́й Васи́льевич Го́голь</vt:lpstr>
      <vt:lpstr> Эпиграф</vt:lpstr>
      <vt:lpstr>Литературный  хронограф</vt:lpstr>
      <vt:lpstr>История создания  повести  «Шинель»</vt:lpstr>
      <vt:lpstr>Образ Петербурга. </vt:lpstr>
      <vt:lpstr>Анализ повести «Шинель»</vt:lpstr>
      <vt:lpstr> </vt:lpstr>
      <vt:lpstr>Презентация PowerPoint</vt:lpstr>
      <vt:lpstr>Задание 1.</vt:lpstr>
      <vt:lpstr>Что у вас получилось?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Примерное хокку</vt:lpstr>
      <vt:lpstr>Учебное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216</cp:revision>
  <dcterms:created xsi:type="dcterms:W3CDTF">2020-07-18T05:19:20Z</dcterms:created>
  <dcterms:modified xsi:type="dcterms:W3CDTF">2024-12-13T15:29:25Z</dcterms:modified>
</cp:coreProperties>
</file>