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74" r:id="rId3"/>
    <p:sldId id="275" r:id="rId4"/>
    <p:sldId id="283" r:id="rId5"/>
    <p:sldId id="282" r:id="rId6"/>
    <p:sldId id="281" r:id="rId7"/>
    <p:sldId id="272" r:id="rId8"/>
    <p:sldId id="264" r:id="rId9"/>
    <p:sldId id="280" r:id="rId10"/>
    <p:sldId id="279" r:id="rId11"/>
    <p:sldId id="278" r:id="rId12"/>
    <p:sldId id="277" r:id="rId13"/>
    <p:sldId id="276" r:id="rId14"/>
    <p:sldId id="269" r:id="rId15"/>
    <p:sldId id="284" r:id="rId16"/>
    <p:sldId id="285" r:id="rId17"/>
    <p:sldId id="267"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D55F07-9B93-4A33-9D17-25598FABCBF4}" type="datetimeFigureOut">
              <a:rPr lang="ru-RU" smtClean="0"/>
              <a:t>13.12.2024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8B5E5-E8E0-4B36-833C-7BA223E126A3}" type="slidenum">
              <a:rPr lang="ru-RU" smtClean="0"/>
              <a:t>‹#›</a:t>
            </a:fld>
            <a:endParaRPr lang="ru-RU"/>
          </a:p>
        </p:txBody>
      </p:sp>
    </p:spTree>
    <p:extLst>
      <p:ext uri="{BB962C8B-B14F-4D97-AF65-F5344CB8AC3E}">
        <p14:creationId xmlns:p14="http://schemas.microsoft.com/office/powerpoint/2010/main" val="3633870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73;p1: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4339" name="Google Shape;74;p1: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1023003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4140462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19159486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49107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11207263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3384686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457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2197783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3945762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1179763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dirty="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4003569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1165563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1969683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13.12.2024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13.12.2024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13.12.2024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13.12.2024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hyperlink" Target="https://rvb.ru/turgenev/02comm/0244.htm#c1"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Google Shape;76;p1"/>
          <p:cNvSpPr>
            <a:spLocks noChangeArrowheads="1"/>
          </p:cNvSpPr>
          <p:nvPr/>
        </p:nvSpPr>
        <p:spPr bwMode="auto">
          <a:xfrm>
            <a:off x="735755" y="3249739"/>
            <a:ext cx="7711857" cy="1675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9654" tIns="24815" rIns="49654" bIns="24815"/>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buClr>
                <a:srgbClr val="000000"/>
              </a:buClr>
            </a:pPr>
            <a:r>
              <a:rPr lang="ru-RU" altLang="ru-RU" sz="2000" b="1" dirty="0" smtClean="0">
                <a:latin typeface="Times New Roman" pitchFamily="18" charset="0"/>
                <a:cs typeface="Times New Roman" pitchFamily="18" charset="0"/>
              </a:rPr>
              <a:t>Тема: </a:t>
            </a:r>
            <a:r>
              <a:rPr lang="ru-RU" altLang="en-US" sz="2000"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kk-KZ" sz="2000" b="1" dirty="0" smtClean="0">
              <a:latin typeface="Times New Roman" panose="02020603050405020304" pitchFamily="18" charset="0"/>
              <a:cs typeface="Times New Roman" panose="02020603050405020304" pitchFamily="18" charset="0"/>
            </a:endParaRPr>
          </a:p>
          <a:p>
            <a:pPr algn="ctr">
              <a:buClr>
                <a:srgbClr val="000000"/>
              </a:buClr>
            </a:pPr>
            <a:r>
              <a:rPr lang="ru-RU" sz="2000" b="1" i="1" dirty="0">
                <a:latin typeface="Times New Roman" pitchFamily="18" charset="0"/>
                <a:cs typeface="Times New Roman" pitchFamily="18" charset="0"/>
              </a:rPr>
              <a:t>И.С.Тургенев</a:t>
            </a:r>
            <a:r>
              <a:rPr lang="kk-KZ" sz="2000" b="1" i="1" dirty="0">
                <a:latin typeface="Times New Roman" pitchFamily="18" charset="0"/>
                <a:cs typeface="Times New Roman" pitchFamily="18" charset="0"/>
              </a:rPr>
              <a:t> «Два богача</a:t>
            </a:r>
            <a:r>
              <a:rPr lang="ru-RU" sz="2000" b="1" i="1" dirty="0">
                <a:latin typeface="Times New Roman" pitchFamily="18" charset="0"/>
                <a:cs typeface="Times New Roman" pitchFamily="18" charset="0"/>
              </a:rPr>
              <a:t>»</a:t>
            </a:r>
          </a:p>
          <a:p>
            <a:pPr algn="ctr">
              <a:buClr>
                <a:srgbClr val="000000"/>
              </a:buClr>
            </a:pPr>
            <a:r>
              <a:rPr lang="ru-RU" sz="2000" b="1" dirty="0" smtClean="0">
                <a:latin typeface="Times New Roman" panose="02020603050405020304" pitchFamily="18" charset="0"/>
                <a:cs typeface="Times New Roman" panose="02020603050405020304" pitchFamily="18" charset="0"/>
              </a:rPr>
              <a:t> </a:t>
            </a:r>
            <a:r>
              <a:rPr lang="ru-RU" altLang="ru-RU" sz="2000" b="1" dirty="0" smtClean="0">
                <a:latin typeface="Times New Roman" pitchFamily="18" charset="0"/>
                <a:cs typeface="Times New Roman" pitchFamily="18" charset="0"/>
              </a:rPr>
              <a:t>10 класс </a:t>
            </a:r>
          </a:p>
          <a:p>
            <a:pPr algn="ctr">
              <a:buClr>
                <a:srgbClr val="000000"/>
              </a:buClr>
            </a:pPr>
            <a:r>
              <a:rPr lang="ru-RU" altLang="ru-RU" sz="2000" b="1" dirty="0" smtClean="0">
                <a:latin typeface="Times New Roman" pitchFamily="18" charset="0"/>
                <a:cs typeface="Times New Roman" pitchFamily="18" charset="0"/>
              </a:rPr>
              <a:t> </a:t>
            </a:r>
            <a:r>
              <a:rPr lang="kk-KZ" sz="2000" b="1" dirty="0" smtClean="0">
                <a:latin typeface="Times New Roman" panose="02020603050405020304" pitchFamily="18" charset="0"/>
                <a:cs typeface="Times New Roman" panose="02020603050405020304" pitchFamily="18" charset="0"/>
              </a:rPr>
              <a:t> </a:t>
            </a:r>
            <a:r>
              <a:rPr lang="kk-KZ" sz="2000" b="1" dirty="0" smtClean="0">
                <a:latin typeface="Times New Roman" panose="02020603050405020304" pitchFamily="18" charset="0"/>
                <a:cs typeface="Times New Roman" panose="02020603050405020304" pitchFamily="18" charset="0"/>
              </a:rPr>
              <a:t> </a:t>
            </a:r>
            <a:endParaRPr lang="kk-KZ" sz="2000" b="1" dirty="0" smtClean="0">
              <a:latin typeface="Times New Roman" panose="02020603050405020304" pitchFamily="18" charset="0"/>
              <a:cs typeface="Times New Roman" panose="02020603050405020304" pitchFamily="18" charset="0"/>
            </a:endParaRPr>
          </a:p>
          <a:p>
            <a:pPr algn="ctr">
              <a:buClr>
                <a:srgbClr val="000000"/>
              </a:buClr>
            </a:pPr>
            <a:endParaRPr lang="ru-RU" altLang="ru-RU" sz="2000" b="1" dirty="0">
              <a:solidFill>
                <a:srgbClr val="090F78"/>
              </a:solidFill>
              <a:latin typeface="Times New Roman" pitchFamily="18" charset="0"/>
              <a:cs typeface="Times New Roman" pitchFamily="18" charset="0"/>
              <a:sym typeface="Century Gothic" pitchFamily="34" charset="0"/>
            </a:endParaRPr>
          </a:p>
        </p:txBody>
      </p:sp>
      <p:cxnSp>
        <p:nvCxnSpPr>
          <p:cNvPr id="2051" name="Google Shape;77;p1"/>
          <p:cNvCxnSpPr>
            <a:cxnSpLocks noChangeShapeType="1"/>
          </p:cNvCxnSpPr>
          <p:nvPr/>
        </p:nvCxnSpPr>
        <p:spPr bwMode="auto">
          <a:xfrm>
            <a:off x="1058836" y="5189215"/>
            <a:ext cx="6939449" cy="0"/>
          </a:xfrm>
          <a:prstGeom prst="straightConnector1">
            <a:avLst/>
          </a:prstGeom>
          <a:noFill/>
          <a:ln w="38100">
            <a:solidFill>
              <a:srgbClr val="090F78"/>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2052" name="Google Shape;78;p1"/>
          <p:cNvCxnSpPr>
            <a:cxnSpLocks noChangeShapeType="1"/>
          </p:cNvCxnSpPr>
          <p:nvPr/>
        </p:nvCxnSpPr>
        <p:spPr bwMode="auto">
          <a:xfrm>
            <a:off x="1179653" y="5300084"/>
            <a:ext cx="6712749"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0702127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10</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2353788" y="339090"/>
            <a:ext cx="4507023" cy="6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ru-RU" altLang="ru-RU" sz="3200" b="1" dirty="0" smtClean="0">
                <a:solidFill>
                  <a:schemeClr val="bg1"/>
                </a:solidFill>
                <a:latin typeface="Times New Roman" pitchFamily="18" charset="0"/>
                <a:cs typeface="Times New Roman" pitchFamily="18" charset="0"/>
              </a:rPr>
              <a:t>Задание 2. Выполнение</a:t>
            </a:r>
            <a:endParaRPr lang="ru-RU" altLang="ru-RU" sz="2800" b="1" dirty="0">
              <a:solidFill>
                <a:schemeClr val="bg1"/>
              </a:solidFill>
              <a:latin typeface="Times New Roman" pitchFamily="18" charset="0"/>
              <a:cs typeface="Times New Roman" pitchFamily="18" charset="0"/>
            </a:endParaRPr>
          </a:p>
        </p:txBody>
      </p:sp>
      <p:sp>
        <p:nvSpPr>
          <p:cNvPr id="11" name="Прямоугольник 10"/>
          <p:cNvSpPr/>
          <p:nvPr/>
        </p:nvSpPr>
        <p:spPr>
          <a:xfrm>
            <a:off x="412676" y="1151879"/>
            <a:ext cx="8501910" cy="511818"/>
          </a:xfrm>
          <a:prstGeom prst="rect">
            <a:avLst/>
          </a:prstGeom>
        </p:spPr>
        <p:txBody>
          <a:bodyPr lIns="80147" tIns="40074" rIns="80147" bIns="40074">
            <a:spAutoFit/>
          </a:bodyPr>
          <a:lstStyle/>
          <a:p>
            <a:r>
              <a:rPr lang="ru-RU" sz="28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611560" y="1151879"/>
            <a:ext cx="8064896" cy="53591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000"/>
              </a:spcAft>
            </a:pPr>
            <a:r>
              <a:rPr lang="kk-KZ" sz="1600" b="1" dirty="0">
                <a:solidFill>
                  <a:schemeClr val="bg1"/>
                </a:solidFill>
                <a:latin typeface="Times New Roman" panose="02020603050405020304" pitchFamily="18" charset="0"/>
                <a:ea typeface="Times New Roman" panose="02020603050405020304" pitchFamily="18" charset="0"/>
              </a:rPr>
              <a:t>Примерный ответ:</a:t>
            </a:r>
          </a:p>
          <a:p>
            <a:pPr algn="just">
              <a:lnSpc>
                <a:spcPct val="115000"/>
              </a:lnSpc>
              <a:spcAft>
                <a:spcPts val="1000"/>
              </a:spcAft>
            </a:pPr>
            <a:r>
              <a:rPr lang="ru-RU" sz="1600"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На мой взгляд</a:t>
            </a:r>
            <a:r>
              <a:rPr lang="kk-KZ" sz="1600"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r>
              <a:rPr lang="ru-RU" sz="1600"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тему можно определить так: </a:t>
            </a:r>
            <a:r>
              <a:rPr lang="ru-RU" sz="1600" dirty="0">
                <a:solidFill>
                  <a:schemeClr val="bg1"/>
                </a:solidFill>
                <a:latin typeface="Times New Roman" panose="02020603050405020304" pitchFamily="18" charset="0"/>
                <a:ea typeface="Calibri" panose="020F0502020204030204" pitchFamily="34" charset="0"/>
              </a:rPr>
              <a:t>«</a:t>
            </a:r>
            <a:r>
              <a:rPr lang="ru-KZ" sz="1600" dirty="0">
                <a:solidFill>
                  <a:schemeClr val="bg1"/>
                </a:solidFill>
                <a:latin typeface="Times New Roman" panose="02020603050405020304" pitchFamily="18" charset="0"/>
                <a:ea typeface="Times New Roman" panose="02020603050405020304" pitchFamily="18" charset="0"/>
              </a:rPr>
              <a:t>щедрость души простого крестьянина, которому практически нечего отдавать, но он все равно готов поделиться с тем, кто в этом нуждается</a:t>
            </a:r>
            <a:r>
              <a:rPr lang="ru-RU" sz="1600" dirty="0">
                <a:solidFill>
                  <a:schemeClr val="bg1"/>
                </a:solidFill>
                <a:latin typeface="Times New Roman" panose="02020603050405020304" pitchFamily="18" charset="0"/>
                <a:ea typeface="Times New Roman" panose="02020603050405020304" pitchFamily="18" charset="0"/>
              </a:rPr>
              <a:t>»</a:t>
            </a:r>
            <a:r>
              <a:rPr lang="ru-KZ" sz="1600" dirty="0">
                <a:solidFill>
                  <a:schemeClr val="bg1"/>
                </a:solidFill>
                <a:latin typeface="Times New Roman" panose="02020603050405020304" pitchFamily="18" charset="0"/>
                <a:ea typeface="Times New Roman" panose="02020603050405020304" pitchFamily="18" charset="0"/>
              </a:rPr>
              <a:t>.</a:t>
            </a:r>
            <a:endParaRPr lang="ru-KZ" sz="1600" dirty="0">
              <a:solidFill>
                <a:schemeClr val="bg1"/>
              </a:solidFill>
              <a:latin typeface="Calibri" panose="020F0502020204030204" pitchFamily="34" charset="0"/>
              <a:ea typeface="Calibri" panose="020F0502020204030204" pitchFamily="34" charset="0"/>
            </a:endParaRPr>
          </a:p>
          <a:p>
            <a:pPr algn="just">
              <a:lnSpc>
                <a:spcPct val="115000"/>
              </a:lnSpc>
              <a:spcAft>
                <a:spcPts val="1000"/>
              </a:spcAft>
            </a:pPr>
            <a:r>
              <a:rPr lang="ru-RU" sz="1600" i="1" dirty="0">
                <a:solidFill>
                  <a:schemeClr val="bg1"/>
                </a:solidFill>
                <a:latin typeface="Times New Roman" panose="02020603050405020304" pitchFamily="18" charset="0"/>
                <a:ea typeface="Calibri" panose="020F0502020204030204" pitchFamily="34" charset="0"/>
              </a:rPr>
              <a:t>     </a:t>
            </a:r>
            <a:r>
              <a:rPr lang="ru-KZ" sz="1600" i="1" dirty="0">
                <a:solidFill>
                  <a:schemeClr val="bg1"/>
                </a:solidFill>
                <a:latin typeface="Times New Roman" panose="02020603050405020304" pitchFamily="18" charset="0"/>
                <a:ea typeface="Calibri" panose="020F0502020204030204" pitchFamily="34" charset="0"/>
              </a:rPr>
              <a:t>Я считаю</a:t>
            </a:r>
            <a:r>
              <a:rPr lang="ru-KZ" sz="1600" dirty="0">
                <a:solidFill>
                  <a:schemeClr val="bg1"/>
                </a:solidFill>
                <a:latin typeface="Times New Roman" panose="02020603050405020304" pitchFamily="18" charset="0"/>
                <a:ea typeface="Calibri" panose="020F0502020204030204" pitchFamily="34" charset="0"/>
              </a:rPr>
              <a:t>, </a:t>
            </a:r>
            <a:r>
              <a:rPr lang="ru-KZ" sz="1600" i="1" dirty="0">
                <a:solidFill>
                  <a:schemeClr val="bg1"/>
                </a:solidFill>
                <a:latin typeface="Times New Roman" panose="02020603050405020304" pitchFamily="18" charset="0"/>
                <a:ea typeface="Calibri" panose="020F0502020204030204" pitchFamily="34" charset="0"/>
              </a:rPr>
              <a:t>что</a:t>
            </a:r>
            <a:r>
              <a:rPr lang="ru-RU" sz="1600" i="1" dirty="0">
                <a:solidFill>
                  <a:schemeClr val="bg1"/>
                </a:solidFill>
                <a:latin typeface="Times New Roman" panose="02020603050405020304" pitchFamily="18" charset="0"/>
                <a:ea typeface="Calibri" panose="020F0502020204030204" pitchFamily="34" charset="0"/>
              </a:rPr>
              <a:t> основная мысль стихотворения в прозе  </a:t>
            </a:r>
            <a:r>
              <a:rPr lang="ru-KZ" sz="1600" dirty="0">
                <a:solidFill>
                  <a:schemeClr val="bg1"/>
                </a:solidFill>
                <a:latin typeface="Times New Roman" panose="02020603050405020304" pitchFamily="18" charset="0"/>
                <a:ea typeface="Times New Roman" panose="02020603050405020304" pitchFamily="18" charset="0"/>
              </a:rPr>
              <a:t>заключается в том, что такая щедрость во много раз превосходит щедрость Ротшильда, который делится тысячами, но ведь этих тысяч у него в избытке и после он не испытывает нужды.</a:t>
            </a:r>
            <a:endParaRPr lang="ru-KZ" sz="1600" dirty="0">
              <a:solidFill>
                <a:schemeClr val="bg1"/>
              </a:solidFill>
              <a:latin typeface="Calibri" panose="020F0502020204030204" pitchFamily="34" charset="0"/>
              <a:ea typeface="Calibri" panose="020F0502020204030204" pitchFamily="34" charset="0"/>
            </a:endParaRPr>
          </a:p>
          <a:p>
            <a:pPr algn="just"/>
            <a:r>
              <a:rPr lang="ru-RU" sz="1600" i="1" dirty="0">
                <a:solidFill>
                  <a:schemeClr val="bg1"/>
                </a:solidFill>
                <a:latin typeface="Times New Roman" panose="02020603050405020304" pitchFamily="18" charset="0"/>
                <a:ea typeface="Times New Roman" panose="02020603050405020304" pitchFamily="18" charset="0"/>
              </a:rPr>
              <a:t>     По моему мнению</a:t>
            </a:r>
            <a:r>
              <a:rPr lang="kk-KZ" sz="1600" i="1" dirty="0">
                <a:solidFill>
                  <a:schemeClr val="bg1"/>
                </a:solidFill>
                <a:latin typeface="Times New Roman" panose="02020603050405020304" pitchFamily="18" charset="0"/>
                <a:ea typeface="Times New Roman" panose="02020603050405020304" pitchFamily="18" charset="0"/>
              </a:rPr>
              <a:t>, э</a:t>
            </a:r>
            <a:r>
              <a:rPr lang="ru-RU" sz="1600" dirty="0">
                <a:solidFill>
                  <a:schemeClr val="bg1"/>
                </a:solidFill>
                <a:latin typeface="Times New Roman" panose="02020603050405020304" pitchFamily="18" charset="0"/>
                <a:ea typeface="Times New Roman" panose="02020603050405020304" pitchFamily="18" charset="0"/>
              </a:rPr>
              <a:t>то философское стихотворение, в котором автор показывает очень бедную семью. При этом простые люди оказываются способны на такой поступок, который не всегда под силу даже богачам. Таким образом, своё стихотворение Тургенев посвящает единственному настоящему богатству – щедрости души.</a:t>
            </a:r>
            <a:endParaRPr lang="ru-KZ" sz="1600" dirty="0">
              <a:solidFill>
                <a:schemeClr val="bg1"/>
              </a:solidFill>
              <a:latin typeface="Times New Roman" panose="02020603050405020304" pitchFamily="18" charset="0"/>
              <a:ea typeface="Times New Roman" panose="02020603050405020304" pitchFamily="18" charset="0"/>
            </a:endParaRPr>
          </a:p>
          <a:p>
            <a:pPr algn="just">
              <a:lnSpc>
                <a:spcPct val="115000"/>
              </a:lnSpc>
              <a:spcAft>
                <a:spcPts val="1000"/>
              </a:spcAft>
            </a:pPr>
            <a:r>
              <a:rPr lang="kk-KZ" sz="1600" i="1" dirty="0">
                <a:solidFill>
                  <a:schemeClr val="bg1"/>
                </a:solidFill>
                <a:latin typeface="Times New Roman" panose="02020603050405020304" pitchFamily="18" charset="0"/>
                <a:ea typeface="Calibri" panose="020F0502020204030204" pitchFamily="34" charset="0"/>
              </a:rPr>
              <a:t>    Мне кажется, стихотворение так названо, потому</a:t>
            </a:r>
            <a:r>
              <a:rPr lang="kk-KZ" sz="1600" dirty="0">
                <a:solidFill>
                  <a:schemeClr val="bg1"/>
                </a:solidFill>
                <a:latin typeface="Times New Roman" panose="02020603050405020304" pitchFamily="18" charset="0"/>
                <a:ea typeface="Calibri" panose="020F0502020204030204" pitchFamily="34" charset="0"/>
              </a:rPr>
              <a:t> что речь идет о двух героях, богатых материально и духовно. Г</a:t>
            </a:r>
            <a:r>
              <a:rPr lang="ru-KZ" sz="1600" dirty="0">
                <a:solidFill>
                  <a:schemeClr val="bg1"/>
                </a:solidFill>
                <a:latin typeface="Times New Roman" panose="02020603050405020304" pitchFamily="18" charset="0"/>
                <a:ea typeface="Calibri" panose="020F0502020204030204" pitchFamily="34" charset="0"/>
              </a:rPr>
              <a:t>ерои стихотворения – Ротшильд и бедный мужик. Ротшильд щедр от избытка. Он отдаёт далеко не последнее. </a:t>
            </a:r>
            <a:r>
              <a:rPr lang="ru-RU" sz="1600" dirty="0">
                <a:solidFill>
                  <a:schemeClr val="bg1"/>
                </a:solidFill>
                <a:latin typeface="Times New Roman" panose="02020603050405020304" pitchFamily="18" charset="0"/>
                <a:ea typeface="Calibri" panose="020F0502020204030204" pitchFamily="34" charset="0"/>
              </a:rPr>
              <a:t>Бедный крестьянин богаче Ротшильда. Богаче духовно. Его доброе дело связано с настоящей жертвенностью. Он заведомо обрекает себя на уменьшение своей доли за столом, на ухудшение и без того не сытного куска</a:t>
            </a:r>
            <a:r>
              <a:rPr lang="ru-RU" sz="1600" dirty="0">
                <a:solidFill>
                  <a:schemeClr val="bg1"/>
                </a:solidFill>
                <a:latin typeface="OpenSans"/>
                <a:ea typeface="Calibri" panose="020F0502020204030204" pitchFamily="34" charset="0"/>
                <a:cs typeface="Calibri" panose="020F0502020204030204" pitchFamily="34" charset="0"/>
              </a:rPr>
              <a:t>. </a:t>
            </a:r>
            <a:endParaRPr lang="ru-RU" sz="16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9047753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11</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3626281" y="339090"/>
            <a:ext cx="1962032" cy="6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ru-RU" altLang="ru-RU" sz="3200" b="1" dirty="0" smtClean="0">
                <a:solidFill>
                  <a:schemeClr val="bg1"/>
                </a:solidFill>
                <a:latin typeface="Times New Roman" pitchFamily="18" charset="0"/>
                <a:cs typeface="Times New Roman" pitchFamily="18" charset="0"/>
              </a:rPr>
              <a:t>Задание 3</a:t>
            </a:r>
            <a:endParaRPr lang="ru-RU" altLang="ru-RU" sz="2800" b="1" dirty="0">
              <a:solidFill>
                <a:schemeClr val="bg1"/>
              </a:solidFill>
              <a:latin typeface="Times New Roman" pitchFamily="18" charset="0"/>
              <a:cs typeface="Times New Roman" pitchFamily="18" charset="0"/>
            </a:endParaRPr>
          </a:p>
        </p:txBody>
      </p:sp>
      <p:sp>
        <p:nvSpPr>
          <p:cNvPr id="11" name="Прямоугольник 10"/>
          <p:cNvSpPr/>
          <p:nvPr/>
        </p:nvSpPr>
        <p:spPr>
          <a:xfrm>
            <a:off x="412676" y="1151879"/>
            <a:ext cx="8501910" cy="511818"/>
          </a:xfrm>
          <a:prstGeom prst="rect">
            <a:avLst/>
          </a:prstGeom>
        </p:spPr>
        <p:txBody>
          <a:bodyPr lIns="80147" tIns="40074" rIns="80147" bIns="40074">
            <a:spAutoFit/>
          </a:bodyPr>
          <a:lstStyle/>
          <a:p>
            <a:r>
              <a:rPr lang="ru-RU" sz="28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755576" y="1964664"/>
            <a:ext cx="7920880" cy="42006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1000"/>
              </a:spcAft>
            </a:pPr>
            <a:r>
              <a:rPr lang="kk-KZ" sz="2400" b="1" dirty="0">
                <a:latin typeface="Times New Roman" panose="02020603050405020304" pitchFamily="18" charset="0"/>
                <a:ea typeface="Times New Roman" panose="02020603050405020304" pitchFamily="18" charset="0"/>
                <a:cs typeface="Times New Roman" panose="02020603050405020304" pitchFamily="18" charset="0"/>
              </a:rPr>
              <a:t> Консультация</a:t>
            </a: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kk-KZ"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Oтглaгoльныe cyщecтвитeльныe – этo cyщecтвитeльныe, oбpaзoвaнныe oт глaгoльныx ocнoв и oбoзнaчaющиe oпpeдмeчeннoe дeйcтвиe (cocтoяниe, пpoцecc), т. e. пpeдcтaвляющиe eгo в oтвлeчeннoм cмыcлe</a:t>
            </a:r>
            <a:r>
              <a:rPr lang="kk-KZ"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15000"/>
              </a:lnSpc>
              <a:spcAft>
                <a:spcPts val="1000"/>
              </a:spcAft>
            </a:pPr>
            <a:endParaRPr lang="kk-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755576" y="1044602"/>
            <a:ext cx="7560840" cy="7227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Найдите в тексте отглагольные существительные:</a:t>
            </a:r>
            <a:endParaRPr lang="en-US" sz="2400" dirty="0">
              <a:solidFill>
                <a:schemeClr val="bg1"/>
              </a:solidFill>
            </a:endParaRPr>
          </a:p>
        </p:txBody>
      </p:sp>
    </p:spTree>
    <p:extLst>
      <p:ext uri="{BB962C8B-B14F-4D97-AF65-F5344CB8AC3E}">
        <p14:creationId xmlns:p14="http://schemas.microsoft.com/office/powerpoint/2010/main" val="13381443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12</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1259632" y="339090"/>
            <a:ext cx="6685711" cy="1213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ru-RU" altLang="ru-RU" sz="3200" b="1" dirty="0">
                <a:solidFill>
                  <a:schemeClr val="bg1"/>
                </a:solidFill>
                <a:latin typeface="Times New Roman" pitchFamily="18" charset="0"/>
                <a:cs typeface="Times New Roman" pitchFamily="18" charset="0"/>
              </a:rPr>
              <a:t>Задание </a:t>
            </a:r>
            <a:r>
              <a:rPr lang="ru-RU" altLang="ru-RU" sz="3200" b="1" dirty="0" smtClean="0">
                <a:solidFill>
                  <a:schemeClr val="bg1"/>
                </a:solidFill>
                <a:latin typeface="Times New Roman" pitchFamily="18" charset="0"/>
                <a:cs typeface="Times New Roman" pitchFamily="18" charset="0"/>
              </a:rPr>
              <a:t>3. Выполнение</a:t>
            </a:r>
            <a:endParaRPr lang="ru-RU" altLang="ru-RU" sz="2800" b="1" dirty="0">
              <a:solidFill>
                <a:schemeClr val="bg1"/>
              </a:solidFill>
              <a:latin typeface="Times New Roman" pitchFamily="18" charset="0"/>
              <a:cs typeface="Times New Roman" pitchFamily="18" charset="0"/>
            </a:endParaRPr>
          </a:p>
          <a:p>
            <a:pPr algn="ctr">
              <a:lnSpc>
                <a:spcPct val="115000"/>
              </a:lnSpc>
            </a:pPr>
            <a:r>
              <a:rPr lang="ru-RU" altLang="ru-RU" sz="3200" b="1" dirty="0" smtClean="0">
                <a:solidFill>
                  <a:schemeClr val="bg1"/>
                </a:solidFill>
                <a:latin typeface="Times New Roman" pitchFamily="18" charset="0"/>
                <a:cs typeface="Times New Roman" pitchFamily="18" charset="0"/>
              </a:rPr>
              <a:t> </a:t>
            </a:r>
            <a:endParaRPr lang="ru-RU" altLang="ru-RU" sz="2800" b="1" dirty="0">
              <a:solidFill>
                <a:schemeClr val="bg1"/>
              </a:solidFill>
              <a:latin typeface="Times New Roman" pitchFamily="18" charset="0"/>
              <a:cs typeface="Times New Roman" pitchFamily="18" charset="0"/>
            </a:endParaRPr>
          </a:p>
        </p:txBody>
      </p:sp>
      <p:sp>
        <p:nvSpPr>
          <p:cNvPr id="11" name="Прямоугольник 10"/>
          <p:cNvSpPr/>
          <p:nvPr/>
        </p:nvSpPr>
        <p:spPr>
          <a:xfrm>
            <a:off x="412676" y="1151879"/>
            <a:ext cx="8501910" cy="511818"/>
          </a:xfrm>
          <a:prstGeom prst="rect">
            <a:avLst/>
          </a:prstGeom>
        </p:spPr>
        <p:txBody>
          <a:bodyPr lIns="80147" tIns="40074" rIns="80147" bIns="40074">
            <a:spAutoFit/>
          </a:bodyPr>
          <a:lstStyle/>
          <a:p>
            <a:r>
              <a:rPr lang="ru-RU" sz="28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899592" y="1151880"/>
            <a:ext cx="7776864" cy="51599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KZ" sz="2400" dirty="0">
                <a:solidFill>
                  <a:schemeClr val="bg1"/>
                </a:solidFill>
                <a:latin typeface="Times New Roman" panose="02020603050405020304" pitchFamily="18" charset="0"/>
                <a:ea typeface="Times New Roman" panose="02020603050405020304" pitchFamily="18" charset="0"/>
              </a:rPr>
              <a:t>Воспитание - воспитать (образовано с помощью </a:t>
            </a:r>
            <a:r>
              <a:rPr lang="ru-KZ" sz="2400" dirty="0">
                <a:solidFill>
                  <a:schemeClr val="bg1"/>
                </a:solidFill>
                <a:latin typeface="Times New Roman" panose="02020603050405020304" pitchFamily="18" charset="0"/>
                <a:ea typeface="Calibri" panose="020F0502020204030204" pitchFamily="34" charset="0"/>
              </a:rPr>
              <a:t>–a–cyффикcа глaгoлa;</a:t>
            </a:r>
            <a:endParaRPr lang="ru-RU" sz="2400" dirty="0">
              <a:solidFill>
                <a:schemeClr val="bg1"/>
              </a:solidFill>
              <a:latin typeface="Times New Roman" panose="02020603050405020304" pitchFamily="18" charset="0"/>
              <a:ea typeface="Calibri" panose="020F0502020204030204" pitchFamily="34" charset="0"/>
            </a:endParaRPr>
          </a:p>
          <a:p>
            <a:r>
              <a:rPr lang="ru-KZ" sz="2400" dirty="0">
                <a:solidFill>
                  <a:schemeClr val="bg1"/>
                </a:solidFill>
                <a:latin typeface="Times New Roman" panose="02020603050405020304" pitchFamily="18" charset="0"/>
                <a:ea typeface="Calibri" panose="020F0502020204030204" pitchFamily="34" charset="0"/>
              </a:rPr>
              <a:t>–ни– cyффикcа имeни cyщecтвитeльнoгo; oбpaзyeт нoвоe oднoкopeнноe cлoво co знaчeниeм «дeйcтвиe или cocтoяниe»</a:t>
            </a:r>
            <a:r>
              <a:rPr lang="ru-KZ" sz="2400" dirty="0">
                <a:solidFill>
                  <a:schemeClr val="bg1"/>
                </a:solidFill>
                <a:latin typeface="Times New Roman" panose="02020603050405020304" pitchFamily="18" charset="0"/>
                <a:ea typeface="Times New Roman" panose="02020603050405020304" pitchFamily="18" charset="0"/>
              </a:rPr>
              <a:t>); </a:t>
            </a:r>
            <a:endParaRPr lang="ru-RU" sz="2400" dirty="0" smtClean="0">
              <a:solidFill>
                <a:schemeClr val="bg1"/>
              </a:solidFill>
              <a:latin typeface="Times New Roman" panose="02020603050405020304" pitchFamily="18" charset="0"/>
              <a:ea typeface="Times New Roman" panose="02020603050405020304" pitchFamily="18" charset="0"/>
            </a:endParaRPr>
          </a:p>
          <a:p>
            <a:pPr lvl="0"/>
            <a:r>
              <a:rPr lang="ru-KZ" altLang="ru-KZ"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Лечение – лечить (образовано с помощью </a:t>
            </a:r>
            <a:r>
              <a:rPr lang="ru-KZ" altLang="ru-K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–ени– cyффикcа имeни cyщecтвитeльнoгo; oбpaзyeт нoвоe oднoкopeнноe cлoво co знaчeниeм «дeйcтвиe или cocтoяниe</a:t>
            </a:r>
            <a:r>
              <a:rPr lang="ru-KZ" altLang="ru-KZ" sz="24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r>
              <a:rPr lang="ru-KZ" altLang="ru-KZ" sz="24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altLang="ru-KZ" sz="24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lvl="0"/>
            <a:r>
              <a:rPr lang="ru-KZ" altLang="ru-KZ" sz="24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Призрение</a:t>
            </a:r>
            <a:r>
              <a:rPr lang="ru-RU" altLang="ru-KZ" sz="24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(забота, опека)</a:t>
            </a:r>
            <a:r>
              <a:rPr lang="ru-KZ" altLang="ru-KZ" sz="24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KZ" altLang="ru-KZ"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призреть (образовано с помощью </a:t>
            </a:r>
            <a:r>
              <a:rPr lang="ru-KZ" altLang="ru-K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–ени– cyффикcа имeни cyщecтвитeльнoгo; oбpaзyeт нoвоe oднoкopeнноe cлoво co знaчeниeм «дeйcтвиe или cocтoяниe»</a:t>
            </a:r>
            <a:r>
              <a:rPr lang="ru-KZ" altLang="ru-KZ"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altLang="ru-KZ" sz="24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endParaRPr lang="ru-KZ" altLang="ru-KZ" dirty="0">
              <a:solidFill>
                <a:schemeClr val="tx1"/>
              </a:solidFill>
              <a:latin typeface="Times New Roman" panose="02020603050405020304" pitchFamily="18" charset="0"/>
              <a:cs typeface="Times New Roman" panose="02020603050405020304" pitchFamily="18" charset="0"/>
            </a:endParaRPr>
          </a:p>
          <a:p>
            <a:pPr algn="just"/>
            <a:endParaRPr lang="ru-KZ" dirty="0"/>
          </a:p>
        </p:txBody>
      </p:sp>
    </p:spTree>
    <p:extLst>
      <p:ext uri="{BB962C8B-B14F-4D97-AF65-F5344CB8AC3E}">
        <p14:creationId xmlns:p14="http://schemas.microsoft.com/office/powerpoint/2010/main" val="19841833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13</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3626281" y="339090"/>
            <a:ext cx="1962032" cy="6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ru-RU" altLang="ru-RU" sz="3200" b="1" dirty="0" smtClean="0">
                <a:solidFill>
                  <a:schemeClr val="bg1"/>
                </a:solidFill>
                <a:latin typeface="Times New Roman" pitchFamily="18" charset="0"/>
                <a:cs typeface="Times New Roman" pitchFamily="18" charset="0"/>
              </a:rPr>
              <a:t>Задание 4</a:t>
            </a:r>
            <a:endParaRPr lang="ru-RU" altLang="ru-RU" sz="2800" b="1" dirty="0">
              <a:solidFill>
                <a:schemeClr val="bg1"/>
              </a:solidFill>
              <a:latin typeface="Times New Roman" pitchFamily="18" charset="0"/>
              <a:cs typeface="Times New Roman" pitchFamily="18" charset="0"/>
            </a:endParaRPr>
          </a:p>
        </p:txBody>
      </p:sp>
      <p:sp>
        <p:nvSpPr>
          <p:cNvPr id="11" name="Прямоугольник 10"/>
          <p:cNvSpPr/>
          <p:nvPr/>
        </p:nvSpPr>
        <p:spPr>
          <a:xfrm>
            <a:off x="412676" y="1151879"/>
            <a:ext cx="8501910" cy="511818"/>
          </a:xfrm>
          <a:prstGeom prst="rect">
            <a:avLst/>
          </a:prstGeom>
        </p:spPr>
        <p:txBody>
          <a:bodyPr lIns="80147" tIns="40074" rIns="80147" bIns="40074">
            <a:spAutoFit/>
          </a:bodyPr>
          <a:lstStyle/>
          <a:p>
            <a:r>
              <a:rPr lang="ru-RU" sz="28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683568" y="1052736"/>
            <a:ext cx="7507480" cy="610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5000"/>
              </a:lnSpc>
              <a:spcAft>
                <a:spcPts val="1000"/>
              </a:spcAft>
            </a:pPr>
            <a:r>
              <a:rPr lang="ru-RU" sz="24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Приём «Одноминутное эссе».</a:t>
            </a:r>
            <a:endParaRPr lang="ru-K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683568" y="1844824"/>
            <a:ext cx="7507480" cy="1584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000"/>
              </a:spcAft>
            </a:pPr>
            <a:r>
              <a:rPr lang="ru-KZ" dirty="0">
                <a:latin typeface="Times New Roman" panose="02020603050405020304" pitchFamily="18" charset="0"/>
                <a:ea typeface="Times New Roman" panose="02020603050405020304" pitchFamily="18" charset="0"/>
                <a:cs typeface="Times New Roman" panose="02020603050405020304" pitchFamily="18" charset="0"/>
              </a:rPr>
              <a:t>Напишите одноминутное эссе-ответ на вопрос</a:t>
            </a:r>
            <a:r>
              <a:rPr lang="kk-KZ" dirty="0">
                <a:latin typeface="Times New Roman" panose="02020603050405020304" pitchFamily="18" charset="0"/>
                <a:ea typeface="Times New Roman" panose="02020603050405020304" pitchFamily="18" charset="0"/>
                <a:cs typeface="Times New Roman" panose="02020603050405020304" pitchFamily="18" charset="0"/>
              </a:rPr>
              <a:t>, используя в тексте отглагольные существительные</a:t>
            </a:r>
            <a:r>
              <a:rPr lang="ru-KZ" dirty="0">
                <a:latin typeface="Times New Roman" panose="02020603050405020304" pitchFamily="18" charset="0"/>
                <a:ea typeface="Times New Roman" panose="02020603050405020304" pitchFamily="18" charset="0"/>
                <a:cs typeface="Times New Roman" panose="02020603050405020304" pitchFamily="18" charset="0"/>
              </a:rPr>
              <a:t>: </a:t>
            </a:r>
            <a:r>
              <a:rPr lang="ru-KZ" dirty="0">
                <a:latin typeface="Times New Roman" panose="02020603050405020304" pitchFamily="18" charset="0"/>
                <a:ea typeface="Calibri" panose="020F0502020204030204" pitchFamily="34" charset="0"/>
                <a:cs typeface="Times New Roman" panose="02020603050405020304" pitchFamily="18" charset="0"/>
              </a:rPr>
              <a:t>- </a:t>
            </a:r>
            <a:r>
              <a:rPr lang="ru-KZ" i="1" dirty="0">
                <a:latin typeface="Times New Roman" panose="02020603050405020304" pitchFamily="18" charset="0"/>
                <a:ea typeface="Calibri" panose="020F0502020204030204" pitchFamily="34" charset="0"/>
                <a:cs typeface="Times New Roman" panose="02020603050405020304" pitchFamily="18" charset="0"/>
              </a:rPr>
              <a:t>Почему богачу Ротшильду, который множество средств выде­ляет на благотворительность, далеко до бедного крестьянско­го семейства, взявшего на воспитание </a:t>
            </a:r>
            <a:r>
              <a:rPr lang="ru-KZ"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сироту-племянницу</a:t>
            </a:r>
            <a:r>
              <a:rPr lang="kk-KZ"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endParaRPr lang="ru-KZ"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683568" y="3717032"/>
            <a:ext cx="7507480" cy="26902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nSpc>
                <a:spcPct val="115000"/>
              </a:lnSpc>
              <a:spcAft>
                <a:spcPts val="1000"/>
              </a:spcAft>
              <a:buFont typeface="+mj-lt"/>
              <a:buAutoNum type="arabicPeriod"/>
              <a:tabLst>
                <a:tab pos="203835" algn="l"/>
              </a:tabLst>
            </a:pPr>
            <a:r>
              <a:rPr lang="ru-RU" sz="20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Вступление  </a:t>
            </a:r>
            <a:r>
              <a:rPr lang="ru-RU"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(определяется проблема и ваше отношение к ней);</a:t>
            </a:r>
            <a:endParaRPr lang="ru-KZ"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203835" algn="l"/>
              </a:tabLst>
            </a:pPr>
            <a:r>
              <a:rPr lang="ru-RU"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Тезис (ваши мысли по проблеме);</a:t>
            </a:r>
            <a:endParaRPr lang="ru-KZ"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203835" algn="l"/>
              </a:tabLst>
            </a:pPr>
            <a:r>
              <a:rPr lang="ru-RU"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Аргумент (доказательства мысли), они могут выступать в виде фактов, явлений общественной жизни, жизненного опыта...</a:t>
            </a:r>
            <a:endParaRPr lang="ru-KZ"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203835" algn="l"/>
              </a:tabLst>
            </a:pPr>
            <a:r>
              <a:rPr lang="ru-RU"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Заключение (выводы по проблеме на основе вашего мнения, обобщение ваших раздумий).</a:t>
            </a:r>
            <a:endParaRPr lang="ru-KZ"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89090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14</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2282453" y="339090"/>
            <a:ext cx="4649691" cy="6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ru-RU" altLang="ru-RU" sz="3200" b="1" dirty="0" smtClean="0">
                <a:solidFill>
                  <a:schemeClr val="bg1"/>
                </a:solidFill>
                <a:latin typeface="Times New Roman" pitchFamily="18" charset="0"/>
                <a:cs typeface="Times New Roman" pitchFamily="18" charset="0"/>
              </a:rPr>
              <a:t>Примерное выполнение</a:t>
            </a:r>
            <a:endParaRPr lang="ru-RU" altLang="ru-RU" sz="2800" b="1" dirty="0">
              <a:solidFill>
                <a:schemeClr val="bg1"/>
              </a:solidFill>
              <a:latin typeface="Times New Roman" pitchFamily="18" charset="0"/>
              <a:cs typeface="Times New Roman" pitchFamily="18" charset="0"/>
            </a:endParaRPr>
          </a:p>
        </p:txBody>
      </p:sp>
      <p:sp>
        <p:nvSpPr>
          <p:cNvPr id="3" name="Прямоугольник 2"/>
          <p:cNvSpPr/>
          <p:nvPr/>
        </p:nvSpPr>
        <p:spPr>
          <a:xfrm>
            <a:off x="457471" y="1218583"/>
            <a:ext cx="8218197" cy="417871"/>
          </a:xfrm>
          <a:prstGeom prst="rect">
            <a:avLst/>
          </a:prstGeom>
        </p:spPr>
        <p:txBody>
          <a:bodyPr wrap="square">
            <a:spAutoFit/>
          </a:bodyPr>
          <a:lstStyle/>
          <a:p>
            <a:pPr>
              <a:lnSpc>
                <a:spcPct val="115000"/>
              </a:lnSpc>
              <a:spcAft>
                <a:spcPts val="0"/>
              </a:spcAft>
            </a:pP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457471" y="940933"/>
            <a:ext cx="7930953" cy="54663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000"/>
              </a:spcAft>
            </a:pPr>
            <a:r>
              <a:rPr lang="ru-KZ"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Вступление</a:t>
            </a:r>
            <a:r>
              <a:rPr lang="ru-KZ"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a:t>
            </a:r>
            <a:r>
              <a:rPr lang="ru-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«Для меня эт</a:t>
            </a:r>
            <a:r>
              <a:rPr lang="ru-RU"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о стихотворение в прозе</a:t>
            </a:r>
            <a:r>
              <a:rPr lang="ru-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является ключом к пониманию</a:t>
            </a:r>
            <a:r>
              <a:rPr lang="ru-RU"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того</a:t>
            </a:r>
            <a:r>
              <a:rPr lang="kk-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что можно и нужно совершать поступки, достойные уважения»</a:t>
            </a:r>
            <a:endParaRPr lang="ru-KZ"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RU"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KZ"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Тезис</a:t>
            </a:r>
            <a:r>
              <a:rPr lang="ru-KZ"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a:t>
            </a:r>
            <a:r>
              <a:rPr lang="ru-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«Автор обращает наше внимание на то, насколько щедрыми могут быть люди, которые сами располагают очень немногим</a:t>
            </a:r>
            <a:r>
              <a:rPr lang="kk-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RU"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KZ"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Аргумент </a:t>
            </a:r>
            <a:r>
              <a:rPr lang="ru-KZ"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«Например, </a:t>
            </a:r>
            <a:r>
              <a:rPr lang="kk-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убогая к</a:t>
            </a:r>
            <a:r>
              <a:rPr lang="ru-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рестьянская семья разговаривает о том, что им необходимо взять на воспитание сиротку-племянницу</a:t>
            </a:r>
            <a:r>
              <a:rPr lang="kk-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KZ"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во – первых, </a:t>
            </a:r>
            <a:r>
              <a:rPr lang="ru-KZ" sz="2000"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крестьянское семей­ство согласно отдать последние гроши на воспитание Катьки – сироты</a:t>
            </a:r>
            <a:r>
              <a:rPr lang="kk-KZ" sz="2000" i="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endParaRPr lang="ru-KZ"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ru-RU"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во-вторых, </a:t>
            </a:r>
            <a:r>
              <a:rPr lang="ru-RU"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принять в свой разоренный домишко;</a:t>
            </a:r>
            <a:endParaRPr lang="ru-KZ"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RU"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в-третьих, </a:t>
            </a:r>
            <a:r>
              <a:rPr lang="ru-RU"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принять</a:t>
            </a:r>
            <a:r>
              <a:rPr lang="kk-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несмотря на то, что </a:t>
            </a:r>
            <a:r>
              <a:rPr lang="ru-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у них денег не будет даже на соль</a:t>
            </a:r>
            <a:r>
              <a:rPr lang="kk-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KZ"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pPr>
            <a:r>
              <a:rPr lang="ru-RU"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KZ" sz="20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Заключение </a:t>
            </a:r>
            <a:r>
              <a:rPr lang="ru-KZ" sz="20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«Таким образом, могу с уверенностью сказать, что </a:t>
            </a:r>
            <a:r>
              <a:rPr lang="kk-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и</a:t>
            </a:r>
            <a:r>
              <a:rPr lang="ru-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менно это и есть </a:t>
            </a:r>
            <a:r>
              <a:rPr lang="ru-KZ" sz="2000"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настоящая</a:t>
            </a:r>
            <a:r>
              <a:rPr lang="ru-RU" sz="2000"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ru-KZ" sz="2000"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щедрость</a:t>
            </a:r>
            <a:r>
              <a:rPr lang="ru-KZ" sz="2000"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59787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15</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3531671" y="339090"/>
            <a:ext cx="2151250" cy="6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ru-RU" altLang="ru-RU" sz="3200" b="1" dirty="0" smtClean="0">
                <a:solidFill>
                  <a:schemeClr val="bg1"/>
                </a:solidFill>
                <a:latin typeface="Times New Roman" pitchFamily="18" charset="0"/>
                <a:cs typeface="Times New Roman" pitchFamily="18" charset="0"/>
              </a:rPr>
              <a:t>Рефлексия</a:t>
            </a:r>
            <a:endParaRPr lang="ru-RU" altLang="ru-RU" sz="2800" b="1" dirty="0">
              <a:solidFill>
                <a:schemeClr val="bg1"/>
              </a:solidFill>
              <a:latin typeface="Times New Roman" pitchFamily="18" charset="0"/>
              <a:cs typeface="Times New Roman" pitchFamily="18" charset="0"/>
            </a:endParaRPr>
          </a:p>
        </p:txBody>
      </p:sp>
      <p:sp>
        <p:nvSpPr>
          <p:cNvPr id="3" name="Прямоугольник 2"/>
          <p:cNvSpPr/>
          <p:nvPr/>
        </p:nvSpPr>
        <p:spPr>
          <a:xfrm>
            <a:off x="457471" y="1218583"/>
            <a:ext cx="8218197" cy="417871"/>
          </a:xfrm>
          <a:prstGeom prst="rect">
            <a:avLst/>
          </a:prstGeom>
        </p:spPr>
        <p:txBody>
          <a:bodyPr wrap="square">
            <a:spAutoFit/>
          </a:bodyPr>
          <a:lstStyle/>
          <a:p>
            <a:pPr>
              <a:lnSpc>
                <a:spcPct val="115000"/>
              </a:lnSpc>
              <a:spcAft>
                <a:spcPts val="0"/>
              </a:spcAft>
            </a:pP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827584" y="1218583"/>
            <a:ext cx="7848084" cy="5090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Прием </a:t>
            </a:r>
            <a:r>
              <a:rPr lang="ru-RU"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«Три М»</a:t>
            </a:r>
          </a:p>
          <a:p>
            <a:pPr algn="just"/>
            <a:endParaRPr lang="ru-KZ" dirty="0">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5000"/>
              </a:lnSpc>
              <a:tabLst>
                <a:tab pos="201930" algn="l"/>
              </a:tabLst>
            </a:pPr>
            <a:r>
              <a:rPr lang="kk-KZ" b="1" dirty="0">
                <a:latin typeface="Times New Roman" panose="02020603050405020304" pitchFamily="18" charset="0"/>
                <a:ea typeface="Calibri" panose="020F0502020204030204" pitchFamily="34" charset="0"/>
                <a:cs typeface="Times New Roman" panose="02020603050405020304" pitchFamily="18" charset="0"/>
              </a:rPr>
              <a:t>      Напишите три момента, </a:t>
            </a:r>
            <a:r>
              <a:rPr lang="kk-KZ" b="1" dirty="0" smtClean="0">
                <a:latin typeface="Times New Roman" panose="02020603050405020304" pitchFamily="18" charset="0"/>
                <a:ea typeface="Calibri" panose="020F0502020204030204" pitchFamily="34" charset="0"/>
                <a:cs typeface="Times New Roman" panose="02020603050405020304" pitchFamily="18" charset="0"/>
              </a:rPr>
              <a:t>которые </a:t>
            </a:r>
            <a:r>
              <a:rPr lang="kk-KZ" b="1" dirty="0">
                <a:latin typeface="Times New Roman" panose="02020603050405020304" pitchFamily="18" charset="0"/>
                <a:ea typeface="Calibri" panose="020F0502020204030204" pitchFamily="34" charset="0"/>
                <a:cs typeface="Times New Roman" panose="02020603050405020304" pitchFamily="18" charset="0"/>
              </a:rPr>
              <a:t>получились хорошо в процессе урока. </a:t>
            </a:r>
            <a:endParaRPr lang="ru-RU" b="1" dirty="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tabLst>
                <a:tab pos="201930" algn="l"/>
              </a:tabLst>
            </a:pPr>
            <a:r>
              <a:rPr lang="ru-RU" dirty="0" smtClean="0">
                <a:latin typeface="Times New Roman" panose="02020603050405020304" pitchFamily="18" charset="0"/>
                <a:ea typeface="Calibri" panose="020F0502020204030204" pitchFamily="34" charset="0"/>
                <a:cs typeface="Times New Roman" panose="02020603050405020304" pitchFamily="18" charset="0"/>
              </a:rPr>
              <a:t>И</a:t>
            </a:r>
            <a:r>
              <a:rPr lang="ru-KZ" dirty="0" smtClean="0">
                <a:latin typeface="Times New Roman" panose="02020603050405020304" pitchFamily="18" charset="0"/>
                <a:ea typeface="Calibri" panose="020F0502020204030204" pitchFamily="34" charset="0"/>
                <a:cs typeface="Times New Roman" panose="02020603050405020304" pitchFamily="18" charset="0"/>
              </a:rPr>
              <a:t> предложит</a:t>
            </a:r>
            <a:r>
              <a:rPr lang="ru-RU" dirty="0" smtClean="0">
                <a:latin typeface="Times New Roman" panose="02020603050405020304" pitchFamily="18" charset="0"/>
                <a:ea typeface="Calibri" panose="020F0502020204030204" pitchFamily="34" charset="0"/>
                <a:cs typeface="Times New Roman" panose="02020603050405020304" pitchFamily="18" charset="0"/>
              </a:rPr>
              <a:t>е</a:t>
            </a:r>
            <a:r>
              <a:rPr lang="ru-KZ" dirty="0" smtClean="0">
                <a:latin typeface="Times New Roman" panose="02020603050405020304" pitchFamily="18" charset="0"/>
                <a:ea typeface="Calibri" panose="020F0502020204030204" pitchFamily="34" charset="0"/>
                <a:cs typeface="Times New Roman" panose="02020603050405020304" pitchFamily="18" charset="0"/>
              </a:rPr>
              <a:t> </a:t>
            </a:r>
            <a:r>
              <a:rPr lang="ru-KZ" dirty="0">
                <a:latin typeface="Times New Roman" panose="02020603050405020304" pitchFamily="18" charset="0"/>
                <a:ea typeface="Calibri" panose="020F0502020204030204" pitchFamily="34" charset="0"/>
                <a:cs typeface="Times New Roman" panose="02020603050405020304" pitchFamily="18" charset="0"/>
              </a:rPr>
              <a:t>одно действие, которое улучшит </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KZ" dirty="0" smtClean="0">
                <a:latin typeface="Times New Roman" panose="02020603050405020304" pitchFamily="18" charset="0"/>
                <a:ea typeface="Calibri" panose="020F0502020204030204" pitchFamily="34" charset="0"/>
                <a:cs typeface="Times New Roman" panose="02020603050405020304" pitchFamily="18" charset="0"/>
              </a:rPr>
              <a:t> </a:t>
            </a:r>
            <a:r>
              <a:rPr lang="ru-KZ" dirty="0">
                <a:latin typeface="Times New Roman" panose="02020603050405020304" pitchFamily="18" charset="0"/>
                <a:ea typeface="Calibri" panose="020F0502020204030204" pitchFamily="34" charset="0"/>
                <a:cs typeface="Times New Roman" panose="02020603050405020304" pitchFamily="18" charset="0"/>
              </a:rPr>
              <a:t>работу на следующем уроке</a:t>
            </a:r>
            <a:r>
              <a:rPr lang="ru-KZ"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dirty="0" smtClean="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tabLst>
                <a:tab pos="201930" algn="l"/>
              </a:tabLst>
            </a:pPr>
            <a:endParaRPr lang="ru-KZ"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15000"/>
              </a:lnSpc>
              <a:spcAft>
                <a:spcPts val="1000"/>
              </a:spcAft>
              <a:tabLst>
                <a:tab pos="201930" algn="l"/>
              </a:tabLst>
            </a:pPr>
            <a:r>
              <a:rPr lang="kk-KZ"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kk-KZ"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Примерный ответ:</a:t>
            </a:r>
            <a:r>
              <a:rPr lang="ru-KZ"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p>
          <a:p>
            <a:pPr lvl="0" algn="just">
              <a:lnSpc>
                <a:spcPct val="115000"/>
              </a:lnSpc>
              <a:tabLst>
                <a:tab pos="291465" algn="l"/>
              </a:tabLst>
            </a:pPr>
            <a:r>
              <a:rPr lang="kk-KZ">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kk-KZ"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Легко </a:t>
            </a:r>
            <a:r>
              <a:rPr lang="kk-KZ"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составил вопросный план;</a:t>
            </a:r>
            <a:endParaRPr lang="ru-KZ"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Aft>
                <a:spcPts val="1000"/>
              </a:spcAft>
              <a:tabLst>
                <a:tab pos="307340" algn="l"/>
              </a:tabLst>
            </a:pPr>
            <a:r>
              <a:rPr lang="kk-KZ"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kk-KZ"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Узнал </a:t>
            </a:r>
            <a:r>
              <a:rPr lang="kk-KZ"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толкование  «стихотворения в прозе»;</a:t>
            </a:r>
            <a:endParaRPr lang="ru-KZ"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r>
              <a:rPr lang="ru-RU"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Задумываться </a:t>
            </a:r>
            <a:r>
              <a:rPr lang="ru-KZ"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над </a:t>
            </a:r>
            <a:r>
              <a:rPr lang="ru-KZ"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собственным отношением к жиз</a:t>
            </a:r>
            <a:r>
              <a:rPr lang="ru-RU"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ни.</a:t>
            </a:r>
            <a:endParaRPr lang="ru-KZ"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53496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16</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2930577" y="339090"/>
            <a:ext cx="3353439" cy="647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ru-RU" altLang="ru-RU" sz="3200" b="1" dirty="0" smtClean="0">
                <a:solidFill>
                  <a:schemeClr val="bg1"/>
                </a:solidFill>
                <a:latin typeface="Times New Roman" pitchFamily="18" charset="0"/>
                <a:cs typeface="Times New Roman" pitchFamily="18" charset="0"/>
              </a:rPr>
              <a:t>Учебное  </a:t>
            </a:r>
            <a:r>
              <a:rPr lang="ru-RU" altLang="ru-RU" sz="3200" b="1" dirty="0">
                <a:solidFill>
                  <a:schemeClr val="bg1"/>
                </a:solidFill>
                <a:latin typeface="Times New Roman" pitchFamily="18" charset="0"/>
                <a:cs typeface="Times New Roman" pitchFamily="18" charset="0"/>
              </a:rPr>
              <a:t>задание</a:t>
            </a:r>
            <a:endParaRPr lang="ru-RU" altLang="ru-RU" sz="2800" b="1" dirty="0">
              <a:solidFill>
                <a:schemeClr val="bg1"/>
              </a:solidFill>
              <a:latin typeface="Times New Roman" pitchFamily="18" charset="0"/>
              <a:cs typeface="Times New Roman" pitchFamily="18" charset="0"/>
            </a:endParaRPr>
          </a:p>
        </p:txBody>
      </p:sp>
      <p:sp>
        <p:nvSpPr>
          <p:cNvPr id="3" name="Прямоугольник 2"/>
          <p:cNvSpPr/>
          <p:nvPr/>
        </p:nvSpPr>
        <p:spPr>
          <a:xfrm>
            <a:off x="457471" y="1218583"/>
            <a:ext cx="8218197" cy="417871"/>
          </a:xfrm>
          <a:prstGeom prst="rect">
            <a:avLst/>
          </a:prstGeom>
        </p:spPr>
        <p:txBody>
          <a:bodyPr wrap="square">
            <a:spAutoFit/>
          </a:bodyPr>
          <a:lstStyle/>
          <a:p>
            <a:pPr>
              <a:lnSpc>
                <a:spcPct val="115000"/>
              </a:lnSpc>
              <a:spcAft>
                <a:spcPts val="0"/>
              </a:spcAft>
            </a:pP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755576" y="1218583"/>
            <a:ext cx="7632848" cy="19943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b="1" dirty="0">
                <a:solidFill>
                  <a:schemeClr val="bg1"/>
                </a:solidFill>
                <a:latin typeface="Times New Roman" panose="02020603050405020304" pitchFamily="18" charset="0"/>
                <a:ea typeface="Times New Roman" panose="02020603050405020304" pitchFamily="18" charset="0"/>
              </a:rPr>
              <a:t>Составьте кластер с ключевым словом «богатство</a:t>
            </a:r>
            <a:r>
              <a:rPr lang="ru-RU" sz="2400" b="1" dirty="0" smtClean="0">
                <a:solidFill>
                  <a:schemeClr val="bg1"/>
                </a:solidFill>
                <a:latin typeface="Times New Roman" panose="02020603050405020304" pitchFamily="18" charset="0"/>
                <a:ea typeface="Times New Roman" panose="02020603050405020304" pitchFamily="18" charset="0"/>
              </a:rPr>
              <a:t>».</a:t>
            </a:r>
          </a:p>
          <a:p>
            <a:pPr algn="just"/>
            <a:r>
              <a:rPr lang="ru-RU" sz="2400" b="1" dirty="0" smtClean="0">
                <a:solidFill>
                  <a:schemeClr val="bg1"/>
                </a:solidFill>
                <a:latin typeface="Times New Roman" panose="02020603050405020304" pitchFamily="18" charset="0"/>
                <a:ea typeface="Times New Roman" panose="02020603050405020304" pitchFamily="18" charset="0"/>
              </a:rPr>
              <a:t> </a:t>
            </a:r>
            <a:r>
              <a:rPr lang="ru-RU" sz="2400" b="1" dirty="0">
                <a:solidFill>
                  <a:schemeClr val="bg1"/>
                </a:solidFill>
                <a:latin typeface="Times New Roman" panose="02020603050405020304" pitchFamily="18" charset="0"/>
                <a:ea typeface="Times New Roman" panose="02020603050405020304" pitchFamily="18" charset="0"/>
              </a:rPr>
              <a:t>Какие ассоциации вызывает это слово?</a:t>
            </a:r>
            <a:endParaRPr lang="ru-RU" sz="2400" b="1" dirty="0">
              <a:solidFill>
                <a:schemeClr val="bg1"/>
              </a:solidFill>
            </a:endParaRPr>
          </a:p>
        </p:txBody>
      </p:sp>
      <p:sp>
        <p:nvSpPr>
          <p:cNvPr id="4" name="Прямоугольник 3"/>
          <p:cNvSpPr/>
          <p:nvPr/>
        </p:nvSpPr>
        <p:spPr>
          <a:xfrm>
            <a:off x="899592" y="3717032"/>
            <a:ext cx="7488832"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latin typeface="Times New Roman" panose="02020603050405020304" pitchFamily="18" charset="0"/>
                <a:cs typeface="Times New Roman" panose="02020603050405020304" pitchFamily="18" charset="0"/>
              </a:rPr>
              <a:t>Урок окончен! До новых встреч!</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0315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5760"/>
            <a:ext cx="9144000" cy="6891116"/>
          </a:xfrm>
          <a:prstGeom prst="rect">
            <a:avLst/>
          </a:prstGeom>
          <a:solidFill>
            <a:schemeClr val="accent1">
              <a:lumMod val="40000"/>
              <a:lumOff val="60000"/>
            </a:schemeClr>
          </a:solidFill>
          <a:ln>
            <a:noFill/>
          </a:ln>
        </p:spPr>
      </p:pic>
      <p:sp>
        <p:nvSpPr>
          <p:cNvPr id="12291"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821A6F7-481E-498F-84C7-CBF5D40C926D}" type="slidenum">
              <a:rPr lang="ru-RU" altLang="ru-RU" sz="1200" b="1">
                <a:solidFill>
                  <a:srgbClr val="002060"/>
                </a:solidFill>
              </a:rPr>
              <a:pPr>
                <a:buSzPts val="1100"/>
              </a:pPr>
              <a:t>17</a:t>
            </a:fld>
            <a:endParaRPr lang="ru-RU" altLang="ru-RU" sz="1200" b="1">
              <a:solidFill>
                <a:srgbClr val="002060"/>
              </a:solidFill>
            </a:endParaRPr>
          </a:p>
        </p:txBody>
      </p:sp>
      <p:cxnSp>
        <p:nvCxnSpPr>
          <p:cNvPr id="1229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229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574;p91"/>
          <p:cNvSpPr txBox="1"/>
          <p:nvPr/>
        </p:nvSpPr>
        <p:spPr>
          <a:xfrm>
            <a:off x="66517" y="944541"/>
            <a:ext cx="3800950" cy="977658"/>
          </a:xfrm>
          <a:prstGeom prst="rect">
            <a:avLst/>
          </a:prstGeom>
          <a:noFill/>
          <a:ln>
            <a:noFill/>
          </a:ln>
        </p:spPr>
        <p:txBody>
          <a:bodyPr spcFirstLastPara="1" lIns="93712" tIns="93712" rIns="93712" bIns="93712" anchor="ctr"/>
          <a:lstStyle/>
          <a:p>
            <a:pPr>
              <a:defRPr/>
            </a:pPr>
            <a:r>
              <a:rPr lang="ru" sz="2100" b="1" dirty="0">
                <a:solidFill>
                  <a:srgbClr val="002060"/>
                </a:solidFill>
                <a:latin typeface="Century Gothic" panose="020B0502020202020204" pitchFamily="34" charset="0"/>
                <a:sym typeface="Comfortaa"/>
              </a:rPr>
              <a:t>Барша</a:t>
            </a:r>
            <a:r>
              <a:rPr lang="ru" sz="2500" b="1" dirty="0">
                <a:solidFill>
                  <a:srgbClr val="002060"/>
                </a:solidFill>
                <a:latin typeface="Century Gothic" panose="020B0502020202020204" pitchFamily="34" charset="0"/>
                <a:sym typeface="Comfortaa"/>
              </a:rPr>
              <a:t>ғ</a:t>
            </a:r>
            <a:r>
              <a:rPr lang="ru" sz="2100" b="1" dirty="0">
                <a:solidFill>
                  <a:srgbClr val="002060"/>
                </a:solidFill>
                <a:latin typeface="Century Gothic" panose="020B0502020202020204" pitchFamily="34" charset="0"/>
                <a:sym typeface="Comfortaa"/>
              </a:rPr>
              <a:t>а </a:t>
            </a:r>
            <a:r>
              <a:rPr lang="ru" sz="2500" b="1" dirty="0">
                <a:solidFill>
                  <a:srgbClr val="002060"/>
                </a:solidFill>
                <a:latin typeface="Century Gothic" panose="020B0502020202020204" pitchFamily="34" charset="0"/>
                <a:sym typeface="Comfortaa"/>
              </a:rPr>
              <a:t>қ</a:t>
            </a:r>
            <a:r>
              <a:rPr lang="ru" sz="2100" b="1" dirty="0">
                <a:solidFill>
                  <a:srgbClr val="002060"/>
                </a:solidFill>
                <a:latin typeface="Century Gothic" panose="020B0502020202020204" pitchFamily="34" charset="0"/>
                <a:sym typeface="Comfortaa"/>
              </a:rPr>
              <a:t>олжетімді, сапалы білім!</a:t>
            </a:r>
            <a:endParaRPr sz="2100" b="1" dirty="0">
              <a:solidFill>
                <a:srgbClr val="002060"/>
              </a:solidFill>
              <a:latin typeface="Century Gothic" panose="020B0502020202020204" pitchFamily="34" charset="0"/>
              <a:sym typeface="Comfortaa"/>
            </a:endParaRPr>
          </a:p>
        </p:txBody>
      </p:sp>
      <p:sp>
        <p:nvSpPr>
          <p:cNvPr id="10" name="Google Shape;575;p91"/>
          <p:cNvSpPr txBox="1"/>
          <p:nvPr/>
        </p:nvSpPr>
        <p:spPr>
          <a:xfrm>
            <a:off x="4570643" y="5084106"/>
            <a:ext cx="4380595" cy="1052529"/>
          </a:xfrm>
          <a:prstGeom prst="rect">
            <a:avLst/>
          </a:prstGeom>
          <a:noFill/>
          <a:ln>
            <a:noFill/>
          </a:ln>
        </p:spPr>
        <p:txBody>
          <a:bodyPr spcFirstLastPara="1" lIns="93712" tIns="93712" rIns="93712" bIns="93712" anchor="ctr"/>
          <a:lstStyle/>
          <a:p>
            <a:pPr algn="r">
              <a:defRPr/>
            </a:pPr>
            <a:r>
              <a:rPr lang="ru" sz="2100" b="1" dirty="0">
                <a:solidFill>
                  <a:srgbClr val="002060"/>
                </a:solidFill>
                <a:latin typeface="Century Gothic" panose="020B0502020202020204" pitchFamily="34" charset="0"/>
                <a:sym typeface="Comfortaa"/>
              </a:rPr>
              <a:t>Качественное образование, </a:t>
            </a:r>
          </a:p>
          <a:p>
            <a:pPr algn="r">
              <a:defRPr/>
            </a:pPr>
            <a:r>
              <a:rPr lang="ru" sz="2100" b="1" dirty="0">
                <a:solidFill>
                  <a:srgbClr val="002060"/>
                </a:solidFill>
                <a:latin typeface="Century Gothic" panose="020B0502020202020204" pitchFamily="34" charset="0"/>
                <a:sym typeface="Comfortaa"/>
              </a:rPr>
              <a:t>доступное всем!</a:t>
            </a:r>
            <a:endParaRPr sz="2100" b="1" dirty="0">
              <a:solidFill>
                <a:srgbClr val="002060"/>
              </a:solidFill>
              <a:latin typeface="Century Gothic" panose="020B0502020202020204" pitchFamily="34" charset="0"/>
              <a:sym typeface="Comfortaa"/>
            </a:endParaRPr>
          </a:p>
        </p:txBody>
      </p:sp>
      <p:grpSp>
        <p:nvGrpSpPr>
          <p:cNvPr id="12297" name="Группа 1"/>
          <p:cNvGrpSpPr>
            <a:grpSpLocks/>
          </p:cNvGrpSpPr>
          <p:nvPr/>
        </p:nvGrpSpPr>
        <p:grpSpPr bwMode="auto">
          <a:xfrm>
            <a:off x="1631694" y="1470086"/>
            <a:ext cx="5888758" cy="4398737"/>
            <a:chOff x="1037227" y="1115985"/>
            <a:chExt cx="7369006" cy="5190811"/>
          </a:xfrm>
        </p:grpSpPr>
        <p:sp>
          <p:nvSpPr>
            <p:cNvPr id="12298" name="Freeform 39"/>
            <p:cNvSpPr>
              <a:spLocks/>
            </p:cNvSpPr>
            <p:nvPr/>
          </p:nvSpPr>
          <p:spPr bwMode="auto">
            <a:xfrm>
              <a:off x="2896244" y="2393834"/>
              <a:ext cx="3609482" cy="3912962"/>
            </a:xfrm>
            <a:custGeom>
              <a:avLst/>
              <a:gdLst>
                <a:gd name="T0" fmla="*/ 129202 w 4437063"/>
                <a:gd name="T1" fmla="*/ 14352 h 4810125"/>
                <a:gd name="T2" fmla="*/ 281174 w 4437063"/>
                <a:gd name="T3" fmla="*/ 26388 h 4810125"/>
                <a:gd name="T4" fmla="*/ 264200 w 4437063"/>
                <a:gd name="T5" fmla="*/ 122473 h 4810125"/>
                <a:gd name="T6" fmla="*/ 227076 w 4437063"/>
                <a:gd name="T7" fmla="*/ 220773 h 4810125"/>
                <a:gd name="T8" fmla="*/ 254830 w 4437063"/>
                <a:gd name="T9" fmla="*/ 284527 h 4810125"/>
                <a:gd name="T10" fmla="*/ 286817 w 4437063"/>
                <a:gd name="T11" fmla="*/ 265189 h 4810125"/>
                <a:gd name="T12" fmla="*/ 331697 w 4437063"/>
                <a:gd name="T13" fmla="*/ 166587 h 4810125"/>
                <a:gd name="T14" fmla="*/ 409975 w 4437063"/>
                <a:gd name="T15" fmla="*/ 107465 h 4810125"/>
                <a:gd name="T16" fmla="*/ 431030 w 4437063"/>
                <a:gd name="T17" fmla="*/ 29309 h 4810125"/>
                <a:gd name="T18" fmla="*/ 409925 w 4437063"/>
                <a:gd name="T19" fmla="*/ 119200 h 4810125"/>
                <a:gd name="T20" fmla="*/ 335878 w 4437063"/>
                <a:gd name="T21" fmla="*/ 178270 h 4810125"/>
                <a:gd name="T22" fmla="*/ 299712 w 4437063"/>
                <a:gd name="T23" fmla="*/ 271534 h 4810125"/>
                <a:gd name="T24" fmla="*/ 279361 w 4437063"/>
                <a:gd name="T25" fmla="*/ 328138 h 4810125"/>
                <a:gd name="T26" fmla="*/ 349125 w 4437063"/>
                <a:gd name="T27" fmla="*/ 222133 h 4810125"/>
                <a:gd name="T28" fmla="*/ 471429 w 4437063"/>
                <a:gd name="T29" fmla="*/ 205816 h 4810125"/>
                <a:gd name="T30" fmla="*/ 541747 w 4437063"/>
                <a:gd name="T31" fmla="*/ 146041 h 4810125"/>
                <a:gd name="T32" fmla="*/ 526081 w 4437063"/>
                <a:gd name="T33" fmla="*/ 174141 h 4810125"/>
                <a:gd name="T34" fmla="*/ 448711 w 4437063"/>
                <a:gd name="T35" fmla="*/ 222434 h 4810125"/>
                <a:gd name="T36" fmla="*/ 356178 w 4437063"/>
                <a:gd name="T37" fmla="*/ 239103 h 4810125"/>
                <a:gd name="T38" fmla="*/ 310643 w 4437063"/>
                <a:gd name="T39" fmla="*/ 345964 h 4810125"/>
                <a:gd name="T40" fmla="*/ 402772 w 4437063"/>
                <a:gd name="T41" fmla="*/ 301398 h 4810125"/>
                <a:gd name="T42" fmla="*/ 460397 w 4437063"/>
                <a:gd name="T43" fmla="*/ 267354 h 4810125"/>
                <a:gd name="T44" fmla="*/ 441910 w 4437063"/>
                <a:gd name="T45" fmla="*/ 275210 h 4810125"/>
                <a:gd name="T46" fmla="*/ 390885 w 4437063"/>
                <a:gd name="T47" fmla="*/ 322850 h 4810125"/>
                <a:gd name="T48" fmla="*/ 403945 w 4437063"/>
                <a:gd name="T49" fmla="*/ 349196 h 4810125"/>
                <a:gd name="T50" fmla="*/ 486597 w 4437063"/>
                <a:gd name="T51" fmla="*/ 348792 h 4810125"/>
                <a:gd name="T52" fmla="*/ 483525 w 4437063"/>
                <a:gd name="T53" fmla="*/ 349094 h 4810125"/>
                <a:gd name="T54" fmla="*/ 400269 w 4437063"/>
                <a:gd name="T55" fmla="*/ 354685 h 4810125"/>
                <a:gd name="T56" fmla="*/ 338699 w 4437063"/>
                <a:gd name="T57" fmla="*/ 351151 h 4810125"/>
                <a:gd name="T58" fmla="*/ 292357 w 4437063"/>
                <a:gd name="T59" fmla="*/ 415359 h 4810125"/>
                <a:gd name="T60" fmla="*/ 236848 w 4437063"/>
                <a:gd name="T61" fmla="*/ 535313 h 4810125"/>
                <a:gd name="T62" fmla="*/ 226219 w 4437063"/>
                <a:gd name="T63" fmla="*/ 399647 h 4810125"/>
                <a:gd name="T64" fmla="*/ 124317 w 4437063"/>
                <a:gd name="T65" fmla="*/ 323051 h 4810125"/>
                <a:gd name="T66" fmla="*/ 32087 w 4437063"/>
                <a:gd name="T67" fmla="*/ 306484 h 4810125"/>
                <a:gd name="T68" fmla="*/ 6246 w 4437063"/>
                <a:gd name="T69" fmla="*/ 263628 h 4810125"/>
                <a:gd name="T70" fmla="*/ 51430 w 4437063"/>
                <a:gd name="T71" fmla="*/ 303764 h 4810125"/>
                <a:gd name="T72" fmla="*/ 169148 w 4437063"/>
                <a:gd name="T73" fmla="*/ 328893 h 4810125"/>
                <a:gd name="T74" fmla="*/ 204660 w 4437063"/>
                <a:gd name="T75" fmla="*/ 335037 h 4810125"/>
                <a:gd name="T76" fmla="*/ 97771 w 4437063"/>
                <a:gd name="T77" fmla="*/ 272240 h 4810125"/>
                <a:gd name="T78" fmla="*/ 13702 w 4437063"/>
                <a:gd name="T79" fmla="*/ 252750 h 4810125"/>
                <a:gd name="T80" fmla="*/ 35311 w 4437063"/>
                <a:gd name="T81" fmla="*/ 260405 h 4810125"/>
                <a:gd name="T82" fmla="*/ 147085 w 4437063"/>
                <a:gd name="T83" fmla="*/ 273751 h 4810125"/>
                <a:gd name="T84" fmla="*/ 231055 w 4437063"/>
                <a:gd name="T85" fmla="*/ 314944 h 4810125"/>
                <a:gd name="T86" fmla="*/ 157260 w 4437063"/>
                <a:gd name="T87" fmla="*/ 233815 h 4810125"/>
                <a:gd name="T88" fmla="*/ 53445 w 4437063"/>
                <a:gd name="T89" fmla="*/ 215284 h 4810125"/>
                <a:gd name="T90" fmla="*/ 67347 w 4437063"/>
                <a:gd name="T91" fmla="*/ 204558 h 4810125"/>
                <a:gd name="T92" fmla="*/ 152828 w 4437063"/>
                <a:gd name="T93" fmla="*/ 213320 h 4810125"/>
                <a:gd name="T94" fmla="*/ 149503 w 4437063"/>
                <a:gd name="T95" fmla="*/ 160443 h 4810125"/>
                <a:gd name="T96" fmla="*/ 116812 w 4437063"/>
                <a:gd name="T97" fmla="*/ 92106 h 4810125"/>
                <a:gd name="T98" fmla="*/ 98225 w 4437063"/>
                <a:gd name="T99" fmla="*/ 53531 h 4810125"/>
                <a:gd name="T100" fmla="*/ 150360 w 4437063"/>
                <a:gd name="T101" fmla="*/ 118947 h 4810125"/>
                <a:gd name="T102" fmla="*/ 178467 w 4437063"/>
                <a:gd name="T103" fmla="*/ 218306 h 4810125"/>
                <a:gd name="T104" fmla="*/ 204459 w 4437063"/>
                <a:gd name="T105" fmla="*/ 214578 h 4810125"/>
                <a:gd name="T106" fmla="*/ 204559 w 4437063"/>
                <a:gd name="T107" fmla="*/ 112955 h 4810125"/>
                <a:gd name="T108" fmla="*/ 181086 w 4437063"/>
                <a:gd name="T109" fmla="*/ 39984 h 4810125"/>
                <a:gd name="T110" fmla="*/ 147538 w 4437063"/>
                <a:gd name="T111" fmla="*/ 16467 h 4810125"/>
                <a:gd name="T112" fmla="*/ 209194 w 4437063"/>
                <a:gd name="T113" fmla="*/ 65215 h 4810125"/>
                <a:gd name="T114" fmla="*/ 208388 w 4437063"/>
                <a:gd name="T115" fmla="*/ 143270 h 4810125"/>
                <a:gd name="T116" fmla="*/ 215642 w 4437063"/>
                <a:gd name="T117" fmla="*/ 185975 h 4810125"/>
                <a:gd name="T118" fmla="*/ 253318 w 4437063"/>
                <a:gd name="T119" fmla="*/ 117840 h 4810125"/>
                <a:gd name="T120" fmla="*/ 291048 w 4437063"/>
                <a:gd name="T121" fmla="*/ 10525 h 48101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437063"/>
                <a:gd name="T184" fmla="*/ 0 h 4810125"/>
                <a:gd name="T185" fmla="*/ 4437063 w 4437063"/>
                <a:gd name="T186" fmla="*/ 4810125 h 481012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437063" h="4810125">
                  <a:moveTo>
                    <a:pt x="4437063" y="1081703"/>
                  </a:moveTo>
                  <a:lnTo>
                    <a:pt x="4429592" y="1082685"/>
                  </a:lnTo>
                  <a:lnTo>
                    <a:pt x="4431507" y="1082099"/>
                  </a:lnTo>
                  <a:lnTo>
                    <a:pt x="4437063" y="1081703"/>
                  </a:lnTo>
                  <a:close/>
                  <a:moveTo>
                    <a:pt x="717614" y="207531"/>
                  </a:moveTo>
                  <a:lnTo>
                    <a:pt x="721403" y="232026"/>
                  </a:lnTo>
                  <a:lnTo>
                    <a:pt x="718408" y="217055"/>
                  </a:lnTo>
                  <a:lnTo>
                    <a:pt x="717614" y="207531"/>
                  </a:lnTo>
                  <a:close/>
                  <a:moveTo>
                    <a:pt x="1031570" y="111900"/>
                  </a:moveTo>
                  <a:lnTo>
                    <a:pt x="1043178" y="113447"/>
                  </a:lnTo>
                  <a:lnTo>
                    <a:pt x="1020457" y="113884"/>
                  </a:lnTo>
                  <a:lnTo>
                    <a:pt x="1016885" y="113884"/>
                  </a:lnTo>
                  <a:lnTo>
                    <a:pt x="1018075" y="113091"/>
                  </a:lnTo>
                  <a:lnTo>
                    <a:pt x="1031570" y="111900"/>
                  </a:lnTo>
                  <a:close/>
                  <a:moveTo>
                    <a:pt x="2559676" y="0"/>
                  </a:moveTo>
                  <a:lnTo>
                    <a:pt x="2574759" y="1190"/>
                  </a:lnTo>
                  <a:lnTo>
                    <a:pt x="2563248" y="1587"/>
                  </a:lnTo>
                  <a:lnTo>
                    <a:pt x="2494583" y="11904"/>
                  </a:lnTo>
                  <a:lnTo>
                    <a:pt x="2435443" y="27380"/>
                  </a:lnTo>
                  <a:lnTo>
                    <a:pt x="2404484" y="39681"/>
                  </a:lnTo>
                  <a:lnTo>
                    <a:pt x="2387020" y="47617"/>
                  </a:lnTo>
                  <a:lnTo>
                    <a:pt x="2351298" y="68648"/>
                  </a:lnTo>
                  <a:lnTo>
                    <a:pt x="2315576" y="95631"/>
                  </a:lnTo>
                  <a:lnTo>
                    <a:pt x="2279854" y="128169"/>
                  </a:lnTo>
                  <a:lnTo>
                    <a:pt x="2246514" y="165866"/>
                  </a:lnTo>
                  <a:lnTo>
                    <a:pt x="2215555" y="207928"/>
                  </a:lnTo>
                  <a:lnTo>
                    <a:pt x="2188962" y="253561"/>
                  </a:lnTo>
                  <a:lnTo>
                    <a:pt x="2167131" y="303559"/>
                  </a:lnTo>
                  <a:lnTo>
                    <a:pt x="2158399" y="329352"/>
                  </a:lnTo>
                  <a:lnTo>
                    <a:pt x="2151652" y="355144"/>
                  </a:lnTo>
                  <a:lnTo>
                    <a:pt x="2144111" y="411491"/>
                  </a:lnTo>
                  <a:lnTo>
                    <a:pt x="2140538" y="506726"/>
                  </a:lnTo>
                  <a:lnTo>
                    <a:pt x="2140935" y="610690"/>
                  </a:lnTo>
                  <a:lnTo>
                    <a:pt x="2139348" y="681719"/>
                  </a:lnTo>
                  <a:lnTo>
                    <a:pt x="2134982" y="751954"/>
                  </a:lnTo>
                  <a:lnTo>
                    <a:pt x="2124662" y="820999"/>
                  </a:lnTo>
                  <a:lnTo>
                    <a:pt x="2115930" y="853934"/>
                  </a:lnTo>
                  <a:lnTo>
                    <a:pt x="2104023" y="895996"/>
                  </a:lnTo>
                  <a:lnTo>
                    <a:pt x="2081796" y="965041"/>
                  </a:lnTo>
                  <a:lnTo>
                    <a:pt x="2060759" y="1020197"/>
                  </a:lnTo>
                  <a:lnTo>
                    <a:pt x="2039326" y="1067417"/>
                  </a:lnTo>
                  <a:lnTo>
                    <a:pt x="2003207" y="1132494"/>
                  </a:lnTo>
                  <a:lnTo>
                    <a:pt x="1941289" y="1237649"/>
                  </a:lnTo>
                  <a:lnTo>
                    <a:pt x="1900804" y="1312249"/>
                  </a:lnTo>
                  <a:lnTo>
                    <a:pt x="1880562" y="1349549"/>
                  </a:lnTo>
                  <a:lnTo>
                    <a:pt x="1847618" y="1420578"/>
                  </a:lnTo>
                  <a:lnTo>
                    <a:pt x="1822613" y="1485258"/>
                  </a:lnTo>
                  <a:lnTo>
                    <a:pt x="1804752" y="1544779"/>
                  </a:lnTo>
                  <a:lnTo>
                    <a:pt x="1792845" y="1599142"/>
                  </a:lnTo>
                  <a:lnTo>
                    <a:pt x="1787288" y="1649537"/>
                  </a:lnTo>
                  <a:lnTo>
                    <a:pt x="1786097" y="1696361"/>
                  </a:lnTo>
                  <a:lnTo>
                    <a:pt x="1789273" y="1739613"/>
                  </a:lnTo>
                  <a:lnTo>
                    <a:pt x="1796417" y="1780484"/>
                  </a:lnTo>
                  <a:lnTo>
                    <a:pt x="1806737" y="1819371"/>
                  </a:lnTo>
                  <a:lnTo>
                    <a:pt x="1826185" y="1874925"/>
                  </a:lnTo>
                  <a:lnTo>
                    <a:pt x="1856747" y="1946747"/>
                  </a:lnTo>
                  <a:lnTo>
                    <a:pt x="1888103" y="2020157"/>
                  </a:lnTo>
                  <a:lnTo>
                    <a:pt x="1901201" y="2059044"/>
                  </a:lnTo>
                  <a:lnTo>
                    <a:pt x="1907949" y="2078488"/>
                  </a:lnTo>
                  <a:lnTo>
                    <a:pt x="1922238" y="2113804"/>
                  </a:lnTo>
                  <a:lnTo>
                    <a:pt x="1937320" y="2146343"/>
                  </a:lnTo>
                  <a:lnTo>
                    <a:pt x="1953594" y="2175310"/>
                  </a:lnTo>
                  <a:lnTo>
                    <a:pt x="1971454" y="2200705"/>
                  </a:lnTo>
                  <a:lnTo>
                    <a:pt x="1989315" y="2222927"/>
                  </a:lnTo>
                  <a:lnTo>
                    <a:pt x="2007970" y="2241974"/>
                  </a:lnTo>
                  <a:lnTo>
                    <a:pt x="2026228" y="2257449"/>
                  </a:lnTo>
                  <a:lnTo>
                    <a:pt x="2045280" y="2269750"/>
                  </a:lnTo>
                  <a:lnTo>
                    <a:pt x="2063935" y="2278480"/>
                  </a:lnTo>
                  <a:lnTo>
                    <a:pt x="2082589" y="2283639"/>
                  </a:lnTo>
                  <a:lnTo>
                    <a:pt x="2100847" y="2285623"/>
                  </a:lnTo>
                  <a:lnTo>
                    <a:pt x="2117915" y="2284035"/>
                  </a:lnTo>
                  <a:lnTo>
                    <a:pt x="2134982" y="2278877"/>
                  </a:lnTo>
                  <a:lnTo>
                    <a:pt x="2150461" y="2270147"/>
                  </a:lnTo>
                  <a:lnTo>
                    <a:pt x="2165147" y="2258640"/>
                  </a:lnTo>
                  <a:lnTo>
                    <a:pt x="2171894" y="2250703"/>
                  </a:lnTo>
                  <a:lnTo>
                    <a:pt x="2195709" y="2221340"/>
                  </a:lnTo>
                  <a:lnTo>
                    <a:pt x="2227462" y="2170548"/>
                  </a:lnTo>
                  <a:lnTo>
                    <a:pt x="2260009" y="2089599"/>
                  </a:lnTo>
                  <a:lnTo>
                    <a:pt x="2286602" y="2008650"/>
                  </a:lnTo>
                  <a:lnTo>
                    <a:pt x="2305256" y="1951509"/>
                  </a:lnTo>
                  <a:lnTo>
                    <a:pt x="2330262" y="1866195"/>
                  </a:lnTo>
                  <a:lnTo>
                    <a:pt x="2352489" y="1790404"/>
                  </a:lnTo>
                  <a:lnTo>
                    <a:pt x="2385829" y="1696757"/>
                  </a:lnTo>
                  <a:lnTo>
                    <a:pt x="2412819" y="1632077"/>
                  </a:lnTo>
                  <a:lnTo>
                    <a:pt x="2440603" y="1566207"/>
                  </a:lnTo>
                  <a:lnTo>
                    <a:pt x="2475531" y="1492797"/>
                  </a:lnTo>
                  <a:lnTo>
                    <a:pt x="2497361" y="1453116"/>
                  </a:lnTo>
                  <a:lnTo>
                    <a:pt x="2519191" y="1418991"/>
                  </a:lnTo>
                  <a:lnTo>
                    <a:pt x="2542212" y="1388833"/>
                  </a:lnTo>
                  <a:lnTo>
                    <a:pt x="2581506" y="1344390"/>
                  </a:lnTo>
                  <a:lnTo>
                    <a:pt x="2613656" y="1312646"/>
                  </a:lnTo>
                  <a:lnTo>
                    <a:pt x="2635883" y="1291615"/>
                  </a:lnTo>
                  <a:lnTo>
                    <a:pt x="2682321" y="1254712"/>
                  </a:lnTo>
                  <a:lnTo>
                    <a:pt x="2730744" y="1221776"/>
                  </a:lnTo>
                  <a:lnTo>
                    <a:pt x="2781152" y="1191619"/>
                  </a:lnTo>
                  <a:lnTo>
                    <a:pt x="2858550" y="1148763"/>
                  </a:lnTo>
                  <a:lnTo>
                    <a:pt x="2939520" y="1102337"/>
                  </a:lnTo>
                  <a:lnTo>
                    <a:pt x="2993896" y="1066624"/>
                  </a:lnTo>
                  <a:lnTo>
                    <a:pt x="3021680" y="1047180"/>
                  </a:lnTo>
                  <a:lnTo>
                    <a:pt x="3049067" y="1026546"/>
                  </a:lnTo>
                  <a:lnTo>
                    <a:pt x="3100665" y="984485"/>
                  </a:lnTo>
                  <a:lnTo>
                    <a:pt x="3147898" y="940438"/>
                  </a:lnTo>
                  <a:lnTo>
                    <a:pt x="3191161" y="894012"/>
                  </a:lnTo>
                  <a:lnTo>
                    <a:pt x="3230455" y="846791"/>
                  </a:lnTo>
                  <a:lnTo>
                    <a:pt x="3266177" y="798381"/>
                  </a:lnTo>
                  <a:lnTo>
                    <a:pt x="3297930" y="748383"/>
                  </a:lnTo>
                  <a:lnTo>
                    <a:pt x="3325714" y="697591"/>
                  </a:lnTo>
                  <a:lnTo>
                    <a:pt x="3337621" y="671799"/>
                  </a:lnTo>
                  <a:lnTo>
                    <a:pt x="3343971" y="658307"/>
                  </a:lnTo>
                  <a:lnTo>
                    <a:pt x="3354291" y="628943"/>
                  </a:lnTo>
                  <a:lnTo>
                    <a:pt x="3366992" y="579739"/>
                  </a:lnTo>
                  <a:lnTo>
                    <a:pt x="3379693" y="506726"/>
                  </a:lnTo>
                  <a:lnTo>
                    <a:pt x="3388029" y="431729"/>
                  </a:lnTo>
                  <a:lnTo>
                    <a:pt x="3394379" y="326177"/>
                  </a:lnTo>
                  <a:lnTo>
                    <a:pt x="3395173" y="231737"/>
                  </a:lnTo>
                  <a:lnTo>
                    <a:pt x="3395173" y="221816"/>
                  </a:lnTo>
                  <a:lnTo>
                    <a:pt x="3396364" y="230943"/>
                  </a:lnTo>
                  <a:lnTo>
                    <a:pt x="3403905" y="321019"/>
                  </a:lnTo>
                  <a:lnTo>
                    <a:pt x="3407080" y="423396"/>
                  </a:lnTo>
                  <a:lnTo>
                    <a:pt x="3405493" y="497599"/>
                  </a:lnTo>
                  <a:lnTo>
                    <a:pt x="3399539" y="571009"/>
                  </a:lnTo>
                  <a:lnTo>
                    <a:pt x="3390013" y="622594"/>
                  </a:lnTo>
                  <a:lnTo>
                    <a:pt x="3382075" y="653942"/>
                  </a:lnTo>
                  <a:lnTo>
                    <a:pt x="3377312" y="668624"/>
                  </a:lnTo>
                  <a:lnTo>
                    <a:pt x="3366992" y="697194"/>
                  </a:lnTo>
                  <a:lnTo>
                    <a:pt x="3344765" y="749970"/>
                  </a:lnTo>
                  <a:lnTo>
                    <a:pt x="3320157" y="800365"/>
                  </a:lnTo>
                  <a:lnTo>
                    <a:pt x="3292770" y="848379"/>
                  </a:lnTo>
                  <a:lnTo>
                    <a:pt x="3263002" y="894012"/>
                  </a:lnTo>
                  <a:lnTo>
                    <a:pt x="3230058" y="939248"/>
                  </a:lnTo>
                  <a:lnTo>
                    <a:pt x="3193542" y="984088"/>
                  </a:lnTo>
                  <a:lnTo>
                    <a:pt x="3153454" y="1028927"/>
                  </a:lnTo>
                  <a:lnTo>
                    <a:pt x="3131227" y="1051942"/>
                  </a:lnTo>
                  <a:lnTo>
                    <a:pt x="3109397" y="1074163"/>
                  </a:lnTo>
                  <a:lnTo>
                    <a:pt x="3062959" y="1113051"/>
                  </a:lnTo>
                  <a:lnTo>
                    <a:pt x="3014933" y="1147176"/>
                  </a:lnTo>
                  <a:lnTo>
                    <a:pt x="2964128" y="1178921"/>
                  </a:lnTo>
                  <a:lnTo>
                    <a:pt x="2882761" y="1226935"/>
                  </a:lnTo>
                  <a:lnTo>
                    <a:pt x="2793456" y="1283679"/>
                  </a:lnTo>
                  <a:lnTo>
                    <a:pt x="2729554" y="1329709"/>
                  </a:lnTo>
                  <a:lnTo>
                    <a:pt x="2695816" y="1356295"/>
                  </a:lnTo>
                  <a:lnTo>
                    <a:pt x="2679146" y="1370580"/>
                  </a:lnTo>
                  <a:lnTo>
                    <a:pt x="2646599" y="1404706"/>
                  </a:lnTo>
                  <a:lnTo>
                    <a:pt x="2616434" y="1443990"/>
                  </a:lnTo>
                  <a:lnTo>
                    <a:pt x="2588650" y="1486845"/>
                  </a:lnTo>
                  <a:lnTo>
                    <a:pt x="2562454" y="1533272"/>
                  </a:lnTo>
                  <a:lnTo>
                    <a:pt x="2538243" y="1582079"/>
                  </a:lnTo>
                  <a:lnTo>
                    <a:pt x="2505299" y="1656283"/>
                  </a:lnTo>
                  <a:lnTo>
                    <a:pt x="2469974" y="1752311"/>
                  </a:lnTo>
                  <a:lnTo>
                    <a:pt x="2442587" y="1837228"/>
                  </a:lnTo>
                  <a:lnTo>
                    <a:pt x="2417185" y="1928891"/>
                  </a:lnTo>
                  <a:lnTo>
                    <a:pt x="2414407" y="1942779"/>
                  </a:lnTo>
                  <a:lnTo>
                    <a:pt x="2409247" y="1973730"/>
                  </a:lnTo>
                  <a:lnTo>
                    <a:pt x="2396546" y="2032061"/>
                  </a:lnTo>
                  <a:lnTo>
                    <a:pt x="2380669" y="2087218"/>
                  </a:lnTo>
                  <a:lnTo>
                    <a:pt x="2361618" y="2139597"/>
                  </a:lnTo>
                  <a:lnTo>
                    <a:pt x="2338994" y="2191182"/>
                  </a:lnTo>
                  <a:lnTo>
                    <a:pt x="2313195" y="2241974"/>
                  </a:lnTo>
                  <a:lnTo>
                    <a:pt x="2269534" y="2319352"/>
                  </a:lnTo>
                  <a:lnTo>
                    <a:pt x="2235797" y="2373714"/>
                  </a:lnTo>
                  <a:lnTo>
                    <a:pt x="2219127" y="2400301"/>
                  </a:lnTo>
                  <a:lnTo>
                    <a:pt x="2195709" y="2450299"/>
                  </a:lnTo>
                  <a:lnTo>
                    <a:pt x="2181817" y="2493551"/>
                  </a:lnTo>
                  <a:lnTo>
                    <a:pt x="2174673" y="2531248"/>
                  </a:lnTo>
                  <a:lnTo>
                    <a:pt x="2173482" y="2561405"/>
                  </a:lnTo>
                  <a:lnTo>
                    <a:pt x="2175070" y="2584420"/>
                  </a:lnTo>
                  <a:lnTo>
                    <a:pt x="2180230" y="2606642"/>
                  </a:lnTo>
                  <a:lnTo>
                    <a:pt x="2181817" y="2609419"/>
                  </a:lnTo>
                  <a:lnTo>
                    <a:pt x="2201266" y="2585611"/>
                  </a:lnTo>
                  <a:lnTo>
                    <a:pt x="2314385" y="2441172"/>
                  </a:lnTo>
                  <a:lnTo>
                    <a:pt x="2401706" y="2320542"/>
                  </a:lnTo>
                  <a:lnTo>
                    <a:pt x="2442190" y="2260624"/>
                  </a:lnTo>
                  <a:lnTo>
                    <a:pt x="2472356" y="2212610"/>
                  </a:lnTo>
                  <a:lnTo>
                    <a:pt x="2516016" y="2137613"/>
                  </a:lnTo>
                  <a:lnTo>
                    <a:pt x="2562454" y="2045156"/>
                  </a:lnTo>
                  <a:lnTo>
                    <a:pt x="2594207" y="1975714"/>
                  </a:lnTo>
                  <a:lnTo>
                    <a:pt x="2606115" y="1951509"/>
                  </a:lnTo>
                  <a:lnTo>
                    <a:pt x="2631914" y="1905082"/>
                  </a:lnTo>
                  <a:lnTo>
                    <a:pt x="2659697" y="1861433"/>
                  </a:lnTo>
                  <a:lnTo>
                    <a:pt x="2689466" y="1820165"/>
                  </a:lnTo>
                  <a:lnTo>
                    <a:pt x="2720425" y="1783262"/>
                  </a:lnTo>
                  <a:lnTo>
                    <a:pt x="2750987" y="1750327"/>
                  </a:lnTo>
                  <a:lnTo>
                    <a:pt x="2781549" y="1722153"/>
                  </a:lnTo>
                  <a:lnTo>
                    <a:pt x="2811317" y="1699535"/>
                  </a:lnTo>
                  <a:lnTo>
                    <a:pt x="2825209" y="1690805"/>
                  </a:lnTo>
                  <a:lnTo>
                    <a:pt x="2840292" y="1682869"/>
                  </a:lnTo>
                  <a:lnTo>
                    <a:pt x="2881968" y="1670568"/>
                  </a:lnTo>
                  <a:lnTo>
                    <a:pt x="2934757" y="1662235"/>
                  </a:lnTo>
                  <a:lnTo>
                    <a:pt x="2995087" y="1656680"/>
                  </a:lnTo>
                  <a:lnTo>
                    <a:pt x="3161393" y="1651521"/>
                  </a:lnTo>
                  <a:lnTo>
                    <a:pt x="3277291" y="1651521"/>
                  </a:lnTo>
                  <a:lnTo>
                    <a:pt x="3375724" y="1651124"/>
                  </a:lnTo>
                  <a:lnTo>
                    <a:pt x="3522184" y="1646363"/>
                  </a:lnTo>
                  <a:lnTo>
                    <a:pt x="3641257" y="1633665"/>
                  </a:lnTo>
                  <a:lnTo>
                    <a:pt x="3714686" y="1621760"/>
                  </a:lnTo>
                  <a:lnTo>
                    <a:pt x="3727784" y="1619776"/>
                  </a:lnTo>
                  <a:lnTo>
                    <a:pt x="3754774" y="1611840"/>
                  </a:lnTo>
                  <a:lnTo>
                    <a:pt x="3800022" y="1594380"/>
                  </a:lnTo>
                  <a:lnTo>
                    <a:pt x="3865909" y="1559461"/>
                  </a:lnTo>
                  <a:lnTo>
                    <a:pt x="3934971" y="1512241"/>
                  </a:lnTo>
                  <a:lnTo>
                    <a:pt x="3969899" y="1484464"/>
                  </a:lnTo>
                  <a:lnTo>
                    <a:pt x="3991333" y="1465814"/>
                  </a:lnTo>
                  <a:lnTo>
                    <a:pt x="4034199" y="1424149"/>
                  </a:lnTo>
                  <a:lnTo>
                    <a:pt x="4095323" y="1356692"/>
                  </a:lnTo>
                  <a:lnTo>
                    <a:pt x="4169149" y="1266219"/>
                  </a:lnTo>
                  <a:lnTo>
                    <a:pt x="4231067" y="1189238"/>
                  </a:lnTo>
                  <a:lnTo>
                    <a:pt x="4256469" y="1161858"/>
                  </a:lnTo>
                  <a:lnTo>
                    <a:pt x="4268773" y="1150747"/>
                  </a:lnTo>
                  <a:lnTo>
                    <a:pt x="4296953" y="1130510"/>
                  </a:lnTo>
                  <a:lnTo>
                    <a:pt x="4327119" y="1115035"/>
                  </a:lnTo>
                  <a:lnTo>
                    <a:pt x="4356887" y="1102733"/>
                  </a:lnTo>
                  <a:lnTo>
                    <a:pt x="4421981" y="1083687"/>
                  </a:lnTo>
                  <a:lnTo>
                    <a:pt x="4429592" y="1082685"/>
                  </a:lnTo>
                  <a:lnTo>
                    <a:pt x="4392609" y="1094004"/>
                  </a:lnTo>
                  <a:lnTo>
                    <a:pt x="4355299" y="1112257"/>
                  </a:lnTo>
                  <a:lnTo>
                    <a:pt x="4333469" y="1126145"/>
                  </a:lnTo>
                  <a:lnTo>
                    <a:pt x="4322356" y="1134081"/>
                  </a:lnTo>
                  <a:lnTo>
                    <a:pt x="4297747" y="1157890"/>
                  </a:lnTo>
                  <a:lnTo>
                    <a:pt x="4256469" y="1206698"/>
                  </a:lnTo>
                  <a:lnTo>
                    <a:pt x="4199314" y="1287250"/>
                  </a:lnTo>
                  <a:lnTo>
                    <a:pt x="4145334" y="1372167"/>
                  </a:lnTo>
                  <a:lnTo>
                    <a:pt x="4122313" y="1411054"/>
                  </a:lnTo>
                  <a:lnTo>
                    <a:pt x="4100086" y="1446371"/>
                  </a:lnTo>
                  <a:lnTo>
                    <a:pt x="4054838" y="1508273"/>
                  </a:lnTo>
                  <a:lnTo>
                    <a:pt x="4008400" y="1559461"/>
                  </a:lnTo>
                  <a:lnTo>
                    <a:pt x="3959580" y="1604698"/>
                  </a:lnTo>
                  <a:lnTo>
                    <a:pt x="3933781" y="1625332"/>
                  </a:lnTo>
                  <a:lnTo>
                    <a:pt x="3919889" y="1635649"/>
                  </a:lnTo>
                  <a:lnTo>
                    <a:pt x="3882976" y="1657076"/>
                  </a:lnTo>
                  <a:lnTo>
                    <a:pt x="3834950" y="1679298"/>
                  </a:lnTo>
                  <a:lnTo>
                    <a:pt x="3775810" y="1701122"/>
                  </a:lnTo>
                  <a:lnTo>
                    <a:pt x="3705954" y="1720963"/>
                  </a:lnTo>
                  <a:lnTo>
                    <a:pt x="3626175" y="1738819"/>
                  </a:lnTo>
                  <a:lnTo>
                    <a:pt x="3535679" y="1752707"/>
                  </a:lnTo>
                  <a:lnTo>
                    <a:pt x="3434864" y="1762231"/>
                  </a:lnTo>
                  <a:lnTo>
                    <a:pt x="3380487" y="1764215"/>
                  </a:lnTo>
                  <a:lnTo>
                    <a:pt x="3278084" y="1766596"/>
                  </a:lnTo>
                  <a:lnTo>
                    <a:pt x="3137975" y="1765802"/>
                  </a:lnTo>
                  <a:lnTo>
                    <a:pt x="3064546" y="1767786"/>
                  </a:lnTo>
                  <a:lnTo>
                    <a:pt x="3020886" y="1773342"/>
                  </a:lnTo>
                  <a:lnTo>
                    <a:pt x="2976432" y="1784452"/>
                  </a:lnTo>
                  <a:lnTo>
                    <a:pt x="2927612" y="1801118"/>
                  </a:lnTo>
                  <a:lnTo>
                    <a:pt x="2898638" y="1813419"/>
                  </a:lnTo>
                  <a:lnTo>
                    <a:pt x="2884349" y="1820165"/>
                  </a:lnTo>
                  <a:lnTo>
                    <a:pt x="2856565" y="1837625"/>
                  </a:lnTo>
                  <a:lnTo>
                    <a:pt x="2830766" y="1858656"/>
                  </a:lnTo>
                  <a:lnTo>
                    <a:pt x="2806554" y="1884051"/>
                  </a:lnTo>
                  <a:lnTo>
                    <a:pt x="2773214" y="1926113"/>
                  </a:lnTo>
                  <a:lnTo>
                    <a:pt x="2732729" y="1991984"/>
                  </a:lnTo>
                  <a:lnTo>
                    <a:pt x="2678749" y="2099916"/>
                  </a:lnTo>
                  <a:lnTo>
                    <a:pt x="2628738" y="2210229"/>
                  </a:lnTo>
                  <a:lnTo>
                    <a:pt x="2596192" y="2278480"/>
                  </a:lnTo>
                  <a:lnTo>
                    <a:pt x="2579522" y="2309828"/>
                  </a:lnTo>
                  <a:lnTo>
                    <a:pt x="2532686" y="2393158"/>
                  </a:lnTo>
                  <a:lnTo>
                    <a:pt x="2461639" y="2515772"/>
                  </a:lnTo>
                  <a:lnTo>
                    <a:pt x="2401706" y="2610213"/>
                  </a:lnTo>
                  <a:lnTo>
                    <a:pt x="2335025" y="2709019"/>
                  </a:lnTo>
                  <a:lnTo>
                    <a:pt x="2291364" y="2771318"/>
                  </a:lnTo>
                  <a:lnTo>
                    <a:pt x="2312004" y="2766953"/>
                  </a:lnTo>
                  <a:lnTo>
                    <a:pt x="2447747" y="2726082"/>
                  </a:lnTo>
                  <a:lnTo>
                    <a:pt x="2540227" y="2690369"/>
                  </a:lnTo>
                  <a:lnTo>
                    <a:pt x="2607305" y="2660608"/>
                  </a:lnTo>
                  <a:lnTo>
                    <a:pt x="2641440" y="2643545"/>
                  </a:lnTo>
                  <a:lnTo>
                    <a:pt x="2681131" y="2624101"/>
                  </a:lnTo>
                  <a:lnTo>
                    <a:pt x="2752178" y="2591563"/>
                  </a:lnTo>
                  <a:lnTo>
                    <a:pt x="2842673" y="2554263"/>
                  </a:lnTo>
                  <a:lnTo>
                    <a:pt x="2941107" y="2516566"/>
                  </a:lnTo>
                  <a:lnTo>
                    <a:pt x="3006201" y="2487996"/>
                  </a:lnTo>
                  <a:lnTo>
                    <a:pt x="3049067" y="2465377"/>
                  </a:lnTo>
                  <a:lnTo>
                    <a:pt x="3070500" y="2451886"/>
                  </a:lnTo>
                  <a:lnTo>
                    <a:pt x="3096696" y="2435220"/>
                  </a:lnTo>
                  <a:lnTo>
                    <a:pt x="3139563" y="2403872"/>
                  </a:lnTo>
                  <a:lnTo>
                    <a:pt x="3173697" y="2374905"/>
                  </a:lnTo>
                  <a:lnTo>
                    <a:pt x="3199893" y="2347922"/>
                  </a:lnTo>
                  <a:lnTo>
                    <a:pt x="3231249" y="2309431"/>
                  </a:lnTo>
                  <a:lnTo>
                    <a:pt x="3266574" y="2263005"/>
                  </a:lnTo>
                  <a:lnTo>
                    <a:pt x="3287213" y="2241180"/>
                  </a:lnTo>
                  <a:lnTo>
                    <a:pt x="3298724" y="2229673"/>
                  </a:lnTo>
                  <a:lnTo>
                    <a:pt x="3324920" y="2207054"/>
                  </a:lnTo>
                  <a:lnTo>
                    <a:pt x="3356276" y="2184833"/>
                  </a:lnTo>
                  <a:lnTo>
                    <a:pt x="3391998" y="2163802"/>
                  </a:lnTo>
                  <a:lnTo>
                    <a:pt x="3433276" y="2144755"/>
                  </a:lnTo>
                  <a:lnTo>
                    <a:pt x="3481303" y="2128883"/>
                  </a:lnTo>
                  <a:lnTo>
                    <a:pt x="3534489" y="2116582"/>
                  </a:lnTo>
                  <a:lnTo>
                    <a:pt x="3594819" y="2108249"/>
                  </a:lnTo>
                  <a:lnTo>
                    <a:pt x="3627763" y="2106662"/>
                  </a:lnTo>
                  <a:lnTo>
                    <a:pt x="3658722" y="2105868"/>
                  </a:lnTo>
                  <a:lnTo>
                    <a:pt x="3713098" y="2107852"/>
                  </a:lnTo>
                  <a:lnTo>
                    <a:pt x="3757949" y="2113011"/>
                  </a:lnTo>
                  <a:lnTo>
                    <a:pt x="3794068" y="2120550"/>
                  </a:lnTo>
                  <a:lnTo>
                    <a:pt x="3834156" y="2132851"/>
                  </a:lnTo>
                  <a:lnTo>
                    <a:pt x="3859955" y="2145946"/>
                  </a:lnTo>
                  <a:lnTo>
                    <a:pt x="3861940" y="2147533"/>
                  </a:lnTo>
                  <a:lnTo>
                    <a:pt x="3853208" y="2146343"/>
                  </a:lnTo>
                  <a:lnTo>
                    <a:pt x="3765490" y="2141184"/>
                  </a:lnTo>
                  <a:lnTo>
                    <a:pt x="3667454" y="2141184"/>
                  </a:lnTo>
                  <a:lnTo>
                    <a:pt x="3597597" y="2145946"/>
                  </a:lnTo>
                  <a:lnTo>
                    <a:pt x="3528932" y="2156263"/>
                  </a:lnTo>
                  <a:lnTo>
                    <a:pt x="3482096" y="2168564"/>
                  </a:lnTo>
                  <a:lnTo>
                    <a:pt x="3453916" y="2178881"/>
                  </a:lnTo>
                  <a:lnTo>
                    <a:pt x="3441215" y="2185627"/>
                  </a:lnTo>
                  <a:lnTo>
                    <a:pt x="3417003" y="2198325"/>
                  </a:lnTo>
                  <a:lnTo>
                    <a:pt x="3376121" y="2228482"/>
                  </a:lnTo>
                  <a:lnTo>
                    <a:pt x="3342781" y="2261417"/>
                  </a:lnTo>
                  <a:lnTo>
                    <a:pt x="3313806" y="2296337"/>
                  </a:lnTo>
                  <a:lnTo>
                    <a:pt x="3276894" y="2351096"/>
                  </a:lnTo>
                  <a:lnTo>
                    <a:pt x="3240775" y="2403872"/>
                  </a:lnTo>
                  <a:lnTo>
                    <a:pt x="3213785" y="2436807"/>
                  </a:lnTo>
                  <a:lnTo>
                    <a:pt x="3198702" y="2451886"/>
                  </a:lnTo>
                  <a:lnTo>
                    <a:pt x="3180047" y="2469346"/>
                  </a:lnTo>
                  <a:lnTo>
                    <a:pt x="3141150" y="2501090"/>
                  </a:lnTo>
                  <a:lnTo>
                    <a:pt x="3080026" y="2543946"/>
                  </a:lnTo>
                  <a:lnTo>
                    <a:pt x="2949839" y="2618943"/>
                  </a:lnTo>
                  <a:lnTo>
                    <a:pt x="2888932" y="2652474"/>
                  </a:lnTo>
                  <a:lnTo>
                    <a:pt x="2891235" y="2657078"/>
                  </a:lnTo>
                  <a:lnTo>
                    <a:pt x="2896791" y="2664619"/>
                  </a:lnTo>
                  <a:lnTo>
                    <a:pt x="2915047" y="2681685"/>
                  </a:lnTo>
                  <a:lnTo>
                    <a:pt x="2940447" y="2697957"/>
                  </a:lnTo>
                  <a:lnTo>
                    <a:pt x="2973388" y="2713435"/>
                  </a:lnTo>
                  <a:lnTo>
                    <a:pt x="2992438" y="2720182"/>
                  </a:lnTo>
                  <a:lnTo>
                    <a:pt x="3012678" y="2725738"/>
                  </a:lnTo>
                  <a:lnTo>
                    <a:pt x="3056731" y="2736057"/>
                  </a:lnTo>
                  <a:lnTo>
                    <a:pt x="3105150" y="2744391"/>
                  </a:lnTo>
                  <a:lnTo>
                    <a:pt x="3156347" y="2749550"/>
                  </a:lnTo>
                  <a:lnTo>
                    <a:pt x="3182938" y="2751535"/>
                  </a:lnTo>
                  <a:lnTo>
                    <a:pt x="3209528" y="2752725"/>
                  </a:lnTo>
                  <a:lnTo>
                    <a:pt x="3264694" y="2751535"/>
                  </a:lnTo>
                  <a:lnTo>
                    <a:pt x="3292872" y="2749154"/>
                  </a:lnTo>
                  <a:lnTo>
                    <a:pt x="3350022" y="2744788"/>
                  </a:lnTo>
                  <a:lnTo>
                    <a:pt x="3408363" y="2737644"/>
                  </a:lnTo>
                  <a:lnTo>
                    <a:pt x="3465910" y="2730897"/>
                  </a:lnTo>
                  <a:lnTo>
                    <a:pt x="3581003" y="2719388"/>
                  </a:lnTo>
                  <a:lnTo>
                    <a:pt x="3636566" y="2716610"/>
                  </a:lnTo>
                  <a:lnTo>
                    <a:pt x="3664347" y="2715419"/>
                  </a:lnTo>
                  <a:lnTo>
                    <a:pt x="3717528" y="2718594"/>
                  </a:lnTo>
                  <a:lnTo>
                    <a:pt x="3767931" y="2726928"/>
                  </a:lnTo>
                  <a:lnTo>
                    <a:pt x="3813572" y="2739628"/>
                  </a:lnTo>
                  <a:lnTo>
                    <a:pt x="3834210" y="2748360"/>
                  </a:lnTo>
                  <a:lnTo>
                    <a:pt x="3854053" y="2757885"/>
                  </a:lnTo>
                  <a:lnTo>
                    <a:pt x="3888581" y="2777729"/>
                  </a:lnTo>
                  <a:lnTo>
                    <a:pt x="3931047" y="2808685"/>
                  </a:lnTo>
                  <a:lnTo>
                    <a:pt x="3952081" y="2826147"/>
                  </a:lnTo>
                  <a:lnTo>
                    <a:pt x="3984228" y="2855516"/>
                  </a:lnTo>
                  <a:lnTo>
                    <a:pt x="3990975" y="2862263"/>
                  </a:lnTo>
                  <a:lnTo>
                    <a:pt x="3983831" y="2855913"/>
                  </a:lnTo>
                  <a:lnTo>
                    <a:pt x="3949700" y="2828132"/>
                  </a:lnTo>
                  <a:lnTo>
                    <a:pt x="3928269" y="2811860"/>
                  </a:lnTo>
                  <a:lnTo>
                    <a:pt x="3885010" y="2783682"/>
                  </a:lnTo>
                  <a:lnTo>
                    <a:pt x="3850085" y="2765425"/>
                  </a:lnTo>
                  <a:lnTo>
                    <a:pt x="3830638" y="2757885"/>
                  </a:lnTo>
                  <a:lnTo>
                    <a:pt x="3810000" y="2750741"/>
                  </a:lnTo>
                  <a:lnTo>
                    <a:pt x="3765153" y="2740422"/>
                  </a:lnTo>
                  <a:lnTo>
                    <a:pt x="3716338" y="2734469"/>
                  </a:lnTo>
                  <a:lnTo>
                    <a:pt x="3664347" y="2734469"/>
                  </a:lnTo>
                  <a:lnTo>
                    <a:pt x="3637756" y="2737247"/>
                  </a:lnTo>
                  <a:lnTo>
                    <a:pt x="3582988" y="2742407"/>
                  </a:lnTo>
                  <a:lnTo>
                    <a:pt x="3469878" y="2759869"/>
                  </a:lnTo>
                  <a:lnTo>
                    <a:pt x="3412331" y="2769791"/>
                  </a:lnTo>
                  <a:lnTo>
                    <a:pt x="3354785" y="2779316"/>
                  </a:lnTo>
                  <a:lnTo>
                    <a:pt x="3296444" y="2786460"/>
                  </a:lnTo>
                  <a:lnTo>
                    <a:pt x="3267869" y="2790825"/>
                  </a:lnTo>
                  <a:lnTo>
                    <a:pt x="3210322" y="2795191"/>
                  </a:lnTo>
                  <a:lnTo>
                    <a:pt x="3181747" y="2794794"/>
                  </a:lnTo>
                  <a:lnTo>
                    <a:pt x="3153966" y="2794794"/>
                  </a:lnTo>
                  <a:lnTo>
                    <a:pt x="3099991" y="2791619"/>
                  </a:lnTo>
                  <a:lnTo>
                    <a:pt x="3048794" y="2786063"/>
                  </a:lnTo>
                  <a:lnTo>
                    <a:pt x="3000375" y="2777332"/>
                  </a:lnTo>
                  <a:lnTo>
                    <a:pt x="2977753" y="2771775"/>
                  </a:lnTo>
                  <a:lnTo>
                    <a:pt x="2955528" y="2765425"/>
                  </a:lnTo>
                  <a:lnTo>
                    <a:pt x="2915047" y="2749154"/>
                  </a:lnTo>
                  <a:lnTo>
                    <a:pt x="2880122" y="2728913"/>
                  </a:lnTo>
                  <a:lnTo>
                    <a:pt x="2851547" y="2705497"/>
                  </a:lnTo>
                  <a:lnTo>
                    <a:pt x="2841228" y="2692003"/>
                  </a:lnTo>
                  <a:lnTo>
                    <a:pt x="2834672" y="2681871"/>
                  </a:lnTo>
                  <a:lnTo>
                    <a:pt x="2809730" y="2695130"/>
                  </a:lnTo>
                  <a:lnTo>
                    <a:pt x="2726378" y="2736399"/>
                  </a:lnTo>
                  <a:lnTo>
                    <a:pt x="2668826" y="2766953"/>
                  </a:lnTo>
                  <a:lnTo>
                    <a:pt x="2609687" y="2804253"/>
                  </a:lnTo>
                  <a:lnTo>
                    <a:pt x="2550150" y="2849092"/>
                  </a:lnTo>
                  <a:lnTo>
                    <a:pt x="2506490" y="2889567"/>
                  </a:lnTo>
                  <a:lnTo>
                    <a:pt x="2477516" y="2920518"/>
                  </a:lnTo>
                  <a:lnTo>
                    <a:pt x="2448541" y="2954247"/>
                  </a:lnTo>
                  <a:lnTo>
                    <a:pt x="2421551" y="2991944"/>
                  </a:lnTo>
                  <a:lnTo>
                    <a:pt x="2407659" y="3011784"/>
                  </a:lnTo>
                  <a:lnTo>
                    <a:pt x="2393767" y="3034006"/>
                  </a:lnTo>
                  <a:lnTo>
                    <a:pt x="2368762" y="3079242"/>
                  </a:lnTo>
                  <a:lnTo>
                    <a:pt x="2347726" y="3126066"/>
                  </a:lnTo>
                  <a:lnTo>
                    <a:pt x="2329865" y="3174079"/>
                  </a:lnTo>
                  <a:lnTo>
                    <a:pt x="2315576" y="3222887"/>
                  </a:lnTo>
                  <a:lnTo>
                    <a:pt x="2303669" y="3272885"/>
                  </a:lnTo>
                  <a:lnTo>
                    <a:pt x="2290571" y="3348676"/>
                  </a:lnTo>
                  <a:lnTo>
                    <a:pt x="2281839" y="3452243"/>
                  </a:lnTo>
                  <a:lnTo>
                    <a:pt x="2279457" y="3557794"/>
                  </a:lnTo>
                  <a:lnTo>
                    <a:pt x="2284220" y="3716915"/>
                  </a:lnTo>
                  <a:lnTo>
                    <a:pt x="2289777" y="3822466"/>
                  </a:lnTo>
                  <a:lnTo>
                    <a:pt x="2293349" y="3878416"/>
                  </a:lnTo>
                  <a:lnTo>
                    <a:pt x="2307241" y="4016903"/>
                  </a:lnTo>
                  <a:lnTo>
                    <a:pt x="2337406" y="4258163"/>
                  </a:lnTo>
                  <a:lnTo>
                    <a:pt x="2407659" y="4721637"/>
                  </a:lnTo>
                  <a:lnTo>
                    <a:pt x="2422345" y="4810125"/>
                  </a:lnTo>
                  <a:lnTo>
                    <a:pt x="1739262" y="4810125"/>
                  </a:lnTo>
                  <a:lnTo>
                    <a:pt x="1857144" y="4274432"/>
                  </a:lnTo>
                  <a:lnTo>
                    <a:pt x="1866273" y="4218085"/>
                  </a:lnTo>
                  <a:lnTo>
                    <a:pt x="1908346" y="3914129"/>
                  </a:lnTo>
                  <a:lnTo>
                    <a:pt x="1926604" y="3748263"/>
                  </a:lnTo>
                  <a:lnTo>
                    <a:pt x="1934145" y="3649060"/>
                  </a:lnTo>
                  <a:lnTo>
                    <a:pt x="1935733" y="3606602"/>
                  </a:lnTo>
                  <a:lnTo>
                    <a:pt x="1936923" y="3565730"/>
                  </a:lnTo>
                  <a:lnTo>
                    <a:pt x="1933351" y="3491924"/>
                  </a:lnTo>
                  <a:lnTo>
                    <a:pt x="1923825" y="3424863"/>
                  </a:lnTo>
                  <a:lnTo>
                    <a:pt x="1909933" y="3365342"/>
                  </a:lnTo>
                  <a:lnTo>
                    <a:pt x="1891675" y="3312169"/>
                  </a:lnTo>
                  <a:lnTo>
                    <a:pt x="1869448" y="3264552"/>
                  </a:lnTo>
                  <a:lnTo>
                    <a:pt x="1843252" y="3222490"/>
                  </a:lnTo>
                  <a:lnTo>
                    <a:pt x="1814278" y="3184397"/>
                  </a:lnTo>
                  <a:lnTo>
                    <a:pt x="1782525" y="3149080"/>
                  </a:lnTo>
                  <a:lnTo>
                    <a:pt x="1749185" y="3117733"/>
                  </a:lnTo>
                  <a:lnTo>
                    <a:pt x="1695602" y="3074877"/>
                  </a:lnTo>
                  <a:lnTo>
                    <a:pt x="1621776" y="3021705"/>
                  </a:lnTo>
                  <a:lnTo>
                    <a:pt x="1548348" y="2968929"/>
                  </a:lnTo>
                  <a:lnTo>
                    <a:pt x="1513420" y="2940359"/>
                  </a:lnTo>
                  <a:lnTo>
                    <a:pt x="1448723" y="2884409"/>
                  </a:lnTo>
                  <a:lnTo>
                    <a:pt x="1346320" y="2793936"/>
                  </a:lnTo>
                  <a:lnTo>
                    <a:pt x="1275273" y="2733224"/>
                  </a:lnTo>
                  <a:lnTo>
                    <a:pt x="1200654" y="2674496"/>
                  </a:lnTo>
                  <a:lnTo>
                    <a:pt x="1123654" y="2620927"/>
                  </a:lnTo>
                  <a:lnTo>
                    <a:pt x="1062926" y="2585611"/>
                  </a:lnTo>
                  <a:lnTo>
                    <a:pt x="1021648" y="2563786"/>
                  </a:lnTo>
                  <a:lnTo>
                    <a:pt x="979575" y="2545533"/>
                  </a:lnTo>
                  <a:lnTo>
                    <a:pt x="935518" y="2529661"/>
                  </a:lnTo>
                  <a:lnTo>
                    <a:pt x="914085" y="2522915"/>
                  </a:lnTo>
                  <a:lnTo>
                    <a:pt x="871218" y="2511011"/>
                  </a:lnTo>
                  <a:lnTo>
                    <a:pt x="797790" y="2495932"/>
                  </a:lnTo>
                  <a:lnTo>
                    <a:pt x="735475" y="2489583"/>
                  </a:lnTo>
                  <a:lnTo>
                    <a:pt x="679908" y="2487996"/>
                  </a:lnTo>
                  <a:lnTo>
                    <a:pt x="601716" y="2488789"/>
                  </a:lnTo>
                  <a:lnTo>
                    <a:pt x="514793" y="2484821"/>
                  </a:lnTo>
                  <a:lnTo>
                    <a:pt x="446127" y="2474504"/>
                  </a:lnTo>
                  <a:lnTo>
                    <a:pt x="406436" y="2465377"/>
                  </a:lnTo>
                  <a:lnTo>
                    <a:pt x="369920" y="2455854"/>
                  </a:lnTo>
                  <a:lnTo>
                    <a:pt x="306415" y="2436410"/>
                  </a:lnTo>
                  <a:lnTo>
                    <a:pt x="252832" y="2414983"/>
                  </a:lnTo>
                  <a:lnTo>
                    <a:pt x="207584" y="2390777"/>
                  </a:lnTo>
                  <a:lnTo>
                    <a:pt x="170274" y="2364588"/>
                  </a:lnTo>
                  <a:lnTo>
                    <a:pt x="138125" y="2335224"/>
                  </a:lnTo>
                  <a:lnTo>
                    <a:pt x="111135" y="2303082"/>
                  </a:lnTo>
                  <a:lnTo>
                    <a:pt x="86923" y="2268163"/>
                  </a:lnTo>
                  <a:lnTo>
                    <a:pt x="75413" y="2249116"/>
                  </a:lnTo>
                  <a:lnTo>
                    <a:pt x="66681" y="2233244"/>
                  </a:lnTo>
                  <a:lnTo>
                    <a:pt x="53980" y="2201896"/>
                  </a:lnTo>
                  <a:lnTo>
                    <a:pt x="46835" y="2171738"/>
                  </a:lnTo>
                  <a:lnTo>
                    <a:pt x="43660" y="2143962"/>
                  </a:lnTo>
                  <a:lnTo>
                    <a:pt x="44057" y="2108646"/>
                  </a:lnTo>
                  <a:lnTo>
                    <a:pt x="48423" y="2080472"/>
                  </a:lnTo>
                  <a:lnTo>
                    <a:pt x="49217" y="2077298"/>
                  </a:lnTo>
                  <a:lnTo>
                    <a:pt x="50408" y="2091186"/>
                  </a:lnTo>
                  <a:lnTo>
                    <a:pt x="65093" y="2153088"/>
                  </a:lnTo>
                  <a:lnTo>
                    <a:pt x="75016" y="2180865"/>
                  </a:lnTo>
                  <a:lnTo>
                    <a:pt x="87717" y="2208642"/>
                  </a:lnTo>
                  <a:lnTo>
                    <a:pt x="104784" y="2234434"/>
                  </a:lnTo>
                  <a:lnTo>
                    <a:pt x="114707" y="2245545"/>
                  </a:lnTo>
                  <a:lnTo>
                    <a:pt x="124233" y="2255862"/>
                  </a:lnTo>
                  <a:lnTo>
                    <a:pt x="151620" y="2278877"/>
                  </a:lnTo>
                  <a:lnTo>
                    <a:pt x="186548" y="2304273"/>
                  </a:lnTo>
                  <a:lnTo>
                    <a:pt x="229811" y="2329272"/>
                  </a:lnTo>
                  <a:lnTo>
                    <a:pt x="280616" y="2354271"/>
                  </a:lnTo>
                  <a:lnTo>
                    <a:pt x="339358" y="2375698"/>
                  </a:lnTo>
                  <a:lnTo>
                    <a:pt x="405245" y="2393555"/>
                  </a:lnTo>
                  <a:lnTo>
                    <a:pt x="478277" y="2406253"/>
                  </a:lnTo>
                  <a:lnTo>
                    <a:pt x="517571" y="2409824"/>
                  </a:lnTo>
                  <a:lnTo>
                    <a:pt x="553293" y="2411411"/>
                  </a:lnTo>
                  <a:lnTo>
                    <a:pt x="658077" y="2410618"/>
                  </a:lnTo>
                  <a:lnTo>
                    <a:pt x="789058" y="2412205"/>
                  </a:lnTo>
                  <a:lnTo>
                    <a:pt x="895430" y="2420538"/>
                  </a:lnTo>
                  <a:lnTo>
                    <a:pt x="967271" y="2430061"/>
                  </a:lnTo>
                  <a:lnTo>
                    <a:pt x="1002596" y="2437601"/>
                  </a:lnTo>
                  <a:lnTo>
                    <a:pt x="1037524" y="2445537"/>
                  </a:lnTo>
                  <a:lnTo>
                    <a:pt x="1109762" y="2470536"/>
                  </a:lnTo>
                  <a:lnTo>
                    <a:pt x="1183190" y="2503471"/>
                  </a:lnTo>
                  <a:lnTo>
                    <a:pt x="1257809" y="2544343"/>
                  </a:lnTo>
                  <a:lnTo>
                    <a:pt x="1332825" y="2591563"/>
                  </a:lnTo>
                  <a:lnTo>
                    <a:pt x="1407842" y="2643545"/>
                  </a:lnTo>
                  <a:lnTo>
                    <a:pt x="1482461" y="2700289"/>
                  </a:lnTo>
                  <a:lnTo>
                    <a:pt x="1555492" y="2759414"/>
                  </a:lnTo>
                  <a:lnTo>
                    <a:pt x="1592008" y="2789571"/>
                  </a:lnTo>
                  <a:lnTo>
                    <a:pt x="1626936" y="2818935"/>
                  </a:lnTo>
                  <a:lnTo>
                    <a:pt x="1687267" y="2866552"/>
                  </a:lnTo>
                  <a:lnTo>
                    <a:pt x="1758710" y="2917344"/>
                  </a:lnTo>
                  <a:lnTo>
                    <a:pt x="1818644" y="2951866"/>
                  </a:lnTo>
                  <a:lnTo>
                    <a:pt x="1845237" y="2962580"/>
                  </a:lnTo>
                  <a:lnTo>
                    <a:pt x="1847221" y="2962977"/>
                  </a:lnTo>
                  <a:lnTo>
                    <a:pt x="1789669" y="2876869"/>
                  </a:lnTo>
                  <a:lnTo>
                    <a:pt x="1692426" y="2740367"/>
                  </a:lnTo>
                  <a:lnTo>
                    <a:pt x="1612647" y="2639974"/>
                  </a:lnTo>
                  <a:lnTo>
                    <a:pt x="1547951" y="2568548"/>
                  </a:lnTo>
                  <a:lnTo>
                    <a:pt x="1494368" y="2518550"/>
                  </a:lnTo>
                  <a:lnTo>
                    <a:pt x="1448723" y="2483234"/>
                  </a:lnTo>
                  <a:lnTo>
                    <a:pt x="1407445" y="2454267"/>
                  </a:lnTo>
                  <a:lnTo>
                    <a:pt x="1367357" y="2425300"/>
                  </a:lnTo>
                  <a:lnTo>
                    <a:pt x="1346320" y="2408237"/>
                  </a:lnTo>
                  <a:lnTo>
                    <a:pt x="1326078" y="2391571"/>
                  </a:lnTo>
                  <a:lnTo>
                    <a:pt x="1260191" y="2349509"/>
                  </a:lnTo>
                  <a:lnTo>
                    <a:pt x="1169695" y="2299511"/>
                  </a:lnTo>
                  <a:lnTo>
                    <a:pt x="1059751" y="2247529"/>
                  </a:lnTo>
                  <a:lnTo>
                    <a:pt x="936312" y="2197134"/>
                  </a:lnTo>
                  <a:lnTo>
                    <a:pt x="837481" y="2164199"/>
                  </a:lnTo>
                  <a:lnTo>
                    <a:pt x="770403" y="2145152"/>
                  </a:lnTo>
                  <a:lnTo>
                    <a:pt x="703325" y="2129280"/>
                  </a:lnTo>
                  <a:lnTo>
                    <a:pt x="636644" y="2117375"/>
                  </a:lnTo>
                  <a:lnTo>
                    <a:pt x="570757" y="2109836"/>
                  </a:lnTo>
                  <a:lnTo>
                    <a:pt x="507648" y="2107455"/>
                  </a:lnTo>
                  <a:lnTo>
                    <a:pt x="476689" y="2108249"/>
                  </a:lnTo>
                  <a:lnTo>
                    <a:pt x="401673" y="2111820"/>
                  </a:lnTo>
                  <a:lnTo>
                    <a:pt x="315147" y="2111027"/>
                  </a:lnTo>
                  <a:lnTo>
                    <a:pt x="268311" y="2105074"/>
                  </a:lnTo>
                  <a:lnTo>
                    <a:pt x="227826" y="2093964"/>
                  </a:lnTo>
                  <a:lnTo>
                    <a:pt x="192501" y="2075710"/>
                  </a:lnTo>
                  <a:lnTo>
                    <a:pt x="158367" y="2049521"/>
                  </a:lnTo>
                  <a:lnTo>
                    <a:pt x="125423" y="2013808"/>
                  </a:lnTo>
                  <a:lnTo>
                    <a:pt x="107959" y="1991587"/>
                  </a:lnTo>
                  <a:lnTo>
                    <a:pt x="77794" y="1949922"/>
                  </a:lnTo>
                  <a:lnTo>
                    <a:pt x="35325" y="1884051"/>
                  </a:lnTo>
                  <a:lnTo>
                    <a:pt x="3175" y="1822149"/>
                  </a:lnTo>
                  <a:lnTo>
                    <a:pt x="0" y="1814610"/>
                  </a:lnTo>
                  <a:lnTo>
                    <a:pt x="11907" y="1832069"/>
                  </a:lnTo>
                  <a:lnTo>
                    <a:pt x="82160" y="1926113"/>
                  </a:lnTo>
                  <a:lnTo>
                    <a:pt x="127408" y="1976111"/>
                  </a:lnTo>
                  <a:lnTo>
                    <a:pt x="158367" y="2005475"/>
                  </a:lnTo>
                  <a:lnTo>
                    <a:pt x="173847" y="2017776"/>
                  </a:lnTo>
                  <a:lnTo>
                    <a:pt x="188135" y="2028093"/>
                  </a:lnTo>
                  <a:lnTo>
                    <a:pt x="217904" y="2041982"/>
                  </a:lnTo>
                  <a:lnTo>
                    <a:pt x="248069" y="2049521"/>
                  </a:lnTo>
                  <a:lnTo>
                    <a:pt x="278234" y="2051902"/>
                  </a:lnTo>
                  <a:lnTo>
                    <a:pt x="323879" y="2047537"/>
                  </a:lnTo>
                  <a:lnTo>
                    <a:pt x="388972" y="2035633"/>
                  </a:lnTo>
                  <a:lnTo>
                    <a:pt x="422709" y="2030474"/>
                  </a:lnTo>
                  <a:lnTo>
                    <a:pt x="461210" y="2026109"/>
                  </a:lnTo>
                  <a:lnTo>
                    <a:pt x="538607" y="2021348"/>
                  </a:lnTo>
                  <a:lnTo>
                    <a:pt x="613623" y="2021744"/>
                  </a:lnTo>
                  <a:lnTo>
                    <a:pt x="687846" y="2026903"/>
                  </a:lnTo>
                  <a:lnTo>
                    <a:pt x="759290" y="2036426"/>
                  </a:lnTo>
                  <a:lnTo>
                    <a:pt x="829146" y="2048727"/>
                  </a:lnTo>
                  <a:lnTo>
                    <a:pt x="896224" y="2064600"/>
                  </a:lnTo>
                  <a:lnTo>
                    <a:pt x="960523" y="2082456"/>
                  </a:lnTo>
                  <a:lnTo>
                    <a:pt x="1051019" y="2113011"/>
                  </a:lnTo>
                  <a:lnTo>
                    <a:pt x="1158979" y="2157056"/>
                  </a:lnTo>
                  <a:lnTo>
                    <a:pt x="1250665" y="2200705"/>
                  </a:lnTo>
                  <a:lnTo>
                    <a:pt x="1323696" y="2239990"/>
                  </a:lnTo>
                  <a:lnTo>
                    <a:pt x="1351480" y="2255465"/>
                  </a:lnTo>
                  <a:lnTo>
                    <a:pt x="1442770" y="2307844"/>
                  </a:lnTo>
                  <a:lnTo>
                    <a:pt x="1529296" y="2358636"/>
                  </a:lnTo>
                  <a:lnTo>
                    <a:pt x="1599946" y="2405459"/>
                  </a:lnTo>
                  <a:lnTo>
                    <a:pt x="1650751" y="2440378"/>
                  </a:lnTo>
                  <a:lnTo>
                    <a:pt x="1705921" y="2479266"/>
                  </a:lnTo>
                  <a:lnTo>
                    <a:pt x="1795226" y="2545533"/>
                  </a:lnTo>
                  <a:lnTo>
                    <a:pt x="1880562" y="2614578"/>
                  </a:lnTo>
                  <a:lnTo>
                    <a:pt x="1891675" y="2624101"/>
                  </a:lnTo>
                  <a:lnTo>
                    <a:pt x="1879768" y="2601086"/>
                  </a:lnTo>
                  <a:lnTo>
                    <a:pt x="1820628" y="2481647"/>
                  </a:lnTo>
                  <a:lnTo>
                    <a:pt x="1783319" y="2402285"/>
                  </a:lnTo>
                  <a:lnTo>
                    <a:pt x="1772205" y="2374111"/>
                  </a:lnTo>
                  <a:lnTo>
                    <a:pt x="1760695" y="2341970"/>
                  </a:lnTo>
                  <a:lnTo>
                    <a:pt x="1734102" y="2245148"/>
                  </a:lnTo>
                  <a:lnTo>
                    <a:pt x="1697189" y="2097932"/>
                  </a:lnTo>
                  <a:lnTo>
                    <a:pt x="1690442" y="2069361"/>
                  </a:lnTo>
                  <a:lnTo>
                    <a:pt x="1655514" y="2056664"/>
                  </a:lnTo>
                  <a:lnTo>
                    <a:pt x="1499131" y="1991587"/>
                  </a:lnTo>
                  <a:lnTo>
                    <a:pt x="1428878" y="1958652"/>
                  </a:lnTo>
                  <a:lnTo>
                    <a:pt x="1359418" y="1922145"/>
                  </a:lnTo>
                  <a:lnTo>
                    <a:pt x="1295119" y="1882861"/>
                  </a:lnTo>
                  <a:lnTo>
                    <a:pt x="1267335" y="1863021"/>
                  </a:lnTo>
                  <a:lnTo>
                    <a:pt x="1239155" y="1842386"/>
                  </a:lnTo>
                  <a:lnTo>
                    <a:pt x="1167314" y="1801118"/>
                  </a:lnTo>
                  <a:lnTo>
                    <a:pt x="1081184" y="1761834"/>
                  </a:lnTo>
                  <a:lnTo>
                    <a:pt x="986719" y="1724931"/>
                  </a:lnTo>
                  <a:lnTo>
                    <a:pt x="887492" y="1693186"/>
                  </a:lnTo>
                  <a:lnTo>
                    <a:pt x="787867" y="1668584"/>
                  </a:lnTo>
                  <a:lnTo>
                    <a:pt x="693799" y="1652711"/>
                  </a:lnTo>
                  <a:lnTo>
                    <a:pt x="630294" y="1647950"/>
                  </a:lnTo>
                  <a:lnTo>
                    <a:pt x="591000" y="1648347"/>
                  </a:lnTo>
                  <a:lnTo>
                    <a:pt x="573536" y="1649934"/>
                  </a:lnTo>
                  <a:lnTo>
                    <a:pt x="556071" y="1651918"/>
                  </a:lnTo>
                  <a:lnTo>
                    <a:pt x="522731" y="1658267"/>
                  </a:lnTo>
                  <a:lnTo>
                    <a:pt x="476292" y="1672155"/>
                  </a:lnTo>
                  <a:lnTo>
                    <a:pt x="421122" y="1696361"/>
                  </a:lnTo>
                  <a:lnTo>
                    <a:pt x="373890" y="1724534"/>
                  </a:lnTo>
                  <a:lnTo>
                    <a:pt x="335786" y="1753501"/>
                  </a:lnTo>
                  <a:lnTo>
                    <a:pt x="306415" y="1779691"/>
                  </a:lnTo>
                  <a:lnTo>
                    <a:pt x="278631" y="1809054"/>
                  </a:lnTo>
                  <a:lnTo>
                    <a:pt x="275059" y="1813419"/>
                  </a:lnTo>
                  <a:lnTo>
                    <a:pt x="285378" y="1799134"/>
                  </a:lnTo>
                  <a:lnTo>
                    <a:pt x="349281" y="1722947"/>
                  </a:lnTo>
                  <a:lnTo>
                    <a:pt x="389766" y="1684456"/>
                  </a:lnTo>
                  <a:lnTo>
                    <a:pt x="418343" y="1662235"/>
                  </a:lnTo>
                  <a:lnTo>
                    <a:pt x="432632" y="1653505"/>
                  </a:lnTo>
                  <a:lnTo>
                    <a:pt x="458828" y="1639220"/>
                  </a:lnTo>
                  <a:lnTo>
                    <a:pt x="500504" y="1621760"/>
                  </a:lnTo>
                  <a:lnTo>
                    <a:pt x="530669" y="1611840"/>
                  </a:lnTo>
                  <a:lnTo>
                    <a:pt x="563613" y="1604301"/>
                  </a:lnTo>
                  <a:lnTo>
                    <a:pt x="600129" y="1598745"/>
                  </a:lnTo>
                  <a:lnTo>
                    <a:pt x="662840" y="1592793"/>
                  </a:lnTo>
                  <a:lnTo>
                    <a:pt x="712454" y="1592396"/>
                  </a:lnTo>
                  <a:lnTo>
                    <a:pt x="764053" y="1592793"/>
                  </a:lnTo>
                  <a:lnTo>
                    <a:pt x="865662" y="1599539"/>
                  </a:lnTo>
                  <a:lnTo>
                    <a:pt x="943853" y="1611443"/>
                  </a:lnTo>
                  <a:lnTo>
                    <a:pt x="997833" y="1622951"/>
                  </a:lnTo>
                  <a:lnTo>
                    <a:pt x="1054591" y="1637236"/>
                  </a:lnTo>
                  <a:lnTo>
                    <a:pt x="1113731" y="1655886"/>
                  </a:lnTo>
                  <a:lnTo>
                    <a:pt x="1145087" y="1665806"/>
                  </a:lnTo>
                  <a:lnTo>
                    <a:pt x="1174061" y="1675726"/>
                  </a:lnTo>
                  <a:lnTo>
                    <a:pt x="1204226" y="1680885"/>
                  </a:lnTo>
                  <a:lnTo>
                    <a:pt x="1218118" y="1680488"/>
                  </a:lnTo>
                  <a:lnTo>
                    <a:pt x="1228041" y="1676123"/>
                  </a:lnTo>
                  <a:lnTo>
                    <a:pt x="1233201" y="1669774"/>
                  </a:lnTo>
                  <a:lnTo>
                    <a:pt x="1234392" y="1659854"/>
                  </a:lnTo>
                  <a:lnTo>
                    <a:pt x="1233598" y="1647950"/>
                  </a:lnTo>
                  <a:lnTo>
                    <a:pt x="1221294" y="1610253"/>
                  </a:lnTo>
                  <a:lnTo>
                    <a:pt x="1195891" y="1552715"/>
                  </a:lnTo>
                  <a:lnTo>
                    <a:pt x="1181206" y="1512638"/>
                  </a:lnTo>
                  <a:lnTo>
                    <a:pt x="1176046" y="1493194"/>
                  </a:lnTo>
                  <a:lnTo>
                    <a:pt x="1172870" y="1475734"/>
                  </a:lnTo>
                  <a:lnTo>
                    <a:pt x="1171283" y="1432879"/>
                  </a:lnTo>
                  <a:lnTo>
                    <a:pt x="1174061" y="1354311"/>
                  </a:lnTo>
                  <a:lnTo>
                    <a:pt x="1178030" y="1264235"/>
                  </a:lnTo>
                  <a:lnTo>
                    <a:pt x="1178030" y="1202729"/>
                  </a:lnTo>
                  <a:lnTo>
                    <a:pt x="1173267" y="1142811"/>
                  </a:lnTo>
                  <a:lnTo>
                    <a:pt x="1162948" y="1086861"/>
                  </a:lnTo>
                  <a:lnTo>
                    <a:pt x="1155010" y="1061068"/>
                  </a:lnTo>
                  <a:lnTo>
                    <a:pt x="1136752" y="1013451"/>
                  </a:lnTo>
                  <a:lnTo>
                    <a:pt x="1109762" y="953137"/>
                  </a:lnTo>
                  <a:lnTo>
                    <a:pt x="1089519" y="916630"/>
                  </a:lnTo>
                  <a:lnTo>
                    <a:pt x="1066895" y="881314"/>
                  </a:lnTo>
                  <a:lnTo>
                    <a:pt x="1039112" y="845998"/>
                  </a:lnTo>
                  <a:lnTo>
                    <a:pt x="1006168" y="809095"/>
                  </a:lnTo>
                  <a:lnTo>
                    <a:pt x="966477" y="769414"/>
                  </a:lnTo>
                  <a:lnTo>
                    <a:pt x="943456" y="747589"/>
                  </a:lnTo>
                  <a:lnTo>
                    <a:pt x="920435" y="725765"/>
                  </a:lnTo>
                  <a:lnTo>
                    <a:pt x="880744" y="684497"/>
                  </a:lnTo>
                  <a:lnTo>
                    <a:pt x="848595" y="645609"/>
                  </a:lnTo>
                  <a:lnTo>
                    <a:pt x="823192" y="606325"/>
                  </a:lnTo>
                  <a:lnTo>
                    <a:pt x="801759" y="565850"/>
                  </a:lnTo>
                  <a:lnTo>
                    <a:pt x="785089" y="522598"/>
                  </a:lnTo>
                  <a:lnTo>
                    <a:pt x="770403" y="475378"/>
                  </a:lnTo>
                  <a:lnTo>
                    <a:pt x="758099" y="422205"/>
                  </a:lnTo>
                  <a:lnTo>
                    <a:pt x="752145" y="393238"/>
                  </a:lnTo>
                  <a:lnTo>
                    <a:pt x="723568" y="246022"/>
                  </a:lnTo>
                  <a:lnTo>
                    <a:pt x="721403" y="232026"/>
                  </a:lnTo>
                  <a:lnTo>
                    <a:pt x="731903" y="284512"/>
                  </a:lnTo>
                  <a:lnTo>
                    <a:pt x="748970" y="348399"/>
                  </a:lnTo>
                  <a:lnTo>
                    <a:pt x="773975" y="421808"/>
                  </a:lnTo>
                  <a:lnTo>
                    <a:pt x="798981" y="480139"/>
                  </a:lnTo>
                  <a:lnTo>
                    <a:pt x="818429" y="519027"/>
                  </a:lnTo>
                  <a:lnTo>
                    <a:pt x="840656" y="557121"/>
                  </a:lnTo>
                  <a:lnTo>
                    <a:pt x="865662" y="593627"/>
                  </a:lnTo>
                  <a:lnTo>
                    <a:pt x="893445" y="628546"/>
                  </a:lnTo>
                  <a:lnTo>
                    <a:pt x="924801" y="659894"/>
                  </a:lnTo>
                  <a:lnTo>
                    <a:pt x="941869" y="674973"/>
                  </a:lnTo>
                  <a:lnTo>
                    <a:pt x="1004977" y="726162"/>
                  </a:lnTo>
                  <a:lnTo>
                    <a:pt x="1075230" y="786477"/>
                  </a:lnTo>
                  <a:lnTo>
                    <a:pt x="1111746" y="821793"/>
                  </a:lnTo>
                  <a:lnTo>
                    <a:pt x="1141118" y="857109"/>
                  </a:lnTo>
                  <a:lnTo>
                    <a:pt x="1165329" y="894409"/>
                  </a:lnTo>
                  <a:lnTo>
                    <a:pt x="1184778" y="937264"/>
                  </a:lnTo>
                  <a:lnTo>
                    <a:pt x="1202242" y="988056"/>
                  </a:lnTo>
                  <a:lnTo>
                    <a:pt x="1210577" y="1018610"/>
                  </a:lnTo>
                  <a:lnTo>
                    <a:pt x="1225660" y="1078528"/>
                  </a:lnTo>
                  <a:lnTo>
                    <a:pt x="1249871" y="1181302"/>
                  </a:lnTo>
                  <a:lnTo>
                    <a:pt x="1266144" y="1272568"/>
                  </a:lnTo>
                  <a:lnTo>
                    <a:pt x="1276861" y="1364231"/>
                  </a:lnTo>
                  <a:lnTo>
                    <a:pt x="1280830" y="1413832"/>
                  </a:lnTo>
                  <a:lnTo>
                    <a:pt x="1283609" y="1440022"/>
                  </a:lnTo>
                  <a:lnTo>
                    <a:pt x="1295913" y="1496369"/>
                  </a:lnTo>
                  <a:lnTo>
                    <a:pt x="1315758" y="1553906"/>
                  </a:lnTo>
                  <a:lnTo>
                    <a:pt x="1341557" y="1611840"/>
                  </a:lnTo>
                  <a:lnTo>
                    <a:pt x="1372516" y="1668187"/>
                  </a:lnTo>
                  <a:lnTo>
                    <a:pt x="1406254" y="1720169"/>
                  </a:lnTo>
                  <a:lnTo>
                    <a:pt x="1442770" y="1765802"/>
                  </a:lnTo>
                  <a:lnTo>
                    <a:pt x="1480079" y="1803896"/>
                  </a:lnTo>
                  <a:lnTo>
                    <a:pt x="1498337" y="1818181"/>
                  </a:lnTo>
                  <a:lnTo>
                    <a:pt x="1516595" y="1831673"/>
                  </a:lnTo>
                  <a:lnTo>
                    <a:pt x="1549935" y="1851116"/>
                  </a:lnTo>
                  <a:lnTo>
                    <a:pt x="1578910" y="1863814"/>
                  </a:lnTo>
                  <a:lnTo>
                    <a:pt x="1603518" y="1871354"/>
                  </a:lnTo>
                  <a:lnTo>
                    <a:pt x="1632890" y="1875322"/>
                  </a:lnTo>
                  <a:lnTo>
                    <a:pt x="1653926" y="1873338"/>
                  </a:lnTo>
                  <a:lnTo>
                    <a:pt x="1655911" y="1872544"/>
                  </a:lnTo>
                  <a:lnTo>
                    <a:pt x="1653529" y="1856275"/>
                  </a:lnTo>
                  <a:lnTo>
                    <a:pt x="1633287" y="1764215"/>
                  </a:lnTo>
                  <a:lnTo>
                    <a:pt x="1611060" y="1690805"/>
                  </a:lnTo>
                  <a:lnTo>
                    <a:pt x="1596771" y="1656283"/>
                  </a:lnTo>
                  <a:lnTo>
                    <a:pt x="1582482" y="1623744"/>
                  </a:lnTo>
                  <a:lnTo>
                    <a:pt x="1556286" y="1563033"/>
                  </a:lnTo>
                  <a:lnTo>
                    <a:pt x="1532868" y="1497956"/>
                  </a:lnTo>
                  <a:lnTo>
                    <a:pt x="1513817" y="1418197"/>
                  </a:lnTo>
                  <a:lnTo>
                    <a:pt x="1506275" y="1369389"/>
                  </a:lnTo>
                  <a:lnTo>
                    <a:pt x="1503100" y="1343597"/>
                  </a:lnTo>
                  <a:lnTo>
                    <a:pt x="1503100" y="1293202"/>
                  </a:lnTo>
                  <a:lnTo>
                    <a:pt x="1510244" y="1242014"/>
                  </a:lnTo>
                  <a:lnTo>
                    <a:pt x="1522549" y="1189238"/>
                  </a:lnTo>
                  <a:lnTo>
                    <a:pt x="1547951" y="1104321"/>
                  </a:lnTo>
                  <a:lnTo>
                    <a:pt x="1590023" y="970596"/>
                  </a:lnTo>
                  <a:lnTo>
                    <a:pt x="1611854" y="890044"/>
                  </a:lnTo>
                  <a:lnTo>
                    <a:pt x="1617410" y="865045"/>
                  </a:lnTo>
                  <a:lnTo>
                    <a:pt x="1624555" y="814650"/>
                  </a:lnTo>
                  <a:lnTo>
                    <a:pt x="1626936" y="765049"/>
                  </a:lnTo>
                  <a:lnTo>
                    <a:pt x="1624555" y="714654"/>
                  </a:lnTo>
                  <a:lnTo>
                    <a:pt x="1617807" y="664656"/>
                  </a:lnTo>
                  <a:lnTo>
                    <a:pt x="1607091" y="615848"/>
                  </a:lnTo>
                  <a:lnTo>
                    <a:pt x="1591611" y="567438"/>
                  </a:lnTo>
                  <a:lnTo>
                    <a:pt x="1572559" y="520614"/>
                  </a:lnTo>
                  <a:lnTo>
                    <a:pt x="1549935" y="475378"/>
                  </a:lnTo>
                  <a:lnTo>
                    <a:pt x="1523739" y="431729"/>
                  </a:lnTo>
                  <a:lnTo>
                    <a:pt x="1494368" y="390064"/>
                  </a:lnTo>
                  <a:lnTo>
                    <a:pt x="1461821" y="350780"/>
                  </a:lnTo>
                  <a:lnTo>
                    <a:pt x="1426893" y="315067"/>
                  </a:lnTo>
                  <a:lnTo>
                    <a:pt x="1389584" y="280941"/>
                  </a:lnTo>
                  <a:lnTo>
                    <a:pt x="1349496" y="250387"/>
                  </a:lnTo>
                  <a:lnTo>
                    <a:pt x="1306629" y="223800"/>
                  </a:lnTo>
                  <a:lnTo>
                    <a:pt x="1285196" y="211896"/>
                  </a:lnTo>
                  <a:lnTo>
                    <a:pt x="1242330" y="190468"/>
                  </a:lnTo>
                  <a:lnTo>
                    <a:pt x="1171680" y="157136"/>
                  </a:lnTo>
                  <a:lnTo>
                    <a:pt x="1117700" y="134915"/>
                  </a:lnTo>
                  <a:lnTo>
                    <a:pt x="1077612" y="121027"/>
                  </a:lnTo>
                  <a:lnTo>
                    <a:pt x="1049431" y="114281"/>
                  </a:lnTo>
                  <a:lnTo>
                    <a:pt x="1043178" y="113447"/>
                  </a:lnTo>
                  <a:lnTo>
                    <a:pt x="1061736" y="113091"/>
                  </a:lnTo>
                  <a:lnTo>
                    <a:pt x="1116906" y="119836"/>
                  </a:lnTo>
                  <a:lnTo>
                    <a:pt x="1162551" y="129757"/>
                  </a:lnTo>
                  <a:lnTo>
                    <a:pt x="1214943" y="145232"/>
                  </a:lnTo>
                  <a:lnTo>
                    <a:pt x="1273289" y="167850"/>
                  </a:lnTo>
                  <a:lnTo>
                    <a:pt x="1304645" y="182532"/>
                  </a:lnTo>
                  <a:lnTo>
                    <a:pt x="1336795" y="199198"/>
                  </a:lnTo>
                  <a:lnTo>
                    <a:pt x="1395140" y="232133"/>
                  </a:lnTo>
                  <a:lnTo>
                    <a:pt x="1445151" y="265862"/>
                  </a:lnTo>
                  <a:lnTo>
                    <a:pt x="1489208" y="301575"/>
                  </a:lnTo>
                  <a:lnTo>
                    <a:pt x="1527312" y="338478"/>
                  </a:lnTo>
                  <a:lnTo>
                    <a:pt x="1561843" y="378159"/>
                  </a:lnTo>
                  <a:lnTo>
                    <a:pt x="1592802" y="421015"/>
                  </a:lnTo>
                  <a:lnTo>
                    <a:pt x="1621776" y="467045"/>
                  </a:lnTo>
                  <a:lnTo>
                    <a:pt x="1636462" y="492440"/>
                  </a:lnTo>
                  <a:lnTo>
                    <a:pt x="1648369" y="513868"/>
                  </a:lnTo>
                  <a:lnTo>
                    <a:pt x="1669406" y="555930"/>
                  </a:lnTo>
                  <a:lnTo>
                    <a:pt x="1685679" y="596802"/>
                  </a:lnTo>
                  <a:lnTo>
                    <a:pt x="1699174" y="637276"/>
                  </a:lnTo>
                  <a:lnTo>
                    <a:pt x="1708303" y="678941"/>
                  </a:lnTo>
                  <a:lnTo>
                    <a:pt x="1714653" y="722193"/>
                  </a:lnTo>
                  <a:lnTo>
                    <a:pt x="1717035" y="768620"/>
                  </a:lnTo>
                  <a:lnTo>
                    <a:pt x="1716638" y="819015"/>
                  </a:lnTo>
                  <a:lnTo>
                    <a:pt x="1714653" y="845601"/>
                  </a:lnTo>
                  <a:lnTo>
                    <a:pt x="1712669" y="872584"/>
                  </a:lnTo>
                  <a:lnTo>
                    <a:pt x="1705921" y="918614"/>
                  </a:lnTo>
                  <a:lnTo>
                    <a:pt x="1690442" y="977342"/>
                  </a:lnTo>
                  <a:lnTo>
                    <a:pt x="1663452" y="1055116"/>
                  </a:lnTo>
                  <a:lnTo>
                    <a:pt x="1642019" y="1128923"/>
                  </a:lnTo>
                  <a:lnTo>
                    <a:pt x="1628127" y="1191619"/>
                  </a:lnTo>
                  <a:lnTo>
                    <a:pt x="1621379" y="1228919"/>
                  </a:lnTo>
                  <a:lnTo>
                    <a:pt x="1615823" y="1267013"/>
                  </a:lnTo>
                  <a:lnTo>
                    <a:pt x="1613838" y="1331693"/>
                  </a:lnTo>
                  <a:lnTo>
                    <a:pt x="1620586" y="1384071"/>
                  </a:lnTo>
                  <a:lnTo>
                    <a:pt x="1630111" y="1415023"/>
                  </a:lnTo>
                  <a:lnTo>
                    <a:pt x="1638050" y="1432085"/>
                  </a:lnTo>
                  <a:lnTo>
                    <a:pt x="1647179" y="1445180"/>
                  </a:lnTo>
                  <a:lnTo>
                    <a:pt x="1657101" y="1455497"/>
                  </a:lnTo>
                  <a:lnTo>
                    <a:pt x="1667421" y="1462640"/>
                  </a:lnTo>
                  <a:lnTo>
                    <a:pt x="1678138" y="1467005"/>
                  </a:lnTo>
                  <a:lnTo>
                    <a:pt x="1688854" y="1467401"/>
                  </a:lnTo>
                  <a:lnTo>
                    <a:pt x="1699174" y="1465417"/>
                  </a:lnTo>
                  <a:lnTo>
                    <a:pt x="1709494" y="1459068"/>
                  </a:lnTo>
                  <a:lnTo>
                    <a:pt x="1718622" y="1450339"/>
                  </a:lnTo>
                  <a:lnTo>
                    <a:pt x="1722988" y="1444386"/>
                  </a:lnTo>
                  <a:lnTo>
                    <a:pt x="1732117" y="1426927"/>
                  </a:lnTo>
                  <a:lnTo>
                    <a:pt x="1755535" y="1366612"/>
                  </a:lnTo>
                  <a:lnTo>
                    <a:pt x="1785700" y="1301932"/>
                  </a:lnTo>
                  <a:lnTo>
                    <a:pt x="1808324" y="1258680"/>
                  </a:lnTo>
                  <a:lnTo>
                    <a:pt x="1832933" y="1213840"/>
                  </a:lnTo>
                  <a:lnTo>
                    <a:pt x="1880562" y="1135669"/>
                  </a:lnTo>
                  <a:lnTo>
                    <a:pt x="1926604" y="1064640"/>
                  </a:lnTo>
                  <a:lnTo>
                    <a:pt x="1968279" y="991230"/>
                  </a:lnTo>
                  <a:lnTo>
                    <a:pt x="1986537" y="951153"/>
                  </a:lnTo>
                  <a:lnTo>
                    <a:pt x="1996063" y="928534"/>
                  </a:lnTo>
                  <a:lnTo>
                    <a:pt x="2011939" y="873378"/>
                  </a:lnTo>
                  <a:lnTo>
                    <a:pt x="2032579" y="776160"/>
                  </a:lnTo>
                  <a:lnTo>
                    <a:pt x="2063538" y="567438"/>
                  </a:lnTo>
                  <a:lnTo>
                    <a:pt x="2078223" y="472600"/>
                  </a:lnTo>
                  <a:lnTo>
                    <a:pt x="2086162" y="435697"/>
                  </a:lnTo>
                  <a:lnTo>
                    <a:pt x="2104023" y="361493"/>
                  </a:lnTo>
                  <a:lnTo>
                    <a:pt x="2127837" y="291655"/>
                  </a:lnTo>
                  <a:lnTo>
                    <a:pt x="2149270" y="244038"/>
                  </a:lnTo>
                  <a:lnTo>
                    <a:pt x="2166338" y="215071"/>
                  </a:lnTo>
                  <a:lnTo>
                    <a:pt x="2175863" y="201579"/>
                  </a:lnTo>
                  <a:lnTo>
                    <a:pt x="2199678" y="171025"/>
                  </a:lnTo>
                  <a:lnTo>
                    <a:pt x="2246117" y="121424"/>
                  </a:lnTo>
                  <a:lnTo>
                    <a:pt x="2293349" y="82933"/>
                  </a:lnTo>
                  <a:lnTo>
                    <a:pt x="2343360" y="51585"/>
                  </a:lnTo>
                  <a:lnTo>
                    <a:pt x="2369953" y="37300"/>
                  </a:lnTo>
                  <a:lnTo>
                    <a:pt x="2386623" y="29364"/>
                  </a:lnTo>
                  <a:lnTo>
                    <a:pt x="2420757" y="17063"/>
                  </a:lnTo>
                  <a:lnTo>
                    <a:pt x="2472753" y="5952"/>
                  </a:lnTo>
                  <a:lnTo>
                    <a:pt x="2559676" y="0"/>
                  </a:lnTo>
                  <a:close/>
                </a:path>
              </a:pathLst>
            </a:custGeom>
            <a:solidFill>
              <a:srgbClr val="894C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12299" name="Group 4"/>
            <p:cNvGrpSpPr>
              <a:grpSpLocks/>
            </p:cNvGrpSpPr>
            <p:nvPr/>
          </p:nvGrpSpPr>
          <p:grpSpPr bwMode="auto">
            <a:xfrm>
              <a:off x="1037227" y="3549476"/>
              <a:ext cx="2266898" cy="2266813"/>
              <a:chOff x="628650" y="3772478"/>
              <a:chExt cx="2266898" cy="2266813"/>
            </a:xfrm>
          </p:grpSpPr>
          <p:sp>
            <p:nvSpPr>
              <p:cNvPr id="64" name="Oval 1"/>
              <p:cNvSpPr/>
              <p:nvPr/>
            </p:nvSpPr>
            <p:spPr>
              <a:xfrm>
                <a:off x="628650" y="3772478"/>
                <a:ext cx="2266898" cy="2266813"/>
              </a:xfrm>
              <a:prstGeom prst="ellipse">
                <a:avLst/>
              </a:prstGeom>
              <a:solidFill>
                <a:srgbClr val="2B9DAB"/>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65" name="Oval 40"/>
              <p:cNvSpPr/>
              <p:nvPr/>
            </p:nvSpPr>
            <p:spPr>
              <a:xfrm>
                <a:off x="885488" y="4047098"/>
                <a:ext cx="1775224" cy="171757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400" b="1" dirty="0" err="1">
                    <a:solidFill>
                      <a:schemeClr val="tx1"/>
                    </a:solidFill>
                    <a:latin typeface="Century Gothic" panose="020B0502020202020204" pitchFamily="34" charset="0"/>
                  </a:rPr>
                  <a:t>Заманауи</a:t>
                </a:r>
                <a:r>
                  <a:rPr lang="ru-RU" sz="1400" b="1" dirty="0">
                    <a:solidFill>
                      <a:schemeClr val="tx1"/>
                    </a:solidFill>
                    <a:latin typeface="Century Gothic" panose="020B0502020202020204" pitchFamily="34" charset="0"/>
                  </a:rPr>
                  <a:t> технология</a:t>
                </a:r>
                <a:endParaRPr lang="ru-RU" sz="2100" b="1" dirty="0">
                  <a:solidFill>
                    <a:schemeClr val="tx1"/>
                  </a:solidFill>
                  <a:latin typeface="Century Gothic" panose="020B0502020202020204" pitchFamily="34" charset="0"/>
                </a:endParaRPr>
              </a:p>
            </p:txBody>
          </p:sp>
        </p:grpSp>
        <p:grpSp>
          <p:nvGrpSpPr>
            <p:cNvPr id="12300" name="Group 43"/>
            <p:cNvGrpSpPr>
              <a:grpSpLocks/>
            </p:cNvGrpSpPr>
            <p:nvPr/>
          </p:nvGrpSpPr>
          <p:grpSpPr bwMode="auto">
            <a:xfrm>
              <a:off x="6293318" y="3100241"/>
              <a:ext cx="2087515" cy="2087437"/>
              <a:chOff x="628933" y="3772481"/>
              <a:chExt cx="2267091" cy="2267006"/>
            </a:xfrm>
          </p:grpSpPr>
          <p:sp>
            <p:nvSpPr>
              <p:cNvPr id="62" name="Oval 44"/>
              <p:cNvSpPr/>
              <p:nvPr/>
            </p:nvSpPr>
            <p:spPr>
              <a:xfrm>
                <a:off x="628933" y="3772481"/>
                <a:ext cx="2267091" cy="2267006"/>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63" name="Oval 45"/>
              <p:cNvSpPr/>
              <p:nvPr/>
            </p:nvSpPr>
            <p:spPr>
              <a:xfrm>
                <a:off x="903055" y="4046591"/>
                <a:ext cx="1696564" cy="1718786"/>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600" b="1" dirty="0" err="1">
                    <a:solidFill>
                      <a:schemeClr val="tx1"/>
                    </a:solidFill>
                    <a:latin typeface="Century Gothic" panose="020B0502020202020204" pitchFamily="34" charset="0"/>
                  </a:rPr>
                  <a:t>Білімді</a:t>
                </a:r>
                <a:r>
                  <a:rPr lang="ru-RU" sz="1600" b="1" dirty="0">
                    <a:solidFill>
                      <a:schemeClr val="tx1"/>
                    </a:solidFill>
                    <a:latin typeface="Century Gothic" panose="020B0502020202020204" pitchFamily="34" charset="0"/>
                  </a:rPr>
                  <a:t> </a:t>
                </a:r>
                <a:r>
                  <a:rPr lang="ru-RU" sz="1600" b="1" dirty="0" err="1">
                    <a:solidFill>
                      <a:schemeClr val="tx1"/>
                    </a:solidFill>
                    <a:latin typeface="Century Gothic" panose="020B0502020202020204" pitchFamily="34" charset="0"/>
                  </a:rPr>
                  <a:t>бағалау</a:t>
                </a:r>
                <a:endParaRPr lang="ru-RU" sz="2500" b="1" dirty="0">
                  <a:solidFill>
                    <a:schemeClr val="tx1"/>
                  </a:solidFill>
                  <a:latin typeface="Century Gothic" panose="020B0502020202020204" pitchFamily="34" charset="0"/>
                </a:endParaRPr>
              </a:p>
            </p:txBody>
          </p:sp>
        </p:grpSp>
        <p:grpSp>
          <p:nvGrpSpPr>
            <p:cNvPr id="12301" name="Group 46"/>
            <p:cNvGrpSpPr>
              <a:grpSpLocks/>
            </p:cNvGrpSpPr>
            <p:nvPr/>
          </p:nvGrpSpPr>
          <p:grpSpPr bwMode="auto">
            <a:xfrm>
              <a:off x="1742061" y="1787457"/>
              <a:ext cx="1750972" cy="1749319"/>
              <a:chOff x="837334" y="3772728"/>
              <a:chExt cx="2269035" cy="2266893"/>
            </a:xfrm>
          </p:grpSpPr>
          <p:sp>
            <p:nvSpPr>
              <p:cNvPr id="60" name="Oval 47"/>
              <p:cNvSpPr/>
              <p:nvPr/>
            </p:nvSpPr>
            <p:spPr>
              <a:xfrm>
                <a:off x="837334" y="3772728"/>
                <a:ext cx="2269035" cy="2266893"/>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61" name="Oval 48"/>
              <p:cNvSpPr/>
              <p:nvPr/>
            </p:nvSpPr>
            <p:spPr>
              <a:xfrm>
                <a:off x="1129449" y="4046318"/>
                <a:ext cx="1719777" cy="1719713"/>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400" b="1" dirty="0" err="1">
                    <a:solidFill>
                      <a:schemeClr val="tx1"/>
                    </a:solidFill>
                    <a:latin typeface="Century Gothic" panose="020B0502020202020204" pitchFamily="34" charset="0"/>
                  </a:rPr>
                  <a:t>Қол</a:t>
                </a:r>
                <a:endParaRPr lang="ru-RU" sz="1400" b="1" dirty="0">
                  <a:solidFill>
                    <a:schemeClr val="tx1"/>
                  </a:solidFill>
                  <a:latin typeface="Century Gothic" panose="020B0502020202020204" pitchFamily="34" charset="0"/>
                </a:endParaRPr>
              </a:p>
              <a:p>
                <a:pPr algn="ctr">
                  <a:defRPr/>
                </a:pPr>
                <a:r>
                  <a:rPr lang="ru-RU" sz="1400" b="1" dirty="0" err="1">
                    <a:solidFill>
                      <a:schemeClr val="tx1"/>
                    </a:solidFill>
                    <a:latin typeface="Century Gothic" panose="020B0502020202020204" pitchFamily="34" charset="0"/>
                  </a:rPr>
                  <a:t>жетімді</a:t>
                </a:r>
                <a:endParaRPr lang="ru-RU" sz="1400" b="1" dirty="0">
                  <a:solidFill>
                    <a:schemeClr val="tx1"/>
                  </a:solidFill>
                  <a:latin typeface="Century Gothic" panose="020B0502020202020204" pitchFamily="34" charset="0"/>
                </a:endParaRPr>
              </a:p>
            </p:txBody>
          </p:sp>
        </p:grpSp>
        <p:grpSp>
          <p:nvGrpSpPr>
            <p:cNvPr id="12302" name="Group 49"/>
            <p:cNvGrpSpPr>
              <a:grpSpLocks/>
            </p:cNvGrpSpPr>
            <p:nvPr/>
          </p:nvGrpSpPr>
          <p:grpSpPr bwMode="auto">
            <a:xfrm>
              <a:off x="4892841" y="1247817"/>
              <a:ext cx="1749860" cy="1749860"/>
              <a:chOff x="628650" y="3771900"/>
              <a:chExt cx="2267594" cy="2267594"/>
            </a:xfrm>
          </p:grpSpPr>
          <p:sp>
            <p:nvSpPr>
              <p:cNvPr id="58" name="Oval 50"/>
              <p:cNvSpPr/>
              <p:nvPr/>
            </p:nvSpPr>
            <p:spPr>
              <a:xfrm>
                <a:off x="629084" y="3771800"/>
                <a:ext cx="2266978" cy="2266893"/>
              </a:xfrm>
              <a:prstGeom prst="ellipse">
                <a:avLst/>
              </a:prstGeom>
              <a:solidFill>
                <a:srgbClr val="207680"/>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9" name="Oval 62"/>
              <p:cNvSpPr/>
              <p:nvPr/>
            </p:nvSpPr>
            <p:spPr>
              <a:xfrm>
                <a:off x="902686" y="4045390"/>
                <a:ext cx="1719777" cy="171971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100" b="1" dirty="0" err="1">
                    <a:solidFill>
                      <a:schemeClr val="tx1"/>
                    </a:solidFill>
                    <a:latin typeface="Century Gothic" panose="020B0502020202020204" pitchFamily="34" charset="0"/>
                  </a:rPr>
                  <a:t>Цифрлы</a:t>
                </a:r>
                <a:r>
                  <a:rPr lang="ru-RU" sz="1100" b="1" dirty="0">
                    <a:solidFill>
                      <a:schemeClr val="tx1"/>
                    </a:solidFill>
                    <a:latin typeface="Century Gothic" panose="020B0502020202020204" pitchFamily="34" charset="0"/>
                  </a:rPr>
                  <a:t> </a:t>
                </a:r>
                <a:r>
                  <a:rPr lang="ru-RU" sz="1200" b="1" dirty="0" err="1">
                    <a:solidFill>
                      <a:schemeClr val="tx1"/>
                    </a:solidFill>
                    <a:latin typeface="Century Gothic" panose="020B0502020202020204" pitchFamily="34" charset="0"/>
                  </a:rPr>
                  <a:t>Қ</a:t>
                </a:r>
                <a:r>
                  <a:rPr lang="ru-RU" sz="1100" b="1" dirty="0" err="1">
                    <a:solidFill>
                      <a:schemeClr val="tx1"/>
                    </a:solidFill>
                    <a:latin typeface="Century Gothic" panose="020B0502020202020204" pitchFamily="34" charset="0"/>
                  </a:rPr>
                  <a:t>аза</a:t>
                </a:r>
                <a:r>
                  <a:rPr lang="ru-RU" sz="1200" b="1" dirty="0" err="1">
                    <a:solidFill>
                      <a:schemeClr val="tx1"/>
                    </a:solidFill>
                    <a:latin typeface="Century Gothic" panose="020B0502020202020204" pitchFamily="34" charset="0"/>
                  </a:rPr>
                  <a:t>қ</a:t>
                </a:r>
                <a:r>
                  <a:rPr lang="ru-RU" sz="1100" b="1" dirty="0" err="1">
                    <a:solidFill>
                      <a:schemeClr val="tx1"/>
                    </a:solidFill>
                    <a:latin typeface="Century Gothic" panose="020B0502020202020204" pitchFamily="34" charset="0"/>
                  </a:rPr>
                  <a:t>стан</a:t>
                </a:r>
                <a:endParaRPr lang="ru-RU" sz="1600" b="1" dirty="0">
                  <a:solidFill>
                    <a:schemeClr val="tx1"/>
                  </a:solidFill>
                  <a:latin typeface="Century Gothic" panose="020B0502020202020204" pitchFamily="34" charset="0"/>
                </a:endParaRPr>
              </a:p>
            </p:txBody>
          </p:sp>
        </p:grpSp>
        <p:grpSp>
          <p:nvGrpSpPr>
            <p:cNvPr id="12303" name="Group 63"/>
            <p:cNvGrpSpPr>
              <a:grpSpLocks/>
            </p:cNvGrpSpPr>
            <p:nvPr/>
          </p:nvGrpSpPr>
          <p:grpSpPr bwMode="auto">
            <a:xfrm>
              <a:off x="6749511" y="1772278"/>
              <a:ext cx="1656722" cy="1656722"/>
              <a:chOff x="628650" y="3771900"/>
              <a:chExt cx="2267594" cy="2267594"/>
            </a:xfrm>
          </p:grpSpPr>
          <p:sp>
            <p:nvSpPr>
              <p:cNvPr id="56" name="Oval 64"/>
              <p:cNvSpPr/>
              <p:nvPr/>
            </p:nvSpPr>
            <p:spPr>
              <a:xfrm>
                <a:off x="627842" y="3770949"/>
                <a:ext cx="2268402" cy="2268317"/>
              </a:xfrm>
              <a:prstGeom prst="ellipse">
                <a:avLst/>
              </a:prstGeom>
              <a:solidFill>
                <a:srgbClr val="AB282F"/>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7" name="Oval 65"/>
              <p:cNvSpPr/>
              <p:nvPr/>
            </p:nvSpPr>
            <p:spPr>
              <a:xfrm>
                <a:off x="901615" y="4044711"/>
                <a:ext cx="1720856" cy="172079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ru-RU" sz="1400" b="1" dirty="0" err="1">
                    <a:solidFill>
                      <a:schemeClr val="tx1"/>
                    </a:solidFill>
                    <a:latin typeface="Century Gothic" panose="020B0502020202020204" pitchFamily="34" charset="0"/>
                  </a:rPr>
                  <a:t>Дербес</a:t>
                </a:r>
                <a:r>
                  <a:rPr lang="ru-RU" sz="1400" b="1" dirty="0">
                    <a:solidFill>
                      <a:schemeClr val="tx1"/>
                    </a:solidFill>
                    <a:latin typeface="Century Gothic" panose="020B0502020202020204" pitchFamily="34" charset="0"/>
                  </a:rPr>
                  <a:t> </a:t>
                </a:r>
                <a:r>
                  <a:rPr lang="ru-RU" sz="1400" b="1" dirty="0" err="1">
                    <a:solidFill>
                      <a:schemeClr val="tx1"/>
                    </a:solidFill>
                    <a:latin typeface="Century Gothic" panose="020B0502020202020204" pitchFamily="34" charset="0"/>
                  </a:rPr>
                  <a:t>оқыту</a:t>
                </a:r>
                <a:endParaRPr lang="ru-RU" sz="2100" b="1" dirty="0">
                  <a:solidFill>
                    <a:schemeClr val="tx1"/>
                  </a:solidFill>
                  <a:latin typeface="Century Gothic" panose="020B0502020202020204" pitchFamily="34" charset="0"/>
                </a:endParaRPr>
              </a:p>
            </p:txBody>
          </p:sp>
        </p:grpSp>
        <p:grpSp>
          <p:nvGrpSpPr>
            <p:cNvPr id="12304" name="Group 66"/>
            <p:cNvGrpSpPr>
              <a:grpSpLocks/>
            </p:cNvGrpSpPr>
            <p:nvPr/>
          </p:nvGrpSpPr>
          <p:grpSpPr bwMode="auto">
            <a:xfrm>
              <a:off x="3636322" y="1565473"/>
              <a:ext cx="1656722" cy="1656722"/>
              <a:chOff x="628650" y="3771900"/>
              <a:chExt cx="2267594" cy="2267594"/>
            </a:xfrm>
          </p:grpSpPr>
          <p:sp>
            <p:nvSpPr>
              <p:cNvPr id="54" name="Oval 67"/>
              <p:cNvSpPr/>
              <p:nvPr/>
            </p:nvSpPr>
            <p:spPr>
              <a:xfrm>
                <a:off x="628078" y="3771555"/>
                <a:ext cx="2268402" cy="2268317"/>
              </a:xfrm>
              <a:prstGeom prst="ellipse">
                <a:avLst/>
              </a:prstGeom>
              <a:solidFill>
                <a:srgbClr val="B25501"/>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5" name="Oval 68"/>
              <p:cNvSpPr/>
              <p:nvPr/>
            </p:nvSpPr>
            <p:spPr>
              <a:xfrm>
                <a:off x="901850" y="4045317"/>
                <a:ext cx="1720856" cy="172079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200" b="1" dirty="0" err="1">
                    <a:solidFill>
                      <a:schemeClr val="tx1"/>
                    </a:solidFill>
                    <a:latin typeface="Century Gothic" panose="020B0502020202020204" pitchFamily="34" charset="0"/>
                  </a:rPr>
                  <a:t>Н</a:t>
                </a:r>
                <a:r>
                  <a:rPr lang="ru-RU" sz="1400" b="1" dirty="0" err="1">
                    <a:solidFill>
                      <a:schemeClr val="tx1"/>
                    </a:solidFill>
                    <a:latin typeface="Century Gothic" panose="020B0502020202020204" pitchFamily="34" charset="0"/>
                  </a:rPr>
                  <a:t>ә</a:t>
                </a:r>
                <a:r>
                  <a:rPr lang="ru-RU" sz="1200" b="1" dirty="0" err="1">
                    <a:solidFill>
                      <a:schemeClr val="tx1"/>
                    </a:solidFill>
                    <a:latin typeface="Century Gothic" panose="020B0502020202020204" pitchFamily="34" charset="0"/>
                  </a:rPr>
                  <a:t>тижелі</a:t>
                </a:r>
                <a:endParaRPr lang="ru-RU" b="1" dirty="0">
                  <a:solidFill>
                    <a:schemeClr val="tx1"/>
                  </a:solidFill>
                  <a:latin typeface="Century Gothic" panose="020B0502020202020204" pitchFamily="34" charset="0"/>
                </a:endParaRPr>
              </a:p>
            </p:txBody>
          </p:sp>
        </p:grpSp>
        <p:grpSp>
          <p:nvGrpSpPr>
            <p:cNvPr id="12305" name="Group 69"/>
            <p:cNvGrpSpPr>
              <a:grpSpLocks/>
            </p:cNvGrpSpPr>
            <p:nvPr/>
          </p:nvGrpSpPr>
          <p:grpSpPr bwMode="auto">
            <a:xfrm>
              <a:off x="5493194" y="3048282"/>
              <a:ext cx="1388120" cy="1388120"/>
              <a:chOff x="628650" y="3771900"/>
              <a:chExt cx="2267594" cy="2267594"/>
            </a:xfrm>
          </p:grpSpPr>
          <p:sp>
            <p:nvSpPr>
              <p:cNvPr id="52" name="Oval 70"/>
              <p:cNvSpPr/>
              <p:nvPr/>
            </p:nvSpPr>
            <p:spPr>
              <a:xfrm>
                <a:off x="628720" y="3771204"/>
                <a:ext cx="2266488" cy="2268996"/>
              </a:xfrm>
              <a:prstGeom prst="ellipse">
                <a:avLst/>
              </a:prstGeom>
              <a:solidFill>
                <a:srgbClr val="AECA00"/>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3" name="Oval 71"/>
              <p:cNvSpPr/>
              <p:nvPr/>
            </p:nvSpPr>
            <p:spPr>
              <a:xfrm>
                <a:off x="903603" y="4046077"/>
                <a:ext cx="1716722" cy="1719250"/>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ru-RU" sz="1600" b="1" dirty="0" err="1">
                    <a:solidFill>
                      <a:schemeClr val="tx1"/>
                    </a:solidFill>
                    <a:latin typeface="Century Gothic" panose="020B0502020202020204" pitchFamily="34" charset="0"/>
                  </a:rPr>
                  <a:t>Тиімді</a:t>
                </a:r>
                <a:endParaRPr lang="ru-RU" sz="2500" b="1" dirty="0">
                  <a:solidFill>
                    <a:schemeClr val="tx1"/>
                  </a:solidFill>
                  <a:latin typeface="Century Gothic" panose="020B0502020202020204" pitchFamily="34" charset="0"/>
                </a:endParaRPr>
              </a:p>
            </p:txBody>
          </p:sp>
        </p:grpSp>
        <p:grpSp>
          <p:nvGrpSpPr>
            <p:cNvPr id="12306" name="Group 72"/>
            <p:cNvGrpSpPr>
              <a:grpSpLocks/>
            </p:cNvGrpSpPr>
            <p:nvPr/>
          </p:nvGrpSpPr>
          <p:grpSpPr bwMode="auto">
            <a:xfrm>
              <a:off x="2546358" y="1115985"/>
              <a:ext cx="1216571" cy="1216571"/>
              <a:chOff x="979546" y="3771900"/>
              <a:chExt cx="2267594" cy="2267594"/>
            </a:xfrm>
          </p:grpSpPr>
          <p:sp>
            <p:nvSpPr>
              <p:cNvPr id="50" name="Oval 73"/>
              <p:cNvSpPr/>
              <p:nvPr/>
            </p:nvSpPr>
            <p:spPr>
              <a:xfrm>
                <a:off x="980564" y="3771900"/>
                <a:ext cx="2266524" cy="2266438"/>
              </a:xfrm>
              <a:prstGeom prst="ellipse">
                <a:avLst/>
              </a:prstGeom>
              <a:solidFill>
                <a:srgbClr val="E4363F"/>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1" name="Oval 74"/>
              <p:cNvSpPr/>
              <p:nvPr/>
            </p:nvSpPr>
            <p:spPr>
              <a:xfrm>
                <a:off x="1255743" y="4047069"/>
                <a:ext cx="1716167" cy="171610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ru-RU" sz="1400" b="1" dirty="0" err="1">
                    <a:solidFill>
                      <a:schemeClr val="tx1"/>
                    </a:solidFill>
                    <a:latin typeface="Century Gothic" panose="020B0502020202020204" pitchFamily="34" charset="0"/>
                  </a:rPr>
                  <a:t>Үш</a:t>
                </a:r>
                <a:r>
                  <a:rPr lang="ru-RU" sz="1400" b="1" dirty="0">
                    <a:solidFill>
                      <a:schemeClr val="tx1"/>
                    </a:solidFill>
                    <a:latin typeface="Century Gothic" panose="020B0502020202020204" pitchFamily="34" charset="0"/>
                  </a:rPr>
                  <a:t> </a:t>
                </a:r>
                <a:r>
                  <a:rPr lang="ru-RU" sz="1400" b="1" dirty="0" err="1">
                    <a:solidFill>
                      <a:schemeClr val="tx1"/>
                    </a:solidFill>
                    <a:latin typeface="Century Gothic" panose="020B0502020202020204" pitchFamily="34" charset="0"/>
                  </a:rPr>
                  <a:t>тілді</a:t>
                </a:r>
                <a:endParaRPr lang="ru-RU" b="1" dirty="0">
                  <a:solidFill>
                    <a:schemeClr val="tx1"/>
                  </a:solidFill>
                  <a:latin typeface="Century Gothic" panose="020B0502020202020204" pitchFamily="34" charset="0"/>
                </a:endParaRPr>
              </a:p>
            </p:txBody>
          </p:sp>
        </p:grpSp>
      </p:grpSp>
    </p:spTree>
    <p:extLst>
      <p:ext uri="{BB962C8B-B14F-4D97-AF65-F5344CB8AC3E}">
        <p14:creationId xmlns:p14="http://schemas.microsoft.com/office/powerpoint/2010/main" val="5901495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2</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102" name="Прямоугольник 9"/>
          <p:cNvSpPr>
            <a:spLocks noChangeArrowheads="1"/>
          </p:cNvSpPr>
          <p:nvPr/>
        </p:nvSpPr>
        <p:spPr bwMode="auto">
          <a:xfrm>
            <a:off x="4440575" y="384104"/>
            <a:ext cx="262849" cy="51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altLang="ru-RU" sz="2800" b="1" dirty="0" smtClean="0">
                <a:solidFill>
                  <a:prstClr val="white"/>
                </a:solidFill>
                <a:latin typeface="Century Gothic" pitchFamily="34" charset="0"/>
              </a:rPr>
              <a:t> </a:t>
            </a:r>
            <a:endParaRPr lang="ru-RU" altLang="ru-RU" sz="2800" dirty="0">
              <a:solidFill>
                <a:prstClr val="white"/>
              </a:solidFill>
              <a:latin typeface="Century Gothic" pitchFamily="34" charset="0"/>
            </a:endParaRPr>
          </a:p>
        </p:txBody>
      </p:sp>
      <p:sp>
        <p:nvSpPr>
          <p:cNvPr id="9" name="Прямоугольник 12"/>
          <p:cNvSpPr>
            <a:spLocks noChangeArrowheads="1"/>
          </p:cNvSpPr>
          <p:nvPr/>
        </p:nvSpPr>
        <p:spPr bwMode="auto">
          <a:xfrm>
            <a:off x="539552" y="1193628"/>
            <a:ext cx="8348957" cy="672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r>
              <a:rPr lang="ru-RU" sz="3200" b="1" dirty="0" smtClean="0">
                <a:latin typeface="Times New Roman" panose="02020603050405020304" pitchFamily="18" charset="0"/>
                <a:cs typeface="Times New Roman" panose="02020603050405020304" pitchFamily="18" charset="0"/>
              </a:rPr>
              <a:t> Сегодня  </a:t>
            </a:r>
            <a:r>
              <a:rPr lang="ru-RU" sz="3200" b="1" dirty="0">
                <a:latin typeface="Times New Roman" panose="02020603050405020304" pitchFamily="18" charset="0"/>
                <a:cs typeface="Times New Roman" panose="02020603050405020304" pitchFamily="18" charset="0"/>
              </a:rPr>
              <a:t>на уроке вы</a:t>
            </a:r>
            <a:r>
              <a:rPr lang="ru-RU" sz="3200" b="1" dirty="0" smtClean="0">
                <a:latin typeface="Times New Roman" panose="02020603050405020304" pitchFamily="18" charset="0"/>
                <a:cs typeface="Times New Roman" panose="02020603050405020304" pitchFamily="18" charset="0"/>
              </a:rPr>
              <a:t>:</a:t>
            </a:r>
          </a:p>
          <a:p>
            <a:pPr algn="just">
              <a:lnSpc>
                <a:spcPct val="115000"/>
              </a:lnSpc>
              <a:spcAft>
                <a:spcPts val="1000"/>
              </a:spcAft>
            </a:pPr>
            <a:r>
              <a:rPr lang="kk-KZ" sz="3200" b="1" i="1" dirty="0" smtClean="0">
                <a:latin typeface="Times New Roman" pitchFamily="18" charset="0"/>
                <a:cs typeface="Times New Roman" pitchFamily="18" charset="0"/>
              </a:rPr>
              <a:t> </a:t>
            </a:r>
            <a:r>
              <a:rPr lang="kk-KZ" sz="2800" b="1" i="1" dirty="0" smtClean="0">
                <a:latin typeface="Times New Roman" pitchFamily="18" charset="0"/>
                <a:cs typeface="Times New Roman" pitchFamily="18" charset="0"/>
              </a:rPr>
              <a:t>- </a:t>
            </a:r>
            <a:r>
              <a:rPr lang="ru-KZ" sz="2800" dirty="0" smtClean="0">
                <a:latin typeface="Times New Roman" panose="02020603050405020304" pitchFamily="18" charset="0"/>
                <a:ea typeface="Times New Roman" panose="02020603050405020304" pitchFamily="18" charset="0"/>
                <a:cs typeface="Times New Roman" panose="02020603050405020304" pitchFamily="18" charset="0"/>
              </a:rPr>
              <a:t>познакомитесь </a:t>
            </a:r>
            <a:r>
              <a:rPr lang="ru-KZ" sz="2800" dirty="0">
                <a:latin typeface="Times New Roman" panose="02020603050405020304" pitchFamily="18" charset="0"/>
                <a:ea typeface="Times New Roman" panose="02020603050405020304" pitchFamily="18" charset="0"/>
                <a:cs typeface="Times New Roman" panose="02020603050405020304" pitchFamily="18" charset="0"/>
              </a:rPr>
              <a:t>с творчеством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И.С.Тургенева</a:t>
            </a:r>
            <a:r>
              <a:rPr lang="ru-KZ"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ru-KZ"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KZ" sz="2800" dirty="0">
                <a:latin typeface="Times New Roman" panose="02020603050405020304" pitchFamily="18" charset="0"/>
                <a:ea typeface="Times New Roman" panose="02020603050405020304" pitchFamily="18" charset="0"/>
                <a:cs typeface="Times New Roman" panose="02020603050405020304" pitchFamily="18" charset="0"/>
              </a:rPr>
              <a:t>- узнаете о </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стихотворении в прозе</a:t>
            </a:r>
            <a:r>
              <a:rPr lang="ru-KZ" sz="28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Два богача</a:t>
            </a:r>
            <a:r>
              <a:rPr lang="ru-KZ"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ru-KZ" sz="2800" dirty="0">
              <a:latin typeface="Times New Roman" panose="02020603050405020304" pitchFamily="18" charset="0"/>
              <a:ea typeface="Calibri" panose="020F0502020204030204" pitchFamily="34" charset="0"/>
              <a:cs typeface="Times New Roman" panose="02020603050405020304" pitchFamily="18" charset="0"/>
            </a:endParaRPr>
          </a:p>
          <a:p>
            <a:r>
              <a:rPr lang="ru-RU" sz="3200" i="1" dirty="0" smtClean="0">
                <a:latin typeface="Times New Roman" pitchFamily="18" charset="0"/>
                <a:cs typeface="Times New Roman" pitchFamily="18" charset="0"/>
              </a:rPr>
              <a:t> </a:t>
            </a:r>
            <a:r>
              <a:rPr lang="ru-RU" sz="3200" b="1" dirty="0">
                <a:latin typeface="Times New Roman" panose="02020603050405020304" pitchFamily="18" charset="0"/>
                <a:ea typeface="Tahoma" panose="020B0604030504040204" pitchFamily="34" charset="0"/>
                <a:cs typeface="Times New Roman" panose="02020603050405020304" pitchFamily="18" charset="0"/>
              </a:rPr>
              <a:t>Вы научитесь:</a:t>
            </a:r>
          </a:p>
          <a:p>
            <a:pPr algn="just">
              <a:lnSpc>
                <a:spcPct val="115000"/>
              </a:lnSpc>
              <a:spcAft>
                <a:spcPts val="1000"/>
              </a:spcAft>
            </a:pPr>
            <a:r>
              <a:rPr lang="ru-KZ" sz="2800" dirty="0" smtClean="0">
                <a:latin typeface="Times New Roman" panose="02020603050405020304" pitchFamily="18" charset="0"/>
                <a:ea typeface="Times New Roman" panose="02020603050405020304" pitchFamily="18" charset="0"/>
              </a:rPr>
              <a:t>- </a:t>
            </a:r>
            <a:r>
              <a:rPr lang="ru-KZ" sz="2800" dirty="0">
                <a:latin typeface="Times New Roman" panose="02020603050405020304" pitchFamily="18" charset="0"/>
                <a:ea typeface="Times New Roman" panose="02020603050405020304" pitchFamily="18" charset="0"/>
              </a:rPr>
              <a:t>бегло просматривать текст</a:t>
            </a:r>
            <a:r>
              <a:rPr lang="kk-KZ" sz="2800" dirty="0">
                <a:latin typeface="Times New Roman" panose="02020603050405020304" pitchFamily="18" charset="0"/>
                <a:ea typeface="Times New Roman" panose="02020603050405020304" pitchFamily="18" charset="0"/>
              </a:rPr>
              <a:t>; </a:t>
            </a:r>
            <a:endParaRPr lang="ru-KZ" sz="2800" dirty="0">
              <a:latin typeface="Calibri" panose="020F0502020204030204" pitchFamily="34" charset="0"/>
              <a:ea typeface="Calibri" panose="020F0502020204030204" pitchFamily="34" charset="0"/>
            </a:endParaRPr>
          </a:p>
          <a:p>
            <a:pPr algn="just">
              <a:lnSpc>
                <a:spcPct val="115000"/>
              </a:lnSpc>
              <a:spcAft>
                <a:spcPts val="1000"/>
              </a:spcAft>
            </a:pPr>
            <a:r>
              <a:rPr lang="ru-KZ" sz="2800" dirty="0">
                <a:latin typeface="Times New Roman" panose="02020603050405020304" pitchFamily="18" charset="0"/>
                <a:ea typeface="Times New Roman" panose="02020603050405020304" pitchFamily="18" charset="0"/>
              </a:rPr>
              <a:t>-  излагать сжато содержание прочитанного текста, сохраняя основную мысль и выражая личную оценку</a:t>
            </a:r>
            <a:r>
              <a:rPr lang="kk-KZ" sz="2800" dirty="0">
                <a:latin typeface="Times New Roman" panose="02020603050405020304" pitchFamily="18" charset="0"/>
                <a:ea typeface="Times New Roman" panose="02020603050405020304" pitchFamily="18" charset="0"/>
              </a:rPr>
              <a:t>;</a:t>
            </a:r>
            <a:endParaRPr lang="ru-KZ" sz="2800" dirty="0">
              <a:latin typeface="Calibri" panose="020F0502020204030204" pitchFamily="34" charset="0"/>
              <a:ea typeface="Calibri" panose="020F0502020204030204" pitchFamily="34" charset="0"/>
            </a:endParaRPr>
          </a:p>
          <a:p>
            <a:pPr algn="just">
              <a:lnSpc>
                <a:spcPct val="115000"/>
              </a:lnSpc>
              <a:spcAft>
                <a:spcPts val="1000"/>
              </a:spcAft>
            </a:pPr>
            <a:r>
              <a:rPr lang="ru-RU" sz="2800" dirty="0">
                <a:latin typeface="Times New Roman" panose="02020603050405020304" pitchFamily="18" charset="0"/>
                <a:ea typeface="Times New Roman" panose="02020603050405020304" pitchFamily="18" charset="0"/>
              </a:rPr>
              <a:t>- находить в тексте отглагольные существительные.</a:t>
            </a:r>
            <a:endParaRPr lang="ru-KZ" sz="2800" dirty="0">
              <a:latin typeface="Calibri" panose="020F0502020204030204" pitchFamily="34" charset="0"/>
              <a:ea typeface="Calibri" panose="020F0502020204030204" pitchFamily="34" charset="0"/>
            </a:endParaRPr>
          </a:p>
          <a:p>
            <a:pPr>
              <a:defRPr/>
            </a:pPr>
            <a:endParaRPr lang="ru-RU" sz="3200" dirty="0">
              <a:latin typeface="Times New Roman" pitchFamily="18" charset="0"/>
              <a:cs typeface="Times New Roman" pitchFamily="18" charset="0"/>
            </a:endParaRPr>
          </a:p>
          <a:p>
            <a:endParaRPr lang="en-US" sz="3200" b="1" dirty="0">
              <a:latin typeface="Times New Roman" panose="02020603050405020304" pitchFamily="18" charset="0"/>
              <a:cs typeface="Times New Roman" panose="02020603050405020304" pitchFamily="18" charset="0"/>
            </a:endParaRPr>
          </a:p>
          <a:p>
            <a:endParaRPr lang="ru-RU" altLang="ru-RU" sz="3200" i="1" dirty="0">
              <a:solidFill>
                <a:schemeClr val="tx2"/>
              </a:solidFill>
              <a:latin typeface="Times New Roman" pitchFamily="18" charset="0"/>
              <a:cs typeface="Times New Roman" pitchFamily="18" charset="0"/>
            </a:endParaRPr>
          </a:p>
        </p:txBody>
      </p:sp>
      <p:sp>
        <p:nvSpPr>
          <p:cNvPr id="2" name="Прямоугольник 1"/>
          <p:cNvSpPr/>
          <p:nvPr/>
        </p:nvSpPr>
        <p:spPr>
          <a:xfrm>
            <a:off x="755576" y="2108639"/>
            <a:ext cx="7435472" cy="483017"/>
          </a:xfrm>
          <a:prstGeom prst="rect">
            <a:avLst/>
          </a:prstGeom>
        </p:spPr>
        <p:txBody>
          <a:bodyPr wrap="square">
            <a:spAutoFit/>
          </a:bodyPr>
          <a:lstStyle/>
          <a:p>
            <a:pPr algn="just">
              <a:lnSpc>
                <a:spcPct val="115000"/>
              </a:lnSpc>
              <a:spcAft>
                <a:spcPts val="0"/>
              </a:spcAft>
            </a:pPr>
            <a:r>
              <a:rPr lang="kk-KZ" sz="2400" i="1" dirty="0" smtClean="0">
                <a:latin typeface="Times New Roman" panose="02020603050405020304" pitchFamily="18" charset="0"/>
                <a:ea typeface="Calibri" panose="020F0502020204030204" pitchFamily="34" charset="0"/>
              </a:rPr>
              <a:t> </a:t>
            </a:r>
            <a:endParaRPr lang="en-US"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9043030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891116"/>
          </a:xfrm>
          <a:prstGeom prst="rect">
            <a:avLst/>
          </a:prstGeom>
          <a:solidFill>
            <a:schemeClr val="accent1">
              <a:lumMod val="40000"/>
              <a:lumOff val="60000"/>
            </a:schemeClr>
          </a:solidFill>
          <a:ln>
            <a:noFill/>
          </a:ln>
        </p:spPr>
      </p:pic>
      <p:sp>
        <p:nvSpPr>
          <p:cNvPr id="5" name="Заголовок 4"/>
          <p:cNvSpPr>
            <a:spLocks noGrp="1"/>
          </p:cNvSpPr>
          <p:nvPr>
            <p:ph type="title"/>
          </p:nvPr>
        </p:nvSpPr>
        <p:spPr>
          <a:xfrm>
            <a:off x="755576" y="274638"/>
            <a:ext cx="7435472" cy="749350"/>
          </a:xfrm>
        </p:spPr>
        <p:txBody>
          <a:bodyPr>
            <a:normAutofit fontScale="90000"/>
          </a:bodyPr>
          <a:lstStyle/>
          <a:p>
            <a:r>
              <a:rPr lang="ru-RU" sz="28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ru-RU" sz="2800" b="1" dirty="0" smtClean="0">
                <a:solidFill>
                  <a:srgbClr val="002060"/>
                </a:solidFill>
                <a:latin typeface="Times New Roman" panose="02020603050405020304" pitchFamily="18" charset="0"/>
                <a:ea typeface="Tahoma" panose="020B0604030504040204" pitchFamily="34" charset="0"/>
                <a:cs typeface="Times New Roman" panose="02020603050405020304" pitchFamily="18" charset="0"/>
              </a:rPr>
              <a:t/>
            </a:r>
            <a:br>
              <a:rPr lang="ru-RU" sz="2800" b="1" dirty="0" smtClean="0">
                <a:solidFill>
                  <a:srgbClr val="002060"/>
                </a:solidFill>
                <a:latin typeface="Times New Roman" panose="02020603050405020304" pitchFamily="18" charset="0"/>
                <a:ea typeface="Tahoma" panose="020B0604030504040204" pitchFamily="34" charset="0"/>
                <a:cs typeface="Times New Roman" panose="02020603050405020304" pitchFamily="18" charset="0"/>
              </a:rPr>
            </a:br>
            <a:endParaRPr lang="en-US" sz="2800" dirty="0"/>
          </a:p>
        </p:txBody>
      </p:sp>
      <p:sp>
        <p:nvSpPr>
          <p:cNvPr id="6" name="Объект 5"/>
          <p:cNvSpPr>
            <a:spLocks noGrp="1"/>
          </p:cNvSpPr>
          <p:nvPr>
            <p:ph idx="1"/>
          </p:nvPr>
        </p:nvSpPr>
        <p:spPr>
          <a:xfrm>
            <a:off x="457200" y="895922"/>
            <a:ext cx="7733848" cy="5230241"/>
          </a:xfrm>
        </p:spPr>
        <p:txBody>
          <a:bodyPr>
            <a:normAutofit fontScale="77500" lnSpcReduction="20000"/>
          </a:bodyPr>
          <a:lstStyle/>
          <a:p>
            <a:pPr algn="just">
              <a:lnSpc>
                <a:spcPct val="115000"/>
              </a:lnSpc>
              <a:spcAft>
                <a:spcPts val="1000"/>
              </a:spcAft>
            </a:pPr>
            <a:r>
              <a:rPr lang="ru-KZ" sz="2800" dirty="0" smtClean="0">
                <a:latin typeface="Times New Roman" panose="02020603050405020304" pitchFamily="18" charset="0"/>
                <a:ea typeface="Times New Roman" panose="02020603050405020304" pitchFamily="18" charset="0"/>
              </a:rPr>
              <a:t>Прочитайте </a:t>
            </a:r>
            <a:r>
              <a:rPr lang="ru-KZ" sz="2800" dirty="0">
                <a:latin typeface="Times New Roman" panose="02020603050405020304" pitchFamily="18" charset="0"/>
                <a:ea typeface="Times New Roman" panose="02020603050405020304" pitchFamily="18" charset="0"/>
              </a:rPr>
              <a:t>название произведения.</a:t>
            </a:r>
            <a:r>
              <a:rPr lang="kk-KZ" sz="2800" dirty="0">
                <a:latin typeface="Times New Roman" panose="02020603050405020304" pitchFamily="18" charset="0"/>
                <a:ea typeface="Times New Roman" panose="02020603050405020304" pitchFamily="18" charset="0"/>
              </a:rPr>
              <a:t> Согласны и вы, что с</a:t>
            </a:r>
            <a:r>
              <a:rPr lang="ru-KZ" sz="2800" dirty="0">
                <a:solidFill>
                  <a:srgbClr val="000000"/>
                </a:solidFill>
                <a:latin typeface="Times New Roman" panose="02020603050405020304" pitchFamily="18" charset="0"/>
                <a:ea typeface="Calibri" panose="020F0502020204030204" pitchFamily="34" charset="0"/>
              </a:rPr>
              <a:t>амо заглавие несет в себе </a:t>
            </a:r>
            <a:r>
              <a:rPr lang="ru-KZ" sz="2800" dirty="0">
                <a:solidFill>
                  <a:srgbClr val="2F2F2F"/>
                </a:solidFill>
                <a:latin typeface="Times New Roman" panose="02020603050405020304" pitchFamily="18" charset="0"/>
                <a:ea typeface="Calibri" panose="020F0502020204030204" pitchFamily="34" charset="0"/>
              </a:rPr>
              <a:t>важное идейное содержание</a:t>
            </a:r>
            <a:r>
              <a:rPr lang="kk-KZ" sz="2800" dirty="0">
                <a:solidFill>
                  <a:srgbClr val="2F2F2F"/>
                </a:solidFill>
                <a:latin typeface="Times New Roman" panose="02020603050405020304" pitchFamily="18" charset="0"/>
                <a:ea typeface="Calibri" panose="020F0502020204030204" pitchFamily="34" charset="0"/>
              </a:rPr>
              <a:t>? </a:t>
            </a:r>
            <a:r>
              <a:rPr lang="kk-KZ" sz="2800" dirty="0" smtClean="0">
                <a:solidFill>
                  <a:srgbClr val="2F2F2F"/>
                </a:solidFill>
                <a:latin typeface="Times New Roman" panose="02020603050405020304" pitchFamily="18" charset="0"/>
                <a:ea typeface="Calibri" panose="020F0502020204030204" pitchFamily="34" charset="0"/>
              </a:rPr>
              <a:t>Дайте </a:t>
            </a:r>
            <a:r>
              <a:rPr lang="kk-KZ" sz="2800" dirty="0">
                <a:solidFill>
                  <a:srgbClr val="2F2F2F"/>
                </a:solidFill>
                <a:latin typeface="Times New Roman" panose="02020603050405020304" pitchFamily="18" charset="0"/>
                <a:ea typeface="Calibri" panose="020F0502020204030204" pitchFamily="34" charset="0"/>
              </a:rPr>
              <a:t>краткий ответ: ДА </a:t>
            </a:r>
            <a:r>
              <a:rPr lang="kk-KZ" sz="2800" dirty="0" smtClean="0">
                <a:solidFill>
                  <a:srgbClr val="2F2F2F"/>
                </a:solidFill>
                <a:latin typeface="Times New Roman" panose="02020603050405020304" pitchFamily="18" charset="0"/>
                <a:ea typeface="Calibri" panose="020F0502020204030204" pitchFamily="34" charset="0"/>
              </a:rPr>
              <a:t>/ </a:t>
            </a:r>
            <a:r>
              <a:rPr lang="kk-KZ" sz="2800" dirty="0">
                <a:solidFill>
                  <a:srgbClr val="2F2F2F"/>
                </a:solidFill>
                <a:latin typeface="Times New Roman" panose="02020603050405020304" pitchFamily="18" charset="0"/>
                <a:ea typeface="Calibri" panose="020F0502020204030204" pitchFamily="34" charset="0"/>
              </a:rPr>
              <a:t>НЕТ</a:t>
            </a:r>
            <a:r>
              <a:rPr lang="kk-KZ" sz="2800" dirty="0" smtClean="0">
                <a:solidFill>
                  <a:srgbClr val="2F2F2F"/>
                </a:solidFill>
                <a:latin typeface="Times New Roman" panose="02020603050405020304" pitchFamily="18" charset="0"/>
                <a:ea typeface="Calibri" panose="020F0502020204030204" pitchFamily="34" charset="0"/>
              </a:rPr>
              <a:t>.</a:t>
            </a:r>
          </a:p>
          <a:p>
            <a:pPr algn="just">
              <a:lnSpc>
                <a:spcPct val="115000"/>
              </a:lnSpc>
              <a:spcAft>
                <a:spcPts val="1000"/>
              </a:spcAft>
            </a:pPr>
            <a:r>
              <a:rPr lang="kk-KZ" sz="2800" b="1" dirty="0">
                <a:solidFill>
                  <a:srgbClr val="2F2F2F"/>
                </a:solidFill>
                <a:latin typeface="Times New Roman" panose="02020603050405020304" pitchFamily="18" charset="0"/>
                <a:ea typeface="Calibri" panose="020F0502020204030204" pitchFamily="34" charset="0"/>
              </a:rPr>
              <a:t>Об авторе:</a:t>
            </a:r>
          </a:p>
          <a:p>
            <a:pPr algn="just">
              <a:lnSpc>
                <a:spcPct val="115000"/>
              </a:lnSpc>
              <a:spcAft>
                <a:spcPts val="1000"/>
              </a:spcAft>
            </a:pPr>
            <a:r>
              <a:rPr lang="ru-KZ" sz="2800" dirty="0">
                <a:latin typeface="Times New Roman" panose="02020603050405020304" pitchFamily="18" charset="0"/>
                <a:ea typeface="Calibri" panose="020F0502020204030204" pitchFamily="34" charset="0"/>
              </a:rPr>
              <a:t>Иван Сергеевич Тургенев (1818–1883) – знаменитый русский писатель и поэт, публицист и драматург, классик русской литературы 19 века. Творчество Тургенева включает шесть романов, множество рассказов, повестей, статей, пьес и стихотворений. Среди его самых знаменитых произведений — «Муму» и «Отцы и дети».</a:t>
            </a:r>
            <a:endParaRPr lang="ru-KZ" sz="2800" dirty="0">
              <a:latin typeface="Calibri" panose="020F0502020204030204" pitchFamily="34" charset="0"/>
              <a:ea typeface="Calibri" panose="020F0502020204030204" pitchFamily="34" charset="0"/>
            </a:endParaRPr>
          </a:p>
          <a:p>
            <a:r>
              <a:rPr lang="ru-RU" sz="2800" dirty="0">
                <a:solidFill>
                  <a:srgbClr val="333333"/>
                </a:solidFill>
                <a:latin typeface="Times New Roman" panose="02020603050405020304" pitchFamily="18" charset="0"/>
                <a:ea typeface="Times New Roman" panose="02020603050405020304" pitchFamily="18" charset="0"/>
              </a:rPr>
              <a:t>     </a:t>
            </a:r>
            <a:r>
              <a:rPr lang="ru-KZ" sz="2800" dirty="0">
                <a:solidFill>
                  <a:srgbClr val="333333"/>
                </a:solidFill>
                <a:latin typeface="Times New Roman" panose="02020603050405020304" pitchFamily="18" charset="0"/>
                <a:ea typeface="Times New Roman" panose="02020603050405020304" pitchFamily="18" charset="0"/>
              </a:rPr>
              <a:t>В биографии Ивана Тургенева стоит кратко отметить, что в конце 1870-х – начале 1880-х годов быстро возросла его популярность, как на родине, так и за границей. А критики стали причислять его к лучшим писателям века.</a:t>
            </a:r>
            <a:endParaRPr lang="ru-RU" sz="2800" b="1" dirty="0">
              <a:latin typeface="Times New Roman" panose="02020603050405020304" pitchFamily="18" charset="0"/>
              <a:cs typeface="Times New Roman" panose="02020603050405020304" pitchFamily="18" charset="0"/>
            </a:endParaRPr>
          </a:p>
          <a:p>
            <a:pPr algn="just">
              <a:lnSpc>
                <a:spcPct val="115000"/>
              </a:lnSpc>
              <a:spcAft>
                <a:spcPts val="1000"/>
              </a:spcAft>
            </a:pPr>
            <a:endParaRPr lang="ru-KZ" sz="2800" dirty="0">
              <a:latin typeface="Calibri" panose="020F0502020204030204" pitchFamily="34" charset="0"/>
              <a:ea typeface="Calibri" panose="020F0502020204030204" pitchFamily="34" charset="0"/>
            </a:endParaRPr>
          </a:p>
        </p:txBody>
      </p:sp>
      <p:sp>
        <p:nvSpPr>
          <p:cNvPr id="4099"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3</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102" name="Прямоугольник 9"/>
          <p:cNvSpPr>
            <a:spLocks noChangeArrowheads="1"/>
          </p:cNvSpPr>
          <p:nvPr/>
        </p:nvSpPr>
        <p:spPr bwMode="auto">
          <a:xfrm>
            <a:off x="4440575" y="384104"/>
            <a:ext cx="262849" cy="51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altLang="ru-RU" sz="2800" b="1" dirty="0" smtClean="0">
                <a:solidFill>
                  <a:prstClr val="white"/>
                </a:solidFill>
                <a:latin typeface="Century Gothic" pitchFamily="34" charset="0"/>
              </a:rPr>
              <a:t> </a:t>
            </a:r>
            <a:endParaRPr lang="ru-RU" altLang="ru-RU" sz="2800" dirty="0">
              <a:solidFill>
                <a:prstClr val="white"/>
              </a:solidFill>
              <a:latin typeface="Century Gothic" pitchFamily="34" charset="0"/>
            </a:endParaRPr>
          </a:p>
        </p:txBody>
      </p:sp>
      <p:sp>
        <p:nvSpPr>
          <p:cNvPr id="9" name="Прямоугольник 12"/>
          <p:cNvSpPr>
            <a:spLocks noChangeArrowheads="1"/>
          </p:cNvSpPr>
          <p:nvPr/>
        </p:nvSpPr>
        <p:spPr bwMode="auto">
          <a:xfrm>
            <a:off x="539552" y="1193628"/>
            <a:ext cx="8348957" cy="573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r>
              <a:rPr lang="ru-RU" sz="3200" dirty="0" smtClean="0">
                <a:latin typeface="Times New Roman" panose="02020603050405020304" pitchFamily="18" charset="0"/>
                <a:cs typeface="Times New Roman" panose="02020603050405020304" pitchFamily="18" charset="0"/>
              </a:rPr>
              <a:t>- </a:t>
            </a:r>
            <a:endParaRPr lang="ru-RU" altLang="ru-RU" sz="3200" i="1" dirty="0">
              <a:solidFill>
                <a:schemeClr val="tx2"/>
              </a:solidFill>
              <a:latin typeface="Times New Roman" pitchFamily="18" charset="0"/>
              <a:cs typeface="Times New Roman" pitchFamily="18" charset="0"/>
            </a:endParaRPr>
          </a:p>
        </p:txBody>
      </p:sp>
      <p:sp>
        <p:nvSpPr>
          <p:cNvPr id="2" name="Прямоугольник 1"/>
          <p:cNvSpPr/>
          <p:nvPr/>
        </p:nvSpPr>
        <p:spPr>
          <a:xfrm>
            <a:off x="755576" y="2108639"/>
            <a:ext cx="7435472" cy="483017"/>
          </a:xfrm>
          <a:prstGeom prst="rect">
            <a:avLst/>
          </a:prstGeom>
        </p:spPr>
        <p:txBody>
          <a:bodyPr wrap="square">
            <a:spAutoFit/>
          </a:bodyPr>
          <a:lstStyle/>
          <a:p>
            <a:pPr algn="just">
              <a:lnSpc>
                <a:spcPct val="115000"/>
              </a:lnSpc>
              <a:spcAft>
                <a:spcPts val="0"/>
              </a:spcAft>
            </a:pPr>
            <a:r>
              <a:rPr lang="kk-KZ" sz="2400" i="1" dirty="0" smtClean="0">
                <a:latin typeface="Times New Roman" panose="02020603050405020304" pitchFamily="18" charset="0"/>
                <a:ea typeface="Calibri" panose="020F0502020204030204" pitchFamily="34" charset="0"/>
              </a:rPr>
              <a:t> </a:t>
            </a:r>
            <a:endParaRPr lang="en-US"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66215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0"/>
            <a:ext cx="9144000" cy="6729853"/>
          </a:xfrm>
          <a:prstGeom prst="rect">
            <a:avLst/>
          </a:prstGeom>
          <a:solidFill>
            <a:schemeClr val="accent1">
              <a:lumMod val="40000"/>
              <a:lumOff val="60000"/>
            </a:schemeClr>
          </a:solidFill>
          <a:ln>
            <a:noFill/>
          </a:ln>
        </p:spPr>
      </p:pic>
      <p:sp>
        <p:nvSpPr>
          <p:cNvPr id="2" name="Заголовок 1"/>
          <p:cNvSpPr>
            <a:spLocks noGrp="1"/>
          </p:cNvSpPr>
          <p:nvPr>
            <p:ph type="title"/>
          </p:nvPr>
        </p:nvSpPr>
        <p:spPr>
          <a:xfrm>
            <a:off x="457200" y="274638"/>
            <a:ext cx="8229600" cy="669813"/>
          </a:xfrm>
        </p:spPr>
        <p:txBody>
          <a:bodyPr>
            <a:normAutofit/>
          </a:bodyPr>
          <a:lstStyle/>
          <a:p>
            <a:r>
              <a:rPr lang="ru-RU" sz="2800" b="1" dirty="0" smtClean="0">
                <a:solidFill>
                  <a:schemeClr val="bg1"/>
                </a:solidFill>
                <a:latin typeface="Times New Roman" panose="02020603050405020304" pitchFamily="18" charset="0"/>
                <a:cs typeface="Times New Roman" panose="02020603050405020304" pitchFamily="18" charset="0"/>
              </a:rPr>
              <a:t>История создания</a:t>
            </a:r>
            <a:endParaRPr lang="en-US" sz="2800" b="1" dirty="0">
              <a:solidFill>
                <a:schemeClr val="bg1"/>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4402495" y="1143502"/>
            <a:ext cx="4284305" cy="4982662"/>
          </a:xfrm>
        </p:spPr>
        <p:txBody>
          <a:bodyPr>
            <a:normAutofit fontScale="92500" lnSpcReduction="10000"/>
          </a:bodyPr>
          <a:lstStyle/>
          <a:p>
            <a:pPr algn="just">
              <a:lnSpc>
                <a:spcPct val="115000"/>
              </a:lnSpc>
              <a:spcAft>
                <a:spcPts val="1000"/>
              </a:spcAft>
            </a:pPr>
            <a:r>
              <a:rPr lang="ru-KZ" sz="1800" dirty="0">
                <a:latin typeface="Times New Roman" panose="02020603050405020304" pitchFamily="18" charset="0"/>
                <a:ea typeface="Times New Roman" panose="02020603050405020304" pitchFamily="18" charset="0"/>
                <a:cs typeface="Times New Roman" panose="02020603050405020304" pitchFamily="18" charset="0"/>
              </a:rPr>
              <a:t>Как и всякий писатель, Тургенев на протяжении жизни собирал разнообразные заметки. Многие из них стали частью его произведений, но остались и такие, которые он не использовал. Они и стали “Стихотворениями в прозе”.</a:t>
            </a:r>
            <a:endParaRPr lang="ru-KZ" sz="1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RU" sz="1800" dirty="0">
                <a:latin typeface="Times New Roman" panose="02020603050405020304" pitchFamily="18" charset="0"/>
                <a:ea typeface="Times New Roman" panose="02020603050405020304" pitchFamily="18" charset="0"/>
                <a:cs typeface="Times New Roman" panose="02020603050405020304" pitchFamily="18" charset="0"/>
              </a:rPr>
              <a:t>       </a:t>
            </a:r>
            <a:r>
              <a:rPr lang="ru-KZ" sz="1800" dirty="0">
                <a:latin typeface="Times New Roman" panose="02020603050405020304" pitchFamily="18" charset="0"/>
                <a:ea typeface="Times New Roman" panose="02020603050405020304" pitchFamily="18" charset="0"/>
                <a:cs typeface="Times New Roman" panose="02020603050405020304" pitchFamily="18" charset="0"/>
              </a:rPr>
              <a:t>Всего их было в разное время написано более восьмидесяти. История создания одного из них, названного “Два богача”, также связана с этим циклом. Писатель и поэт написал его в июле 1878 года, а опубликовано произведение было в составе сборника уже в 1882 году, но еще при жизни писателя.</a:t>
            </a:r>
            <a:endParaRPr lang="ru-RU" altLang="ru-RU" sz="1800" b="1" dirty="0">
              <a:solidFill>
                <a:schemeClr val="bg1"/>
              </a:solidFill>
              <a:latin typeface="Times New Roman" pitchFamily="18" charset="0"/>
              <a:cs typeface="Times New Roman" pitchFamily="18" charset="0"/>
            </a:endParaRPr>
          </a:p>
          <a:p>
            <a:endParaRPr lang="en-US" sz="1600" dirty="0">
              <a:latin typeface="Times New Roman" panose="02020603050405020304" pitchFamily="18" charset="0"/>
              <a:cs typeface="Times New Roman" panose="02020603050405020304" pitchFamily="18" charset="0"/>
            </a:endParaRPr>
          </a:p>
        </p:txBody>
      </p:sp>
      <p:sp>
        <p:nvSpPr>
          <p:cNvPr id="9219"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4</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flipH="1">
            <a:off x="8731323" y="1692276"/>
            <a:ext cx="45719" cy="576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endParaRPr lang="ru-RU" sz="1400" b="1" dirty="0" smtClean="0">
              <a:solidFill>
                <a:schemeClr val="bg1"/>
              </a:solidFill>
              <a:latin typeface="Times New Roman" panose="02020603050405020304" pitchFamily="18" charset="0"/>
              <a:cs typeface="Times New Roman" panose="02020603050405020304" pitchFamily="18" charset="0"/>
            </a:endParaRPr>
          </a:p>
          <a:p>
            <a:pPr algn="just">
              <a:lnSpc>
                <a:spcPct val="115000"/>
              </a:lnSpc>
              <a:spcAft>
                <a:spcPts val="1000"/>
              </a:spcAft>
            </a:pPr>
            <a:r>
              <a:rPr lang="ru-RU" altLang="ru-RU" sz="1400" b="1" dirty="0" smtClean="0">
                <a:solidFill>
                  <a:schemeClr val="bg1"/>
                </a:solidFill>
                <a:latin typeface="Times New Roman" pitchFamily="18" charset="0"/>
                <a:cs typeface="Times New Roman" pitchFamily="18" charset="0"/>
              </a:rPr>
              <a:t> </a:t>
            </a:r>
            <a:endParaRPr lang="ru-RU" altLang="ru-RU" sz="2400" b="1" dirty="0">
              <a:solidFill>
                <a:schemeClr val="bg1"/>
              </a:solidFill>
              <a:latin typeface="Times New Roman" pitchFamily="18" charset="0"/>
              <a:cs typeface="Times New Roman" pitchFamily="18" charset="0"/>
            </a:endParaRPr>
          </a:p>
        </p:txBody>
      </p:sp>
      <p:sp>
        <p:nvSpPr>
          <p:cNvPr id="11" name="Прямоугольник 10"/>
          <p:cNvSpPr/>
          <p:nvPr/>
        </p:nvSpPr>
        <p:spPr>
          <a:xfrm>
            <a:off x="412676" y="1151879"/>
            <a:ext cx="8501910" cy="511818"/>
          </a:xfrm>
          <a:prstGeom prst="rect">
            <a:avLst/>
          </a:prstGeom>
        </p:spPr>
        <p:txBody>
          <a:bodyPr lIns="80147" tIns="40074" rIns="80147" bIns="40074">
            <a:spAutoFit/>
          </a:bodyPr>
          <a:lstStyle/>
          <a:p>
            <a:r>
              <a:rPr lang="ru-RU" sz="28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ea typeface="Times New Roman"/>
              <a:cs typeface="Times New Roman" panose="02020603050405020304" pitchFamily="18" charset="0"/>
            </a:endParaRPr>
          </a:p>
        </p:txBody>
      </p:sp>
      <p:pic>
        <p:nvPicPr>
          <p:cNvPr id="12" name="Объект 11" descr="Великий Иван Тургенев | Власть Труда">
            <a:extLst>
              <a:ext uri="{FF2B5EF4-FFF2-40B4-BE49-F238E27FC236}">
                <a16:creationId xmlns:a16="http://schemas.microsoft.com/office/drawing/2014/main" id="{BEFF1E6E-16FB-4B5C-8031-874DFBBAA0C3}"/>
              </a:ext>
            </a:extLst>
          </p:cNvPr>
          <p:cNvPicPr>
            <a:picLocks noGrp="1"/>
          </p:cNvPicPr>
          <p:nvPr>
            <p:ph sz="half" idx="1"/>
          </p:nvPr>
        </p:nvPicPr>
        <p:blipFill rotWithShape="1">
          <a:blip r:embed="rId4">
            <a:extLst>
              <a:ext uri="{28A0092B-C50C-407E-A947-70E740481C1C}">
                <a14:useLocalDpi xmlns:a14="http://schemas.microsoft.com/office/drawing/2010/main" val="0"/>
              </a:ext>
            </a:extLst>
          </a:blip>
          <a:srcRect r="7615" b="2"/>
          <a:stretch/>
        </p:blipFill>
        <p:spPr bwMode="auto">
          <a:xfrm>
            <a:off x="529210" y="1151879"/>
            <a:ext cx="3873285" cy="4903868"/>
          </a:xfrm>
          <a:prstGeom prst="rect">
            <a:avLst/>
          </a:prstGeom>
          <a:noFill/>
          <a:ln>
            <a:noFill/>
          </a:ln>
        </p:spPr>
      </p:pic>
    </p:spTree>
    <p:extLst>
      <p:ext uri="{BB962C8B-B14F-4D97-AF65-F5344CB8AC3E}">
        <p14:creationId xmlns:p14="http://schemas.microsoft.com/office/powerpoint/2010/main" val="41104746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5</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2831960" y="339090"/>
            <a:ext cx="3550672" cy="611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just">
              <a:lnSpc>
                <a:spcPct val="115000"/>
              </a:lnSpc>
              <a:spcAft>
                <a:spcPts val="1000"/>
              </a:spcAft>
            </a:pPr>
            <a:r>
              <a:rPr lang="ru-RU"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Словарная работа</a:t>
            </a:r>
            <a:endParaRPr lang="ru-KZ" sz="3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p:cNvSpPr/>
          <p:nvPr/>
        </p:nvSpPr>
        <p:spPr>
          <a:xfrm>
            <a:off x="412676" y="1151879"/>
            <a:ext cx="8501910" cy="511818"/>
          </a:xfrm>
          <a:prstGeom prst="rect">
            <a:avLst/>
          </a:prstGeom>
        </p:spPr>
        <p:txBody>
          <a:bodyPr lIns="80147" tIns="40074" rIns="80147" bIns="40074">
            <a:spAutoFit/>
          </a:bodyPr>
          <a:lstStyle/>
          <a:p>
            <a:r>
              <a:rPr lang="ru-RU" sz="28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457472" y="1151879"/>
            <a:ext cx="8218984" cy="52554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1000"/>
              </a:spcAft>
              <a:tabLst>
                <a:tab pos="201930" algn="l"/>
              </a:tabLst>
            </a:pPr>
            <a:r>
              <a:rPr lang="ru-KZ" b="1" dirty="0">
                <a:solidFill>
                  <a:srgbClr val="2F4F4F"/>
                </a:solidFill>
                <a:latin typeface="Times New Roman" panose="02020603050405020304" pitchFamily="18" charset="0"/>
                <a:ea typeface="Calibri" panose="020F0502020204030204" pitchFamily="34" charset="0"/>
              </a:rPr>
              <a:t>СТИХОТВОРЕНИЕ</a:t>
            </a:r>
            <a:r>
              <a:rPr lang="ru-KZ" b="1" dirty="0">
                <a:solidFill>
                  <a:srgbClr val="2F4F4F"/>
                </a:solidFill>
                <a:latin typeface="Calibri" panose="020F0502020204030204" pitchFamily="34" charset="0"/>
                <a:ea typeface="Calibri" panose="020F0502020204030204" pitchFamily="34" charset="0"/>
              </a:rPr>
              <a:t> </a:t>
            </a:r>
            <a:r>
              <a:rPr lang="ru-KZ" b="1" dirty="0">
                <a:solidFill>
                  <a:srgbClr val="2F4F4F"/>
                </a:solidFill>
                <a:latin typeface="Times New Roman" panose="02020603050405020304" pitchFamily="18" charset="0"/>
                <a:ea typeface="Calibri" panose="020F0502020204030204" pitchFamily="34" charset="0"/>
              </a:rPr>
              <a:t>В</a:t>
            </a:r>
            <a:r>
              <a:rPr lang="ru-KZ" b="1" dirty="0">
                <a:solidFill>
                  <a:srgbClr val="2F4F4F"/>
                </a:solidFill>
                <a:latin typeface="Calibri" panose="020F0502020204030204" pitchFamily="34" charset="0"/>
                <a:ea typeface="Calibri" panose="020F0502020204030204" pitchFamily="34" charset="0"/>
              </a:rPr>
              <a:t> </a:t>
            </a:r>
            <a:r>
              <a:rPr lang="ru-KZ" b="1" dirty="0">
                <a:solidFill>
                  <a:srgbClr val="2F4F4F"/>
                </a:solidFill>
                <a:latin typeface="Times New Roman" panose="02020603050405020304" pitchFamily="18" charset="0"/>
                <a:ea typeface="Calibri" panose="020F0502020204030204" pitchFamily="34" charset="0"/>
              </a:rPr>
              <a:t>ПРОЗЕ</a:t>
            </a:r>
            <a:r>
              <a:rPr lang="ru-KZ" dirty="0">
                <a:solidFill>
                  <a:srgbClr val="000000"/>
                </a:solidFill>
                <a:latin typeface="Times New Roman" panose="02020603050405020304" pitchFamily="18" charset="0"/>
                <a:ea typeface="Calibri" panose="020F0502020204030204" pitchFamily="34" charset="0"/>
              </a:rPr>
              <a:t> </a:t>
            </a:r>
            <a:r>
              <a:rPr lang="ru-KZ" dirty="0" smtClean="0">
                <a:solidFill>
                  <a:srgbClr val="000000"/>
                </a:solidFill>
                <a:latin typeface="Times New Roman" panose="02020603050405020304" pitchFamily="18" charset="0"/>
                <a:ea typeface="Calibri" panose="020F0502020204030204" pitchFamily="34" charset="0"/>
              </a:rPr>
              <a:t>—</a:t>
            </a:r>
            <a:r>
              <a:rPr lang="ru-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название, применяемое к некоторым произведениям худо</a:t>
            </a: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ru-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жественного слова. Стихотворение в прозе обладает своими отличительными признаками, сближающими его и </a:t>
            </a:r>
            <a:r>
              <a:rPr lang="ru-RU" sz="2400" dirty="0">
                <a:latin typeface="Times New Roman" panose="02020603050405020304" pitchFamily="18" charset="0"/>
                <a:ea typeface="Calibri" panose="020F0502020204030204" pitchFamily="34" charset="0"/>
                <a:cs typeface="Times New Roman" panose="02020603050405020304" pitchFamily="18" charset="0"/>
              </a:rPr>
              <a:t>со</a:t>
            </a:r>
            <a:r>
              <a:rPr lang="ru-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стихотворной, и с прозаической речью, и служит промежуточной </a:t>
            </a:r>
            <a:endPar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tabLst>
                <a:tab pos="201930" algn="l"/>
              </a:tabLst>
            </a:pPr>
            <a:r>
              <a:rPr lang="ru-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стадией между той и другой. </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tabLst>
                <a:tab pos="201930" algn="l"/>
              </a:tabLst>
            </a:pP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a:t>
            </a:r>
            <a:r>
              <a:rPr lang="ru-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дним из характеризующих признаков стихотворения в </a:t>
            </a:r>
            <a:endPar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tabLst>
                <a:tab pos="201930" algn="l"/>
              </a:tabLst>
            </a:pPr>
            <a:r>
              <a:rPr lang="ru-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прозе служит его небольшой размер</a:t>
            </a: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tabLst>
                <a:tab pos="201930" algn="l"/>
              </a:tabLst>
            </a:pPr>
            <a:endParaRPr lang="ru-RU"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6242969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6</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1227708" y="339090"/>
            <a:ext cx="6759178" cy="6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ru-RU" sz="3200" b="1" dirty="0">
                <a:solidFill>
                  <a:schemeClr val="bg1"/>
                </a:solidFill>
                <a:latin typeface="Times New Roman" panose="02020603050405020304" pitchFamily="18" charset="0"/>
                <a:ea typeface="Times New Roman" panose="02020603050405020304" pitchFamily="18" charset="0"/>
              </a:rPr>
              <a:t>Прочитайте стихотворение в прозе</a:t>
            </a:r>
            <a:r>
              <a:rPr lang="ru-RU" altLang="ru-RU" sz="3200" b="1" dirty="0" smtClean="0">
                <a:solidFill>
                  <a:schemeClr val="bg1"/>
                </a:solidFill>
                <a:latin typeface="Times New Roman" pitchFamily="18" charset="0"/>
                <a:cs typeface="Times New Roman" pitchFamily="18" charset="0"/>
              </a:rPr>
              <a:t> </a:t>
            </a:r>
            <a:endParaRPr lang="ru-RU" altLang="ru-RU" sz="2800" b="1" dirty="0">
              <a:solidFill>
                <a:schemeClr val="bg1"/>
              </a:solidFill>
              <a:latin typeface="Times New Roman" pitchFamily="18" charset="0"/>
              <a:cs typeface="Times New Roman" pitchFamily="18" charset="0"/>
            </a:endParaRPr>
          </a:p>
        </p:txBody>
      </p:sp>
      <p:sp>
        <p:nvSpPr>
          <p:cNvPr id="11" name="Прямоугольник 10"/>
          <p:cNvSpPr/>
          <p:nvPr/>
        </p:nvSpPr>
        <p:spPr>
          <a:xfrm>
            <a:off x="412676" y="1151879"/>
            <a:ext cx="8501910" cy="511818"/>
          </a:xfrm>
          <a:prstGeom prst="rect">
            <a:avLst/>
          </a:prstGeom>
        </p:spPr>
        <p:txBody>
          <a:bodyPr lIns="80147" tIns="40074" rIns="80147" bIns="40074">
            <a:spAutoFit/>
          </a:bodyPr>
          <a:lstStyle/>
          <a:p>
            <a:r>
              <a:rPr lang="ru-RU" sz="28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3563888" y="1151879"/>
            <a:ext cx="5210877" cy="51574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KZ" b="1" kern="0" spc="60" dirty="0">
                <a:solidFill>
                  <a:schemeClr val="bg1"/>
                </a:solidFill>
                <a:latin typeface="Times New Roman" panose="02020603050405020304" pitchFamily="18" charset="0"/>
                <a:ea typeface="Calibri" panose="020F0502020204030204" pitchFamily="34" charset="0"/>
              </a:rPr>
              <a:t>ДВА </a:t>
            </a:r>
            <a:r>
              <a:rPr lang="ru-KZ" b="1" kern="0" spc="60" dirty="0" smtClean="0">
                <a:solidFill>
                  <a:schemeClr val="bg1"/>
                </a:solidFill>
                <a:latin typeface="Times New Roman" panose="02020603050405020304" pitchFamily="18" charset="0"/>
                <a:ea typeface="Calibri" panose="020F0502020204030204" pitchFamily="34" charset="0"/>
              </a:rPr>
              <a:t>БОГАЧА</a:t>
            </a:r>
            <a:endParaRPr lang="ru-RU" b="1" kern="0" spc="60" dirty="0" smtClean="0">
              <a:solidFill>
                <a:schemeClr val="bg1"/>
              </a:solidFill>
              <a:latin typeface="Times New Roman" panose="02020603050405020304" pitchFamily="18" charset="0"/>
              <a:ea typeface="Calibri" panose="020F0502020204030204" pitchFamily="34" charset="0"/>
            </a:endParaRPr>
          </a:p>
          <a:p>
            <a:r>
              <a:rPr lang="ru-RU" dirty="0" smtClean="0">
                <a:solidFill>
                  <a:schemeClr val="bg1"/>
                </a:solidFill>
                <a:latin typeface="Times New Roman" panose="02020603050405020304" pitchFamily="18" charset="0"/>
                <a:ea typeface="Times New Roman" panose="02020603050405020304" pitchFamily="18" charset="0"/>
              </a:rPr>
              <a:t>Когда </a:t>
            </a:r>
            <a:r>
              <a:rPr lang="ru-RU" dirty="0">
                <a:solidFill>
                  <a:schemeClr val="bg1"/>
                </a:solidFill>
                <a:latin typeface="Times New Roman" panose="02020603050405020304" pitchFamily="18" charset="0"/>
                <a:ea typeface="Times New Roman" panose="02020603050405020304" pitchFamily="18" charset="0"/>
              </a:rPr>
              <a:t>при мне превозносят</a:t>
            </a:r>
            <a:r>
              <a:rPr lang="en-US" dirty="0">
                <a:solidFill>
                  <a:schemeClr val="bg1"/>
                </a:solidFill>
                <a:latin typeface="Times New Roman" panose="02020603050405020304" pitchFamily="18" charset="0"/>
                <a:ea typeface="Times New Roman" panose="02020603050405020304" pitchFamily="18" charset="0"/>
              </a:rPr>
              <a:t> </a:t>
            </a:r>
            <a:r>
              <a:rPr lang="ru-RU" u="sng" dirty="0">
                <a:solidFill>
                  <a:schemeClr val="bg1"/>
                </a:solidFill>
                <a:latin typeface="Times New Roman" panose="02020603050405020304" pitchFamily="18" charset="0"/>
                <a:ea typeface="Times New Roman" panose="02020603050405020304" pitchFamily="18" charset="0"/>
                <a:hlinkClick r:id="rId4"/>
              </a:rPr>
              <a:t>богача Ротшильда</a:t>
            </a:r>
            <a:r>
              <a:rPr lang="ru-RU" dirty="0" smtClean="0">
                <a:solidFill>
                  <a:schemeClr val="bg1"/>
                </a:solidFill>
                <a:latin typeface="Times New Roman" panose="02020603050405020304" pitchFamily="18" charset="0"/>
                <a:ea typeface="Times New Roman" panose="02020603050405020304" pitchFamily="18" charset="0"/>
              </a:rPr>
              <a:t>, </a:t>
            </a:r>
            <a:br>
              <a:rPr lang="ru-RU" dirty="0" smtClean="0">
                <a:solidFill>
                  <a:schemeClr val="bg1"/>
                </a:solidFill>
                <a:latin typeface="Times New Roman" panose="02020603050405020304" pitchFamily="18" charset="0"/>
                <a:ea typeface="Times New Roman" panose="02020603050405020304" pitchFamily="18" charset="0"/>
              </a:rPr>
            </a:br>
            <a:r>
              <a:rPr lang="ru-RU" dirty="0" smtClean="0">
                <a:solidFill>
                  <a:schemeClr val="bg1"/>
                </a:solidFill>
                <a:latin typeface="Times New Roman" panose="02020603050405020304" pitchFamily="18" charset="0"/>
                <a:ea typeface="Times New Roman" panose="02020603050405020304" pitchFamily="18" charset="0"/>
              </a:rPr>
              <a:t> который </a:t>
            </a:r>
            <a:r>
              <a:rPr lang="ru-RU" dirty="0">
                <a:solidFill>
                  <a:schemeClr val="bg1"/>
                </a:solidFill>
                <a:latin typeface="Times New Roman" panose="02020603050405020304" pitchFamily="18" charset="0"/>
                <a:ea typeface="Times New Roman" panose="02020603050405020304" pitchFamily="18" charset="0"/>
              </a:rPr>
              <a:t>из громадных своих доходов уделяет</a:t>
            </a:r>
            <a:br>
              <a:rPr lang="ru-RU" dirty="0">
                <a:solidFill>
                  <a:schemeClr val="bg1"/>
                </a:solidFill>
                <a:latin typeface="Times New Roman" panose="02020603050405020304" pitchFamily="18" charset="0"/>
                <a:ea typeface="Times New Roman" panose="02020603050405020304" pitchFamily="18" charset="0"/>
              </a:rPr>
            </a:br>
            <a:r>
              <a:rPr lang="ru-RU" dirty="0">
                <a:solidFill>
                  <a:schemeClr val="bg1"/>
                </a:solidFill>
                <a:latin typeface="Times New Roman" panose="02020603050405020304" pitchFamily="18" charset="0"/>
                <a:ea typeface="Times New Roman" panose="02020603050405020304" pitchFamily="18" charset="0"/>
              </a:rPr>
              <a:t>  </a:t>
            </a:r>
            <a:r>
              <a:rPr lang="ru-RU" dirty="0" smtClean="0">
                <a:solidFill>
                  <a:schemeClr val="bg1"/>
                </a:solidFill>
                <a:latin typeface="Times New Roman" panose="02020603050405020304" pitchFamily="18" charset="0"/>
                <a:ea typeface="Times New Roman" panose="02020603050405020304" pitchFamily="18" charset="0"/>
              </a:rPr>
              <a:t>целые </a:t>
            </a:r>
            <a:r>
              <a:rPr lang="ru-RU" dirty="0">
                <a:solidFill>
                  <a:schemeClr val="bg1"/>
                </a:solidFill>
                <a:latin typeface="Times New Roman" panose="02020603050405020304" pitchFamily="18" charset="0"/>
                <a:ea typeface="Times New Roman" panose="02020603050405020304" pitchFamily="18" charset="0"/>
              </a:rPr>
              <a:t>тысячи на воспитание детей, на лечение</a:t>
            </a:r>
            <a:br>
              <a:rPr lang="ru-RU" dirty="0">
                <a:solidFill>
                  <a:schemeClr val="bg1"/>
                </a:solidFill>
                <a:latin typeface="Times New Roman" panose="02020603050405020304" pitchFamily="18" charset="0"/>
                <a:ea typeface="Times New Roman" panose="02020603050405020304" pitchFamily="18" charset="0"/>
              </a:rPr>
            </a:br>
            <a:r>
              <a:rPr lang="ru-RU" dirty="0">
                <a:solidFill>
                  <a:schemeClr val="bg1"/>
                </a:solidFill>
                <a:latin typeface="Times New Roman" panose="02020603050405020304" pitchFamily="18" charset="0"/>
                <a:ea typeface="Times New Roman" panose="02020603050405020304" pitchFamily="18" charset="0"/>
              </a:rPr>
              <a:t>  </a:t>
            </a:r>
            <a:r>
              <a:rPr lang="ru-RU" dirty="0" smtClean="0">
                <a:solidFill>
                  <a:schemeClr val="bg1"/>
                </a:solidFill>
                <a:latin typeface="Times New Roman" panose="02020603050405020304" pitchFamily="18" charset="0"/>
                <a:ea typeface="Times New Roman" panose="02020603050405020304" pitchFamily="18" charset="0"/>
              </a:rPr>
              <a:t>больных</a:t>
            </a:r>
            <a:r>
              <a:rPr lang="ru-RU" dirty="0">
                <a:solidFill>
                  <a:schemeClr val="bg1"/>
                </a:solidFill>
                <a:latin typeface="Times New Roman" panose="02020603050405020304" pitchFamily="18" charset="0"/>
                <a:ea typeface="Times New Roman" panose="02020603050405020304" pitchFamily="18" charset="0"/>
              </a:rPr>
              <a:t>, на призрение старых — я хвалю и</a:t>
            </a:r>
            <a:br>
              <a:rPr lang="ru-RU" dirty="0">
                <a:solidFill>
                  <a:schemeClr val="bg1"/>
                </a:solidFill>
                <a:latin typeface="Times New Roman" panose="02020603050405020304" pitchFamily="18" charset="0"/>
                <a:ea typeface="Times New Roman" panose="02020603050405020304" pitchFamily="18" charset="0"/>
              </a:rPr>
            </a:br>
            <a:r>
              <a:rPr lang="ru-RU" dirty="0">
                <a:solidFill>
                  <a:schemeClr val="bg1"/>
                </a:solidFill>
                <a:latin typeface="Times New Roman" panose="02020603050405020304" pitchFamily="18" charset="0"/>
                <a:ea typeface="Times New Roman" panose="02020603050405020304" pitchFamily="18" charset="0"/>
              </a:rPr>
              <a:t>  </a:t>
            </a:r>
            <a:r>
              <a:rPr lang="ru-RU" dirty="0" smtClean="0">
                <a:solidFill>
                  <a:schemeClr val="bg1"/>
                </a:solidFill>
                <a:latin typeface="Times New Roman" panose="02020603050405020304" pitchFamily="18" charset="0"/>
                <a:ea typeface="Times New Roman" panose="02020603050405020304" pitchFamily="18" charset="0"/>
              </a:rPr>
              <a:t>умиляюсь</a:t>
            </a:r>
            <a:r>
              <a:rPr lang="ru-RU" dirty="0">
                <a:solidFill>
                  <a:schemeClr val="bg1"/>
                </a:solidFill>
                <a:latin typeface="Times New Roman" panose="02020603050405020304" pitchFamily="18" charset="0"/>
                <a:ea typeface="Times New Roman" panose="02020603050405020304" pitchFamily="18" charset="0"/>
              </a:rPr>
              <a:t>.</a:t>
            </a:r>
            <a:r>
              <a:rPr lang="ru-KZ" dirty="0">
                <a:solidFill>
                  <a:schemeClr val="bg1"/>
                </a:solidFill>
                <a:latin typeface="Times New Roman" panose="02020603050405020304" pitchFamily="18" charset="0"/>
                <a:ea typeface="Times New Roman" panose="02020603050405020304" pitchFamily="18" charset="0"/>
              </a:rPr>
              <a:t/>
            </a:r>
            <a:br>
              <a:rPr lang="ru-KZ" dirty="0">
                <a:solidFill>
                  <a:schemeClr val="bg1"/>
                </a:solidFill>
                <a:latin typeface="Times New Roman" panose="02020603050405020304" pitchFamily="18" charset="0"/>
                <a:ea typeface="Times New Roman" panose="02020603050405020304" pitchFamily="18" charset="0"/>
              </a:rPr>
            </a:br>
            <a:r>
              <a:rPr lang="ru-RU" dirty="0">
                <a:solidFill>
                  <a:schemeClr val="bg1"/>
                </a:solidFill>
                <a:latin typeface="Times New Roman" panose="02020603050405020304" pitchFamily="18" charset="0"/>
                <a:ea typeface="Times New Roman" panose="02020603050405020304" pitchFamily="18" charset="0"/>
              </a:rPr>
              <a:t>       Но, и хваля и умиляясь, не могу я не вспомнить об одном убогом крестьянском семействе, принявшем сироту-племянницу в свой разоренный домишко.</a:t>
            </a:r>
            <a:r>
              <a:rPr lang="ru-KZ" dirty="0">
                <a:solidFill>
                  <a:schemeClr val="bg1"/>
                </a:solidFill>
                <a:latin typeface="Times New Roman" panose="02020603050405020304" pitchFamily="18" charset="0"/>
                <a:ea typeface="Times New Roman" panose="02020603050405020304" pitchFamily="18" charset="0"/>
              </a:rPr>
              <a:t/>
            </a:r>
            <a:br>
              <a:rPr lang="ru-KZ" dirty="0">
                <a:solidFill>
                  <a:schemeClr val="bg1"/>
                </a:solidFill>
                <a:latin typeface="Times New Roman" panose="02020603050405020304" pitchFamily="18" charset="0"/>
                <a:ea typeface="Times New Roman" panose="02020603050405020304" pitchFamily="18" charset="0"/>
              </a:rPr>
            </a:br>
            <a:r>
              <a:rPr lang="ru-RU" dirty="0">
                <a:solidFill>
                  <a:schemeClr val="bg1"/>
                </a:solidFill>
                <a:latin typeface="Times New Roman" panose="02020603050405020304" pitchFamily="18" charset="0"/>
                <a:ea typeface="Times New Roman" panose="02020603050405020304" pitchFamily="18" charset="0"/>
              </a:rPr>
              <a:t>        —</a:t>
            </a:r>
            <a:r>
              <a:rPr lang="en-US" dirty="0">
                <a:solidFill>
                  <a:schemeClr val="bg1"/>
                </a:solidFill>
                <a:latin typeface="Times New Roman" panose="02020603050405020304" pitchFamily="18" charset="0"/>
                <a:ea typeface="Times New Roman" panose="02020603050405020304" pitchFamily="18" charset="0"/>
              </a:rPr>
              <a:t> </a:t>
            </a:r>
            <a:r>
              <a:rPr lang="ru-RU" dirty="0">
                <a:solidFill>
                  <a:schemeClr val="bg1"/>
                </a:solidFill>
                <a:latin typeface="Times New Roman" panose="02020603050405020304" pitchFamily="18" charset="0"/>
                <a:ea typeface="Times New Roman" panose="02020603050405020304" pitchFamily="18" charset="0"/>
              </a:rPr>
              <a:t> Возьмем мы Катьку, — говорила баба, — последние наши гроши на нее пойдут, — не на что будет соли добыть, похлебку посолить...</a:t>
            </a:r>
            <a:r>
              <a:rPr lang="ru-KZ" dirty="0">
                <a:solidFill>
                  <a:schemeClr val="bg1"/>
                </a:solidFill>
                <a:latin typeface="Times New Roman" panose="02020603050405020304" pitchFamily="18" charset="0"/>
                <a:ea typeface="Times New Roman" panose="02020603050405020304" pitchFamily="18" charset="0"/>
              </a:rPr>
              <a:t/>
            </a:r>
            <a:br>
              <a:rPr lang="ru-KZ" dirty="0">
                <a:solidFill>
                  <a:schemeClr val="bg1"/>
                </a:solidFill>
                <a:latin typeface="Times New Roman" panose="02020603050405020304" pitchFamily="18" charset="0"/>
                <a:ea typeface="Times New Roman" panose="02020603050405020304" pitchFamily="18" charset="0"/>
              </a:rPr>
            </a:br>
            <a:r>
              <a:rPr lang="ru-RU" dirty="0">
                <a:solidFill>
                  <a:schemeClr val="bg1"/>
                </a:solidFill>
                <a:latin typeface="Times New Roman" panose="02020603050405020304" pitchFamily="18" charset="0"/>
                <a:ea typeface="Times New Roman" panose="02020603050405020304" pitchFamily="18" charset="0"/>
              </a:rPr>
              <a:t>        —</a:t>
            </a:r>
            <a:r>
              <a:rPr lang="en-US" dirty="0">
                <a:solidFill>
                  <a:schemeClr val="bg1"/>
                </a:solidFill>
                <a:latin typeface="Times New Roman" panose="02020603050405020304" pitchFamily="18" charset="0"/>
                <a:ea typeface="Times New Roman" panose="02020603050405020304" pitchFamily="18" charset="0"/>
              </a:rPr>
              <a:t> </a:t>
            </a:r>
            <a:r>
              <a:rPr lang="ru-RU" dirty="0">
                <a:solidFill>
                  <a:schemeClr val="bg1"/>
                </a:solidFill>
                <a:latin typeface="Times New Roman" panose="02020603050405020304" pitchFamily="18" charset="0"/>
                <a:ea typeface="Times New Roman" panose="02020603050405020304" pitchFamily="18" charset="0"/>
              </a:rPr>
              <a:t> А мы ее... и не </a:t>
            </a:r>
            <a:r>
              <a:rPr lang="ru-RU" dirty="0" smtClean="0">
                <a:solidFill>
                  <a:schemeClr val="bg1"/>
                </a:solidFill>
                <a:latin typeface="Times New Roman" panose="02020603050405020304" pitchFamily="18" charset="0"/>
                <a:ea typeface="Times New Roman" panose="02020603050405020304" pitchFamily="18" charset="0"/>
              </a:rPr>
              <a:t>солёную</a:t>
            </a:r>
            <a:r>
              <a:rPr lang="ru-RU" dirty="0">
                <a:solidFill>
                  <a:schemeClr val="bg1"/>
                </a:solidFill>
                <a:latin typeface="Times New Roman" panose="02020603050405020304" pitchFamily="18" charset="0"/>
                <a:ea typeface="Times New Roman" panose="02020603050405020304" pitchFamily="18" charset="0"/>
              </a:rPr>
              <a:t>, — ответил мужик, ее муж.</a:t>
            </a:r>
            <a:r>
              <a:rPr lang="ru-KZ" dirty="0">
                <a:solidFill>
                  <a:schemeClr val="bg1"/>
                </a:solidFill>
                <a:latin typeface="Times New Roman" panose="02020603050405020304" pitchFamily="18" charset="0"/>
                <a:ea typeface="Times New Roman" panose="02020603050405020304" pitchFamily="18" charset="0"/>
              </a:rPr>
              <a:t/>
            </a:r>
            <a:br>
              <a:rPr lang="ru-KZ" dirty="0">
                <a:solidFill>
                  <a:schemeClr val="bg1"/>
                </a:solidFill>
                <a:latin typeface="Times New Roman" panose="02020603050405020304" pitchFamily="18" charset="0"/>
                <a:ea typeface="Times New Roman" panose="02020603050405020304" pitchFamily="18" charset="0"/>
              </a:rPr>
            </a:br>
            <a:r>
              <a:rPr lang="ru-RU" dirty="0">
                <a:solidFill>
                  <a:schemeClr val="bg1"/>
                </a:solidFill>
                <a:latin typeface="Times New Roman" panose="02020603050405020304" pitchFamily="18" charset="0"/>
                <a:ea typeface="Times New Roman" panose="02020603050405020304" pitchFamily="18" charset="0"/>
              </a:rPr>
              <a:t>Далеко Ротшильду до этого мужика!</a:t>
            </a:r>
            <a:r>
              <a:rPr lang="ru-KZ" dirty="0">
                <a:solidFill>
                  <a:schemeClr val="bg1"/>
                </a:solidFill>
                <a:latin typeface="Times New Roman" panose="02020603050405020304" pitchFamily="18" charset="0"/>
                <a:ea typeface="Times New Roman" panose="02020603050405020304" pitchFamily="18" charset="0"/>
              </a:rPr>
              <a:t/>
            </a:r>
            <a:br>
              <a:rPr lang="ru-KZ" dirty="0">
                <a:solidFill>
                  <a:schemeClr val="bg1"/>
                </a:solidFill>
                <a:latin typeface="Times New Roman" panose="02020603050405020304" pitchFamily="18" charset="0"/>
                <a:ea typeface="Times New Roman" panose="02020603050405020304" pitchFamily="18" charset="0"/>
              </a:rPr>
            </a:br>
            <a:r>
              <a:rPr lang="ru-KZ" b="1" kern="0" dirty="0">
                <a:latin typeface="Calibri" panose="020F0502020204030204" pitchFamily="34" charset="0"/>
                <a:ea typeface="Calibri" panose="020F0502020204030204" pitchFamily="34" charset="0"/>
              </a:rPr>
              <a:t/>
            </a:r>
            <a:br>
              <a:rPr lang="ru-KZ" b="1" kern="0" dirty="0">
                <a:latin typeface="Calibri" panose="020F0502020204030204" pitchFamily="34" charset="0"/>
                <a:ea typeface="Calibri" panose="020F0502020204030204" pitchFamily="34" charset="0"/>
              </a:rPr>
            </a:br>
            <a:endParaRPr lang="en-US" dirty="0"/>
          </a:p>
        </p:txBody>
      </p:sp>
      <p:pic>
        <p:nvPicPr>
          <p:cNvPr id="3" name="Рисунок 2"/>
          <p:cNvPicPr>
            <a:picLocks noChangeAspect="1"/>
          </p:cNvPicPr>
          <p:nvPr/>
        </p:nvPicPr>
        <p:blipFill>
          <a:blip r:embed="rId5"/>
          <a:stretch>
            <a:fillRect/>
          </a:stretch>
        </p:blipFill>
        <p:spPr>
          <a:xfrm>
            <a:off x="457471" y="1151879"/>
            <a:ext cx="3031075" cy="2925193"/>
          </a:xfrm>
          <a:prstGeom prst="rect">
            <a:avLst/>
          </a:prstGeom>
        </p:spPr>
      </p:pic>
    </p:spTree>
    <p:extLst>
      <p:ext uri="{BB962C8B-B14F-4D97-AF65-F5344CB8AC3E}">
        <p14:creationId xmlns:p14="http://schemas.microsoft.com/office/powerpoint/2010/main" val="9833047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7</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102" name="Прямоугольник 9"/>
          <p:cNvSpPr>
            <a:spLocks noChangeArrowheads="1"/>
          </p:cNvSpPr>
          <p:nvPr/>
        </p:nvSpPr>
        <p:spPr bwMode="auto">
          <a:xfrm>
            <a:off x="539553" y="384104"/>
            <a:ext cx="7651495" cy="51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lvl="0" algn="ctr"/>
            <a:r>
              <a:rPr lang="ru-RU"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Задание </a:t>
            </a:r>
            <a:r>
              <a:rPr lang="ru-RU" sz="28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 </a:t>
            </a:r>
            <a:endParaRPr lang="ru-RU" altLang="ru-RU" sz="2800" dirty="0">
              <a:solidFill>
                <a:schemeClr val="bg1"/>
              </a:solidFill>
              <a:latin typeface="Century Gothic" pitchFamily="34" charset="0"/>
            </a:endParaRPr>
          </a:p>
        </p:txBody>
      </p:sp>
      <p:sp>
        <p:nvSpPr>
          <p:cNvPr id="9" name="Прямоугольник 12"/>
          <p:cNvSpPr>
            <a:spLocks noChangeArrowheads="1"/>
          </p:cNvSpPr>
          <p:nvPr/>
        </p:nvSpPr>
        <p:spPr bwMode="auto">
          <a:xfrm>
            <a:off x="539552" y="1193628"/>
            <a:ext cx="8348957" cy="573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r>
              <a:rPr lang="ru-RU" sz="3200" dirty="0" smtClean="0">
                <a:latin typeface="Times New Roman" panose="02020603050405020304" pitchFamily="18" charset="0"/>
                <a:cs typeface="Times New Roman" panose="02020603050405020304" pitchFamily="18" charset="0"/>
              </a:rPr>
              <a:t>- </a:t>
            </a:r>
            <a:endParaRPr lang="ru-RU" altLang="ru-RU" sz="3200" i="1" dirty="0">
              <a:solidFill>
                <a:schemeClr val="tx2"/>
              </a:solidFill>
              <a:latin typeface="Times New Roman" pitchFamily="18" charset="0"/>
              <a:cs typeface="Times New Roman" pitchFamily="18" charset="0"/>
            </a:endParaRPr>
          </a:p>
        </p:txBody>
      </p:sp>
      <p:sp>
        <p:nvSpPr>
          <p:cNvPr id="2" name="Прямоугольник 1"/>
          <p:cNvSpPr/>
          <p:nvPr/>
        </p:nvSpPr>
        <p:spPr>
          <a:xfrm>
            <a:off x="755576" y="2108639"/>
            <a:ext cx="7435472" cy="483017"/>
          </a:xfrm>
          <a:prstGeom prst="rect">
            <a:avLst/>
          </a:prstGeom>
        </p:spPr>
        <p:txBody>
          <a:bodyPr wrap="square">
            <a:spAutoFit/>
          </a:bodyPr>
          <a:lstStyle/>
          <a:p>
            <a:pPr algn="just">
              <a:lnSpc>
                <a:spcPct val="115000"/>
              </a:lnSpc>
              <a:spcAft>
                <a:spcPts val="0"/>
              </a:spcAft>
            </a:pPr>
            <a:r>
              <a:rPr lang="kk-KZ" sz="2400" i="1" dirty="0" smtClean="0">
                <a:latin typeface="Times New Roman" panose="02020603050405020304" pitchFamily="18" charset="0"/>
                <a:ea typeface="Calibri" panose="020F0502020204030204" pitchFamily="34" charset="0"/>
              </a:rPr>
              <a:t> </a:t>
            </a:r>
            <a:endParaRPr lang="en-US" sz="2400" dirty="0">
              <a:effectLst/>
              <a:latin typeface="Times New Roman" panose="02020603050405020304" pitchFamily="18" charset="0"/>
              <a:ea typeface="Calibri" panose="020F0502020204030204" pitchFamily="34" charset="0"/>
            </a:endParaRPr>
          </a:p>
        </p:txBody>
      </p:sp>
      <p:sp>
        <p:nvSpPr>
          <p:cNvPr id="3" name="Прямоугольник 2"/>
          <p:cNvSpPr/>
          <p:nvPr/>
        </p:nvSpPr>
        <p:spPr>
          <a:xfrm>
            <a:off x="630208" y="1151879"/>
            <a:ext cx="7560840" cy="6151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kk-KZ" sz="2800" b="1" dirty="0">
                <a:latin typeface="Times New Roman" panose="02020603050405020304" pitchFamily="18" charset="0"/>
                <a:ea typeface="Calibri" panose="020F0502020204030204" pitchFamily="34" charset="0"/>
                <a:cs typeface="Times New Roman" panose="02020603050405020304" pitchFamily="18" charset="0"/>
              </a:rPr>
              <a:t>Составьте вопросный план текста.</a:t>
            </a:r>
            <a:endParaRPr lang="ru-KZ" sz="28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630208" y="1840548"/>
            <a:ext cx="756084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1000"/>
              </a:spcAft>
              <a:tabLst>
                <a:tab pos="861060" algn="l"/>
              </a:tabLst>
            </a:pPr>
            <a:r>
              <a:rPr lang="kk-KZ" sz="2400" b="1" dirty="0">
                <a:latin typeface="Times New Roman" panose="02020603050405020304" pitchFamily="18" charset="0"/>
                <a:ea typeface="Calibri" panose="020F0502020204030204" pitchFamily="34" charset="0"/>
                <a:cs typeface="Times New Roman" panose="02020603050405020304" pitchFamily="18" charset="0"/>
              </a:rPr>
              <a:t>Консультация</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630208" y="2996952"/>
            <a:ext cx="7560840" cy="30460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8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Вопросный план</a:t>
            </a:r>
            <a:r>
              <a:rPr lang="ru-RU" sz="2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Записывается в форме вопросов к тексту; каждому информативному центру текста соответствует один вопрос. При составлении вопросного плана использовать вопросительные слова (например: Как.., Сколько.., Когда.., Почему... и т. д.).</a:t>
            </a:r>
            <a:endParaRPr lang="ru-KZ" sz="2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1875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8</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2353788" y="339090"/>
            <a:ext cx="4507023" cy="6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ru-RU" altLang="ru-RU" sz="3200" b="1" dirty="0" smtClean="0">
                <a:solidFill>
                  <a:schemeClr val="bg1"/>
                </a:solidFill>
                <a:latin typeface="Times New Roman" pitchFamily="18" charset="0"/>
                <a:cs typeface="Times New Roman" pitchFamily="18" charset="0"/>
              </a:rPr>
              <a:t>Задание 1. Выполнение</a:t>
            </a:r>
            <a:endParaRPr lang="ru-RU" altLang="ru-RU" sz="2800" b="1" dirty="0">
              <a:solidFill>
                <a:schemeClr val="bg1"/>
              </a:solidFill>
              <a:latin typeface="Times New Roman" pitchFamily="18" charset="0"/>
              <a:cs typeface="Times New Roman" pitchFamily="18" charset="0"/>
            </a:endParaRPr>
          </a:p>
        </p:txBody>
      </p:sp>
      <p:sp>
        <p:nvSpPr>
          <p:cNvPr id="11" name="Прямоугольник 10"/>
          <p:cNvSpPr/>
          <p:nvPr/>
        </p:nvSpPr>
        <p:spPr>
          <a:xfrm>
            <a:off x="412676" y="1151879"/>
            <a:ext cx="8501910" cy="511818"/>
          </a:xfrm>
          <a:prstGeom prst="rect">
            <a:avLst/>
          </a:prstGeom>
        </p:spPr>
        <p:txBody>
          <a:bodyPr lIns="80147" tIns="40074" rIns="80147" bIns="40074">
            <a:spAutoFit/>
          </a:bodyPr>
          <a:lstStyle/>
          <a:p>
            <a:r>
              <a:rPr lang="ru-RU" sz="28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683568" y="1268760"/>
            <a:ext cx="7920880" cy="49685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tabLst>
                <a:tab pos="111760" algn="l"/>
                <a:tab pos="201930" algn="l"/>
                <a:tab pos="389255" algn="l"/>
              </a:tabLst>
            </a:pPr>
            <a:r>
              <a:rPr lang="ru-RU" sz="2400" dirty="0" smtClean="0">
                <a:latin typeface="Times New Roman" panose="02020603050405020304" pitchFamily="18" charset="0"/>
                <a:ea typeface="Calibri" panose="020F0502020204030204" pitchFamily="34" charset="0"/>
                <a:cs typeface="Times New Roman" panose="02020603050405020304" pitchFamily="18" charset="0"/>
              </a:rPr>
              <a:t>1.Как </a:t>
            </a:r>
            <a:r>
              <a:rPr lang="ru-RU" sz="2400" dirty="0">
                <a:latin typeface="Times New Roman" panose="02020603050405020304" pitchFamily="18" charset="0"/>
                <a:ea typeface="Calibri" panose="020F0502020204030204" pitchFamily="34" charset="0"/>
                <a:cs typeface="Times New Roman" panose="02020603050405020304" pitchFamily="18" charset="0"/>
              </a:rPr>
              <a:t>автор </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относится к поступкам богача, жертвующего тысячи на нужды тех, кому нужна помощь?</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111760" algn="l"/>
                <a:tab pos="201930" algn="l"/>
                <a:tab pos="389255" algn="l"/>
              </a:tabLst>
            </a:pP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111760" algn="l"/>
                <a:tab pos="201930" algn="l"/>
                <a:tab pos="389255" algn="l"/>
              </a:tabLst>
            </a:pPr>
            <a:r>
              <a:rPr lang="ru-RU" sz="2400" dirty="0">
                <a:latin typeface="Times New Roman" panose="02020603050405020304" pitchFamily="18" charset="0"/>
                <a:ea typeface="Calibri" panose="020F0502020204030204" pitchFamily="34" charset="0"/>
                <a:cs typeface="Times New Roman" panose="02020603050405020304" pitchFamily="18" charset="0"/>
              </a:rPr>
              <a:t>2. Почему автор вспомнил крестьянскую семью</a:t>
            </a:r>
            <a:r>
              <a:rPr lang="kk-KZ"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принявш</a:t>
            </a:r>
            <a:r>
              <a:rPr lang="kk-K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ую</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сироту-племянницу в свой разоренный домишко?</a:t>
            </a:r>
            <a:endParaRPr lang="ru-KZ"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algn="just">
              <a:tabLst>
                <a:tab pos="111760" algn="l"/>
                <a:tab pos="201930" algn="l"/>
                <a:tab pos="389255" algn="l"/>
              </a:tabLst>
            </a:pP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111760" algn="l"/>
                <a:tab pos="201930" algn="l"/>
                <a:tab pos="389255" algn="l"/>
              </a:tabLst>
            </a:pPr>
            <a:r>
              <a:rPr lang="ru-RU" sz="2400" dirty="0">
                <a:latin typeface="Times New Roman" panose="02020603050405020304" pitchFamily="18" charset="0"/>
                <a:ea typeface="Calibri" panose="020F0502020204030204" pitchFamily="34" charset="0"/>
                <a:cs typeface="Times New Roman" panose="02020603050405020304" pitchFamily="18" charset="0"/>
              </a:rPr>
              <a:t>3. Какое решение было принято членами семьи?</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111760" algn="l"/>
                <a:tab pos="201930" algn="l"/>
                <a:tab pos="389255" algn="l"/>
              </a:tabLst>
            </a:pP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algn="just">
              <a:tabLst>
                <a:tab pos="111760" algn="l"/>
                <a:tab pos="201930" algn="l"/>
                <a:tab pos="389255" algn="l"/>
              </a:tabLst>
            </a:pPr>
            <a:r>
              <a:rPr lang="ru-RU" sz="2400" dirty="0">
                <a:latin typeface="Times New Roman" panose="02020603050405020304" pitchFamily="18" charset="0"/>
                <a:ea typeface="Calibri" panose="020F0502020204030204" pitchFamily="34" charset="0"/>
                <a:cs typeface="Times New Roman" panose="02020603050405020304" pitchFamily="18" charset="0"/>
              </a:rPr>
              <a:t>4. </a:t>
            </a:r>
            <a:r>
              <a:rPr lang="ru-KZ" sz="2400" dirty="0">
                <a:latin typeface="Times New Roman" panose="02020603050405020304" pitchFamily="18" charset="0"/>
                <a:ea typeface="Calibri" panose="020F0502020204030204" pitchFamily="34" charset="0"/>
                <a:cs typeface="Times New Roman" panose="02020603050405020304" pitchFamily="18" charset="0"/>
              </a:rPr>
              <a:t>Почему богачу Ротшильду, который множество средств выде­ляет на благотворительность, далеко до бедного крестьянско­го семейства, взявшего на воспитание сироту-племянницу?</a:t>
            </a:r>
            <a:r>
              <a:rPr lang="kk-KZ" sz="2400" dirty="0">
                <a:latin typeface="Times New Roman" panose="02020603050405020304" pitchFamily="18" charset="0"/>
                <a:ea typeface="Calibri" panose="020F0502020204030204" pitchFamily="34" charset="0"/>
                <a:cs typeface="Times New Roman" panose="02020603050405020304" pitchFamily="18" charset="0"/>
              </a:rPr>
              <a:t> </a:t>
            </a:r>
            <a:r>
              <a:rPr lang="kk-KZ" dirty="0">
                <a:latin typeface="Times New Roman" pitchFamily="18" charset="0"/>
                <a:cs typeface="Times New Roman" pitchFamily="18" charset="0"/>
              </a:rPr>
              <a:t> </a:t>
            </a:r>
            <a:endParaRPr lang="en-US" dirty="0"/>
          </a:p>
        </p:txBody>
      </p:sp>
    </p:spTree>
    <p:extLst>
      <p:ext uri="{BB962C8B-B14F-4D97-AF65-F5344CB8AC3E}">
        <p14:creationId xmlns:p14="http://schemas.microsoft.com/office/powerpoint/2010/main" val="15238802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9</a:t>
            </a:fld>
            <a:endParaRPr lang="ru-RU" altLang="ru-RU" sz="1200" b="1">
              <a:solidFill>
                <a:srgbClr val="002060"/>
              </a:solidFill>
            </a:endParaRPr>
          </a:p>
        </p:txBody>
      </p:sp>
      <p:cxnSp>
        <p:nvCxnSpPr>
          <p:cNvPr id="9220"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3531671" y="339090"/>
            <a:ext cx="1962032" cy="573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r>
              <a:rPr lang="ru-RU" sz="3200" b="1" dirty="0" smtClean="0">
                <a:solidFill>
                  <a:schemeClr val="bg1"/>
                </a:solidFill>
                <a:latin typeface="Times New Roman" pitchFamily="18" charset="0"/>
                <a:ea typeface="Tahoma" panose="020B0604030504040204" pitchFamily="34" charset="0"/>
                <a:cs typeface="Times New Roman" pitchFamily="18" charset="0"/>
              </a:rPr>
              <a:t>Задание 2</a:t>
            </a:r>
            <a:endParaRPr lang="ru-RU" sz="2400" dirty="0">
              <a:solidFill>
                <a:schemeClr val="bg1"/>
              </a:solidFill>
            </a:endParaRPr>
          </a:p>
        </p:txBody>
      </p:sp>
      <p:sp>
        <p:nvSpPr>
          <p:cNvPr id="11" name="Прямоугольник 10"/>
          <p:cNvSpPr/>
          <p:nvPr/>
        </p:nvSpPr>
        <p:spPr>
          <a:xfrm>
            <a:off x="412676" y="1151879"/>
            <a:ext cx="8501910" cy="511818"/>
          </a:xfrm>
          <a:prstGeom prst="rect">
            <a:avLst/>
          </a:prstGeom>
        </p:spPr>
        <p:txBody>
          <a:bodyPr lIns="80147" tIns="40074" rIns="80147" bIns="40074">
            <a:spAutoFit/>
          </a:bodyPr>
          <a:lstStyle/>
          <a:p>
            <a:r>
              <a:rPr lang="ru-RU" sz="2800" dirty="0" smtClean="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ea typeface="Times New Roman"/>
              <a:cs typeface="Times New Roman" panose="02020603050405020304" pitchFamily="18" charset="0"/>
            </a:endParaRPr>
          </a:p>
        </p:txBody>
      </p:sp>
      <p:sp>
        <p:nvSpPr>
          <p:cNvPr id="2" name="Прямоугольник 1"/>
          <p:cNvSpPr/>
          <p:nvPr/>
        </p:nvSpPr>
        <p:spPr>
          <a:xfrm>
            <a:off x="1043608" y="1268760"/>
            <a:ext cx="7632848" cy="51385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000"/>
              </a:spcAft>
            </a:pPr>
            <a:r>
              <a:rPr lang="ru-RU" sz="2400" dirty="0">
                <a:latin typeface="Times New Roman" panose="02020603050405020304" pitchFamily="18" charset="0"/>
                <a:ea typeface="Times New Roman" panose="02020603050405020304" pitchFamily="18" charset="0"/>
                <a:cs typeface="Times New Roman" panose="02020603050405020304" pitchFamily="18" charset="0"/>
              </a:rPr>
              <a:t>1. Определите тему и основную мысль стихотворения в прозе.</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latin typeface="Times New Roman" panose="02020603050405020304" pitchFamily="18" charset="0"/>
                <a:ea typeface="Times New Roman" panose="02020603050405020304" pitchFamily="18" charset="0"/>
                <a:cs typeface="Times New Roman" panose="02020603050405020304" pitchFamily="18" charset="0"/>
              </a:rPr>
              <a:t>2. Определите жанр произведения.</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latin typeface="Times New Roman" panose="02020603050405020304" pitchFamily="18" charset="0"/>
                <a:ea typeface="Times New Roman" panose="02020603050405020304" pitchFamily="18" charset="0"/>
                <a:cs typeface="Times New Roman" panose="02020603050405020304" pitchFamily="18" charset="0"/>
              </a:rPr>
              <a:t>3. Объясните название.</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Полезный набор(ы) фраз для диалогов и письма:</a:t>
            </a:r>
            <a:endParaRPr lang="ru-KZ"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RU" sz="2400" i="1" dirty="0">
                <a:latin typeface="Times New Roman" panose="02020603050405020304" pitchFamily="18" charset="0"/>
                <a:ea typeface="Calibri" panose="020F0502020204030204" pitchFamily="34" charset="0"/>
                <a:cs typeface="Times New Roman" panose="02020603050405020304" pitchFamily="18" charset="0"/>
              </a:rPr>
              <a:t>На мой взгляд</a:t>
            </a:r>
            <a:r>
              <a:rPr lang="kk-KZ" sz="2400" i="1" dirty="0">
                <a:latin typeface="Times New Roman" panose="02020603050405020304" pitchFamily="18" charset="0"/>
                <a:ea typeface="Calibri" panose="020F0502020204030204" pitchFamily="34" charset="0"/>
                <a:cs typeface="Times New Roman" panose="02020603050405020304" pitchFamily="18" charset="0"/>
              </a:rPr>
              <a:t>,</a:t>
            </a:r>
            <a:r>
              <a:rPr lang="ru-RU" sz="2400" i="1" dirty="0">
                <a:latin typeface="Times New Roman" panose="02020603050405020304" pitchFamily="18" charset="0"/>
                <a:ea typeface="Calibri" panose="020F0502020204030204" pitchFamily="34" charset="0"/>
                <a:cs typeface="Times New Roman" panose="02020603050405020304" pitchFamily="18" charset="0"/>
              </a:rPr>
              <a:t> тему можно определить так …</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ru-RU" sz="2400" i="1" dirty="0">
                <a:latin typeface="Times New Roman" panose="02020603050405020304" pitchFamily="18" charset="0"/>
                <a:ea typeface="Calibri" panose="020F0502020204030204" pitchFamily="34" charset="0"/>
                <a:cs typeface="Times New Roman" panose="02020603050405020304" pitchFamily="18" charset="0"/>
              </a:rPr>
              <a:t>Я считаю</a:t>
            </a: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i="1" dirty="0">
                <a:latin typeface="Times New Roman" panose="02020603050405020304" pitchFamily="18" charset="0"/>
                <a:ea typeface="Calibri" panose="020F0502020204030204" pitchFamily="34" charset="0"/>
                <a:cs typeface="Times New Roman" panose="02020603050405020304" pitchFamily="18" charset="0"/>
              </a:rPr>
              <a:t>что основная мысль</a:t>
            </a:r>
            <a:r>
              <a:rPr lang="kk-KZ" sz="2400" i="1" dirty="0">
                <a:latin typeface="Times New Roman" panose="02020603050405020304" pitchFamily="18" charset="0"/>
                <a:ea typeface="Calibri" panose="020F0502020204030204" pitchFamily="34" charset="0"/>
                <a:cs typeface="Times New Roman" panose="02020603050405020304" pitchFamily="18" charset="0"/>
              </a:rPr>
              <a:t>... </a:t>
            </a:r>
            <a:endParaRPr lang="ru-KZ"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kk-KZ" sz="2400" i="1" dirty="0">
                <a:latin typeface="Times New Roman" panose="02020603050405020304" pitchFamily="18" charset="0"/>
                <a:ea typeface="Calibri" panose="020F0502020204030204" pitchFamily="34" charset="0"/>
                <a:cs typeface="Times New Roman" panose="02020603050405020304" pitchFamily="18" charset="0"/>
              </a:rPr>
              <a:t>По моему мнению, она выражена...</a:t>
            </a:r>
          </a:p>
          <a:p>
            <a:pPr algn="just">
              <a:lnSpc>
                <a:spcPct val="115000"/>
              </a:lnSpc>
              <a:spcAft>
                <a:spcPts val="1000"/>
              </a:spcAft>
            </a:pPr>
            <a:r>
              <a:rPr lang="kk-KZ" sz="2400" i="1" dirty="0">
                <a:latin typeface="Times New Roman" panose="02020603050405020304" pitchFamily="18" charset="0"/>
                <a:ea typeface="Calibri" panose="020F0502020204030204" pitchFamily="34" charset="0"/>
                <a:cs typeface="Times New Roman" panose="02020603050405020304" pitchFamily="18" charset="0"/>
              </a:rPr>
              <a:t>Мне кажется, стихотворение так названо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439951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1095</Words>
  <Application>Microsoft Office PowerPoint</Application>
  <PresentationFormat>Экран (4:3)</PresentationFormat>
  <Paragraphs>140</Paragraphs>
  <Slides>17</Slides>
  <Notes>17</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17</vt:i4>
      </vt:variant>
    </vt:vector>
  </HeadingPairs>
  <TitlesOfParts>
    <vt:vector size="25" baseType="lpstr">
      <vt:lpstr>Arial</vt:lpstr>
      <vt:lpstr>Calibri</vt:lpstr>
      <vt:lpstr>Century Gothic</vt:lpstr>
      <vt:lpstr>Comfortaa</vt:lpstr>
      <vt:lpstr>OpenSans</vt:lpstr>
      <vt:lpstr>Tahoma</vt:lpstr>
      <vt:lpstr>Times New Roman</vt:lpstr>
      <vt:lpstr>Тема Office</vt:lpstr>
      <vt:lpstr>Презентация PowerPoint</vt:lpstr>
      <vt:lpstr>Презентация PowerPoint</vt:lpstr>
      <vt:lpstr>  </vt:lpstr>
      <vt:lpstr>История создания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Бахыт</dc:creator>
  <cp:lastModifiedBy>Данагул</cp:lastModifiedBy>
  <cp:revision>42</cp:revision>
  <dcterms:created xsi:type="dcterms:W3CDTF">2020-07-18T05:19:20Z</dcterms:created>
  <dcterms:modified xsi:type="dcterms:W3CDTF">2024-12-13T15:32:21Z</dcterms:modified>
</cp:coreProperties>
</file>