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5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A10F7-E203-408A-B08D-03768BAA037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EA4-491C-45FF-902E-5369CA0DF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8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1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0066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7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381" y="2282099"/>
            <a:ext cx="5746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3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3" y="436050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6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E80A28-BAE8-444D-B64B-18E58C5D209B}"/>
              </a:ext>
            </a:extLst>
          </p:cNvPr>
          <p:cNvSpPr txBox="1"/>
          <p:nvPr/>
        </p:nvSpPr>
        <p:spPr>
          <a:xfrm>
            <a:off x="1171852" y="745724"/>
            <a:ext cx="7048870" cy="40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95BFF7-C711-4338-B929-FD8E12E593CB}"/>
              </a:ext>
            </a:extLst>
          </p:cNvPr>
          <p:cNvSpPr txBox="1"/>
          <p:nvPr/>
        </p:nvSpPr>
        <p:spPr>
          <a:xfrm>
            <a:off x="1036440" y="592331"/>
            <a:ext cx="9990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</a:p>
          <a:p>
            <a:r>
              <a:rPr lang="kk-KZ" sz="2200" dirty="0"/>
              <a:t>Серіппені 2 см-ге созу үшін 0,4 кН күшпен әрекет ету қажет болса, оны </a:t>
            </a:r>
          </a:p>
          <a:p>
            <a:r>
              <a:rPr lang="kk-KZ" sz="2200" dirty="0"/>
              <a:t>2</a:t>
            </a:r>
            <a:r>
              <a:rPr lang="en-US" sz="2200" dirty="0"/>
              <a:t>0</a:t>
            </a:r>
            <a:r>
              <a:rPr lang="kk-KZ" sz="2200" dirty="0"/>
              <a:t> см-ге созу үшін қандай жұмыс жасалатынын анықтау керек.  </a:t>
            </a: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BC7BAF7-4E52-4CA7-B37C-6C72954306E3}"/>
                  </a:ext>
                </a:extLst>
              </p:cNvPr>
              <p:cNvSpPr txBox="1"/>
              <p:nvPr/>
            </p:nvSpPr>
            <p:spPr>
              <a:xfrm>
                <a:off x="1036440" y="1805619"/>
                <a:ext cx="102156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Шешуі: </a:t>
                </a:r>
                <a:r>
                  <a:rPr lang="kk-KZ" sz="2400" dirty="0"/>
                  <a:t>Гук заңы бойынша серіппені созуға қажетті күш шамасы оның ұзаруына пропорционал: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𝒌𝒙</m:t>
                    </m:r>
                  </m:oMath>
                </a14:m>
                <a:r>
                  <a:rPr lang="ru-RU" sz="2400" dirty="0"/>
                  <a:t>, </a:t>
                </a:r>
                <a:r>
                  <a:rPr lang="ru-RU" sz="2400" dirty="0" err="1"/>
                  <a:t>мұндағы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400" dirty="0"/>
                  <a:t> – </a:t>
                </a:r>
                <a:r>
                  <a:rPr lang="ru-RU" sz="2400" dirty="0" err="1"/>
                  <a:t>серіппенің</a:t>
                </a:r>
                <a:r>
                  <a:rPr lang="ru-RU" sz="2400" dirty="0"/>
                  <a:t> </a:t>
                </a:r>
                <a:r>
                  <a:rPr lang="ru-RU" sz="2400" dirty="0" err="1"/>
                  <a:t>ұзаруы</a:t>
                </a:r>
                <a:r>
                  <a:rPr lang="kk-KZ" sz="2400" dirty="0"/>
                  <a:t>,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kk-KZ" sz="2400" b="1" i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ru-RU" sz="2400" b="1" dirty="0"/>
                  <a:t> </a:t>
                </a:r>
                <a:r>
                  <a:rPr lang="ru-RU" sz="2400" dirty="0" err="1"/>
                  <a:t>пропорционалдық</a:t>
                </a:r>
                <a:r>
                  <a:rPr lang="ru-RU" sz="2400" dirty="0"/>
                  <a:t> коэффициент.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C7BAF7-4E52-4CA7-B37C-6C7295430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40" y="1805619"/>
                <a:ext cx="10215671" cy="1200329"/>
              </a:xfrm>
              <a:prstGeom prst="rect">
                <a:avLst/>
              </a:prstGeom>
              <a:blipFill>
                <a:blip r:embed="rId2"/>
                <a:stretch>
                  <a:fillRect l="-895" t="-4569" r="-1492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10F44F5-6D31-46E3-A862-42B3A445D5A1}"/>
                  </a:ext>
                </a:extLst>
              </p:cNvPr>
              <p:cNvSpPr txBox="1"/>
              <p:nvPr/>
            </p:nvSpPr>
            <p:spPr>
              <a:xfrm>
                <a:off x="1000694" y="3089088"/>
                <a:ext cx="18021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2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2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200" b="1" i="0" smtClean="0"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ru-RU" sz="2200" b="1" i="0" smtClean="0">
                        <a:latin typeface="Cambria Math" panose="02040503050406030204" pitchFamily="18" charset="0"/>
                      </a:rPr>
                      <m:t> м</m:t>
                    </m:r>
                  </m:oMath>
                </a14:m>
                <a:r>
                  <a:rPr lang="ru-RU" sz="2200" b="1" dirty="0"/>
                  <a:t> 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0F44F5-6D31-46E3-A862-42B3A445D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4" y="3089088"/>
                <a:ext cx="1802167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8571" r="-676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5FBF4FE-1824-444C-85DA-D2F88664FB88}"/>
                  </a:ext>
                </a:extLst>
              </p:cNvPr>
              <p:cNvSpPr txBox="1"/>
              <p:nvPr/>
            </p:nvSpPr>
            <p:spPr>
              <a:xfrm>
                <a:off x="2995232" y="3148432"/>
                <a:ext cx="20331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1" i="1" smtClean="0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ru-RU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22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200" b="1" i="1">
                        <a:latin typeface="Cambria Math" panose="02040503050406030204" pitchFamily="18" charset="0"/>
                      </a:rPr>
                      <m:t>𝟎𝟐</m:t>
                    </m:r>
                  </m:oMath>
                </a14:m>
                <a:r>
                  <a:rPr lang="ru-RU" sz="2200" b="1" dirty="0"/>
                  <a:t> 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5FBF4FE-1824-444C-85DA-D2F88664F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32" y="3148432"/>
                <a:ext cx="203312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4790" t="-23214" r="-7485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DFDDB06-8468-4C34-A503-233AE1405EE8}"/>
                  </a:ext>
                </a:extLst>
              </p:cNvPr>
              <p:cNvSpPr txBox="1"/>
              <p:nvPr/>
            </p:nvSpPr>
            <p:spPr>
              <a:xfrm>
                <a:off x="5358009" y="3159269"/>
                <a:ext cx="147598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𝟐𝟎𝟎𝟎𝟎</m:t>
                    </m:r>
                  </m:oMath>
                </a14:m>
                <a:r>
                  <a:rPr lang="ru-RU" sz="2200" b="1" dirty="0"/>
                  <a:t>;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FDDB06-8468-4C34-A503-233AE1405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009" y="3159269"/>
                <a:ext cx="1475981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7025" t="-23214" r="-10744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E7FCC56-F274-49C9-AD8F-6C383A14B499}"/>
                  </a:ext>
                </a:extLst>
              </p:cNvPr>
              <p:cNvSpPr txBox="1"/>
              <p:nvPr/>
            </p:nvSpPr>
            <p:spPr>
              <a:xfrm>
                <a:off x="7215263" y="3143698"/>
                <a:ext cx="162826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𝟐𝟎𝟎𝟎𝟎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E7FCC56-F274-49C9-AD8F-6C383A14B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263" y="3143698"/>
                <a:ext cx="1628266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2996" r="-3371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CB635DFD-6E78-4C4F-B83B-86CBA86773DA}"/>
                  </a:ext>
                </a:extLst>
              </p:cNvPr>
              <p:cNvSpPr txBox="1"/>
              <p:nvPr/>
            </p:nvSpPr>
            <p:spPr>
              <a:xfrm>
                <a:off x="1002254" y="3676560"/>
                <a:ext cx="2334742" cy="102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𝟐𝟎𝟎𝟎𝟎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635DFD-6E78-4C4F-B83B-86CBA8677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54" y="3676560"/>
                <a:ext cx="2334742" cy="10284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94F493A-9244-4601-AD17-F8D080D529A7}"/>
                  </a:ext>
                </a:extLst>
              </p:cNvPr>
              <p:cNvSpPr txBox="1"/>
              <p:nvPr/>
            </p:nvSpPr>
            <p:spPr>
              <a:xfrm>
                <a:off x="3557377" y="3825360"/>
                <a:ext cx="5837304" cy="772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𝟐𝟎𝟎𝟎𝟎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kk-KZ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𝟎𝟎𝟎𝟎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kk-K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kk-K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kk-K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Дж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4F493A-9244-4601-AD17-F8D080D5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377" y="3825360"/>
                <a:ext cx="5837304" cy="7724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E5D587-3080-4431-BCAF-5724295E7E16}"/>
              </a:ext>
            </a:extLst>
          </p:cNvPr>
          <p:cNvSpPr txBox="1"/>
          <p:nvPr/>
        </p:nvSpPr>
        <p:spPr>
          <a:xfrm>
            <a:off x="1097186" y="5018153"/>
            <a:ext cx="307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400" b="1" dirty="0"/>
              <a:t>400 Дж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25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E80A28-BAE8-444D-B64B-18E58C5D209B}"/>
              </a:ext>
            </a:extLst>
          </p:cNvPr>
          <p:cNvSpPr txBox="1"/>
          <p:nvPr/>
        </p:nvSpPr>
        <p:spPr>
          <a:xfrm>
            <a:off x="1171852" y="745724"/>
            <a:ext cx="7048870" cy="40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226B4BEE-D820-4B85-8CEF-F9E9EEB5DB7D}"/>
                  </a:ext>
                </a:extLst>
              </p:cNvPr>
              <p:cNvSpPr txBox="1"/>
              <p:nvPr/>
            </p:nvSpPr>
            <p:spPr>
              <a:xfrm>
                <a:off x="1096284" y="519162"/>
                <a:ext cx="10105116" cy="991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Тапсырма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kk-KZ" sz="2000" dirty="0"/>
                  <a:t>сызықтарымен шектелген фигураны абсцисса осіне қатысты айналдырғанда шыққан дененің көлемін есептеңіз. 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6B4BEE-D820-4B85-8CEF-F9E9EEB5D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84" y="519162"/>
                <a:ext cx="10105116" cy="991875"/>
              </a:xfrm>
              <a:prstGeom prst="rect">
                <a:avLst/>
              </a:prstGeom>
              <a:blipFill>
                <a:blip r:embed="rId2"/>
                <a:stretch>
                  <a:fillRect l="-1870" t="-9202" b="-15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5BDE236-4850-4056-9879-2D21E7A3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667" y="1665742"/>
            <a:ext cx="2297991" cy="22635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B2D8845-5B3C-4AE9-AF39-EA0D6782D1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r="14291" b="9756"/>
          <a:stretch/>
        </p:blipFill>
        <p:spPr>
          <a:xfrm>
            <a:off x="5272883" y="1489230"/>
            <a:ext cx="4280511" cy="26227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2AAE9A7-CBBC-4658-8CEA-4EDBE4C05CF6}"/>
              </a:ext>
            </a:extLst>
          </p:cNvPr>
          <p:cNvSpPr txBox="1"/>
          <p:nvPr/>
        </p:nvSpPr>
        <p:spPr>
          <a:xfrm>
            <a:off x="1030772" y="1684655"/>
            <a:ext cx="185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6D35F4A-D29A-438B-ABB0-6431F28B82F8}"/>
                  </a:ext>
                </a:extLst>
              </p:cNvPr>
              <p:cNvSpPr txBox="1"/>
              <p:nvPr/>
            </p:nvSpPr>
            <p:spPr>
              <a:xfrm>
                <a:off x="1096284" y="3948252"/>
                <a:ext cx="2449068" cy="1121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D35F4A-D29A-438B-ABB0-6431F28B8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84" y="3948252"/>
                <a:ext cx="2449068" cy="11218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A45D8CB6-5545-479A-A342-23D07EDE3CBC}"/>
                  </a:ext>
                </a:extLst>
              </p:cNvPr>
              <p:cNvSpPr txBox="1"/>
              <p:nvPr/>
            </p:nvSpPr>
            <p:spPr>
              <a:xfrm>
                <a:off x="3532250" y="4084369"/>
                <a:ext cx="1681294" cy="848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5D8CB6-5545-479A-A342-23D07EDE3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250" y="4084369"/>
                <a:ext cx="1681294" cy="8481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F393E1B-DBE0-4F24-9B2C-AF43BFD77AB3}"/>
                  </a:ext>
                </a:extLst>
              </p:cNvPr>
              <p:cNvSpPr txBox="1"/>
              <p:nvPr/>
            </p:nvSpPr>
            <p:spPr>
              <a:xfrm>
                <a:off x="5213544" y="4161537"/>
                <a:ext cx="199516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393E1B-DBE0-4F24-9B2C-AF43BFD77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44" y="4161537"/>
                <a:ext cx="1995162" cy="693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B2D5A78-BABC-46D2-A19B-BA7964C60CA5}"/>
                  </a:ext>
                </a:extLst>
              </p:cNvPr>
              <p:cNvSpPr txBox="1"/>
              <p:nvPr/>
            </p:nvSpPr>
            <p:spPr>
              <a:xfrm>
                <a:off x="1096284" y="5271143"/>
                <a:ext cx="3993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ru-RU" sz="2400" b="1" dirty="0"/>
                  <a:t> куб </a:t>
                </a:r>
                <a:r>
                  <a:rPr lang="ru-RU" sz="2400" b="1" dirty="0" err="1"/>
                  <a:t>бірл</a:t>
                </a:r>
                <a:r>
                  <a:rPr lang="ru-RU" sz="2400" b="1" dirty="0"/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2D5A78-BABC-46D2-A19B-BA7964C60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84" y="5271143"/>
                <a:ext cx="399322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443" t="-12000" r="-1985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8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E80A28-BAE8-444D-B64B-18E58C5D209B}"/>
              </a:ext>
            </a:extLst>
          </p:cNvPr>
          <p:cNvSpPr txBox="1"/>
          <p:nvPr/>
        </p:nvSpPr>
        <p:spPr>
          <a:xfrm>
            <a:off x="1171852" y="745724"/>
            <a:ext cx="7048870" cy="40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2FEBB67-19F6-47B7-8597-6B1FDFC6EE13}"/>
                  </a:ext>
                </a:extLst>
              </p:cNvPr>
              <p:cNvSpPr txBox="1"/>
              <p:nvPr/>
            </p:nvSpPr>
            <p:spPr>
              <a:xfrm>
                <a:off x="1167744" y="629571"/>
                <a:ext cx="94813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Тапсырма</a:t>
                </a:r>
              </a:p>
              <a:p>
                <a:r>
                  <a:rPr lang="kk-KZ" sz="2000" dirty="0"/>
                  <a:t>Көлік тыныш күйінде 0,4 </a:t>
                </a:r>
                <a14:m>
                  <m:oMath xmlns:m="http://schemas.openxmlformats.org/officeDocument/2006/math">
                    <m:r>
                      <a:rPr lang="kk-KZ" sz="2000" b="0" i="1" smtClean="0">
                        <a:latin typeface="Cambria Math" panose="02040503050406030204" pitchFamily="18" charset="0"/>
                      </a:rPr>
                      <m:t>м/</m:t>
                    </m:r>
                    <m:sSup>
                      <m:sSupPr>
                        <m:ctrlPr>
                          <a:rPr lang="kk-K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kk-K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k-KZ" sz="2000" dirty="0">
                    <a:solidFill>
                      <a:srgbClr val="7030A0"/>
                    </a:solidFill>
                  </a:rPr>
                  <a:t> </a:t>
                </a:r>
                <a:r>
                  <a:rPr lang="kk-KZ" sz="2000" dirty="0"/>
                  <a:t>үдеумен қозғала отырып 20 м арақашықтықты қанша уақытта жүріп өтеді? 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FEBB67-19F6-47B7-8597-6B1FDFC6E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44" y="629571"/>
                <a:ext cx="9481352" cy="1077218"/>
              </a:xfrm>
              <a:prstGeom prst="rect">
                <a:avLst/>
              </a:prstGeom>
              <a:blipFill>
                <a:blip r:embed="rId2"/>
                <a:stretch>
                  <a:fillRect l="-1029" t="-4520" b="-9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E34FE3-14BF-4E0F-AFD8-DABE050515BB}"/>
              </a:ext>
            </a:extLst>
          </p:cNvPr>
          <p:cNvSpPr txBox="1"/>
          <p:nvPr/>
        </p:nvSpPr>
        <p:spPr>
          <a:xfrm>
            <a:off x="1167744" y="1613726"/>
            <a:ext cx="194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FB89792-64A3-4071-ABE5-C39000FB01BA}"/>
                  </a:ext>
                </a:extLst>
              </p:cNvPr>
              <p:cNvSpPr txBox="1"/>
              <p:nvPr/>
            </p:nvSpPr>
            <p:spPr>
              <a:xfrm>
                <a:off x="2628516" y="1670717"/>
                <a:ext cx="20731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𝒂𝒕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B89792-64A3-4071-ABE5-C39000FB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516" y="1670717"/>
                <a:ext cx="207319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471" r="-2059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C2C2F6FE-C8F2-4244-8396-E9424362F5AA}"/>
                  </a:ext>
                </a:extLst>
              </p:cNvPr>
              <p:cNvSpPr txBox="1"/>
              <p:nvPr/>
            </p:nvSpPr>
            <p:spPr>
              <a:xfrm>
                <a:off x="4866074" y="1650728"/>
                <a:ext cx="1667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2C2F6FE-C8F2-4244-8396-E9424362F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074" y="1650728"/>
                <a:ext cx="166712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25" r="-328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5AE65825-7E92-412E-A6B1-3B224DC43EDF}"/>
                  </a:ext>
                </a:extLst>
              </p:cNvPr>
              <p:cNvSpPr txBox="1"/>
              <p:nvPr/>
            </p:nvSpPr>
            <p:spPr>
              <a:xfrm>
                <a:off x="1415553" y="2353525"/>
                <a:ext cx="2282484" cy="1150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E65825-7E92-412E-A6B1-3B224DC43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53" y="2353525"/>
                <a:ext cx="2282484" cy="11506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FA405D0-E0B9-4C1B-9ED9-688D1B617540}"/>
                  </a:ext>
                </a:extLst>
              </p:cNvPr>
              <p:cNvSpPr txBox="1"/>
              <p:nvPr/>
            </p:nvSpPr>
            <p:spPr>
              <a:xfrm>
                <a:off x="3665114" y="2371845"/>
                <a:ext cx="1498359" cy="1106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kk-KZ" sz="2400" b="1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A405D0-E0B9-4C1B-9ED9-688D1B61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14" y="2371845"/>
                <a:ext cx="1498359" cy="11065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="" xmlns:a16="http://schemas.microsoft.com/office/drawing/2014/main" id="{E3BA37E0-1D4C-4242-B14B-FAA056E3F210}"/>
                  </a:ext>
                </a:extLst>
              </p:cNvPr>
              <p:cNvSpPr/>
              <p:nvPr/>
            </p:nvSpPr>
            <p:spPr>
              <a:xfrm>
                <a:off x="5163473" y="2325678"/>
                <a:ext cx="2451890" cy="1198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BA37E0-1D4C-4242-B14B-FAA056E3F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73" y="2325678"/>
                <a:ext cx="2451890" cy="11989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9E446BCC-64D2-4DE7-97E7-F309FB1B04A8}"/>
                  </a:ext>
                </a:extLst>
              </p:cNvPr>
              <p:cNvSpPr txBox="1"/>
              <p:nvPr/>
            </p:nvSpPr>
            <p:spPr>
              <a:xfrm>
                <a:off x="7735154" y="2574150"/>
                <a:ext cx="2125197" cy="8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446BCC-64D2-4DE7-97E7-F309FB1B0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54" y="2574150"/>
                <a:ext cx="2125197" cy="8217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4028DFF-C8FC-40D4-B2C0-80A92EB44F43}"/>
                  </a:ext>
                </a:extLst>
              </p:cNvPr>
              <p:cNvSpPr txBox="1"/>
              <p:nvPr/>
            </p:nvSpPr>
            <p:spPr>
              <a:xfrm>
                <a:off x="1416618" y="4090493"/>
                <a:ext cx="1695336" cy="393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028DFF-C8FC-40D4-B2C0-80A92EB44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18" y="4090493"/>
                <a:ext cx="1695336" cy="3931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="" xmlns:a16="http://schemas.microsoft.com/office/drawing/2014/main" id="{EE118B8C-96AF-4F75-9780-B21C61366A1A}"/>
                  </a:ext>
                </a:extLst>
              </p:cNvPr>
              <p:cNvSpPr/>
              <p:nvPr/>
            </p:nvSpPr>
            <p:spPr>
              <a:xfrm>
                <a:off x="3264732" y="4047628"/>
                <a:ext cx="1581843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118B8C-96AF-4F75-9780-B21C61366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732" y="4047628"/>
                <a:ext cx="1581843" cy="4855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D6FE958E-BB5D-49A5-830C-6009ED84332A}"/>
                  </a:ext>
                </a:extLst>
              </p:cNvPr>
              <p:cNvSpPr txBox="1"/>
              <p:nvPr/>
            </p:nvSpPr>
            <p:spPr>
              <a:xfrm>
                <a:off x="5131381" y="4095845"/>
                <a:ext cx="11310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FE958E-BB5D-49A5-830C-6009ED843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381" y="4095845"/>
                <a:ext cx="113107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324" r="-540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226FF0B-3D5F-43EE-9E84-0214AC7ABFDB}"/>
              </a:ext>
            </a:extLst>
          </p:cNvPr>
          <p:cNvSpPr txBox="1"/>
          <p:nvPr/>
        </p:nvSpPr>
        <p:spPr>
          <a:xfrm>
            <a:off x="1167744" y="5117726"/>
            <a:ext cx="294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с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4FCEE11-4AB3-4847-9E51-E42FD092039B}"/>
              </a:ext>
            </a:extLst>
          </p:cNvPr>
          <p:cNvSpPr txBox="1"/>
          <p:nvPr/>
        </p:nvSpPr>
        <p:spPr>
          <a:xfrm>
            <a:off x="1219200" y="3117542"/>
            <a:ext cx="6825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айналу денесінің көлемін анықталған интеграл көмегімен есептеу формуласын </a:t>
            </a:r>
            <a:r>
              <a:rPr lang="kk-K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білдіңіздер </a:t>
            </a:r>
            <a:r>
              <a:rPr lang="kk-K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оны қолдануды </a:t>
            </a:r>
            <a:r>
              <a:rPr lang="kk-K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үйрендіңіздер</a:t>
            </a:r>
            <a:r>
              <a:rPr lang="kk-K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анықталған интегралды жұмыс пен арақашықтықты есептеуге берілген физикалық есептерді шығару үшін қолдануды </a:t>
            </a:r>
            <a:r>
              <a:rPr lang="kk-KZ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үйрендіңіздер</a:t>
            </a:r>
            <a:r>
              <a:rPr lang="kk-KZ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ID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50472" y="1954613"/>
            <a:ext cx="4477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</a:t>
            </a:r>
            <a:r>
              <a:rPr lang="ru-RU" sz="5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933" y="1073175"/>
            <a:ext cx="9846733" cy="905417"/>
          </a:xfrm>
        </p:spPr>
        <p:txBody>
          <a:bodyPr>
            <a:noAutofit/>
          </a:bodyPr>
          <a:lstStyle/>
          <a:p>
            <a:r>
              <a:rPr lang="kk-KZ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Анықталған интегралдың геометриялық және физикалық есептерді шығаруда қолданылуы</a:t>
            </a:r>
            <a:endParaRPr lang="en-ID" sz="8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4333" y="2482369"/>
            <a:ext cx="7240441" cy="2720941"/>
          </a:xfrm>
        </p:spPr>
        <p:txBody>
          <a:bodyPr>
            <a:noAutofit/>
          </a:bodyPr>
          <a:lstStyle/>
          <a:p>
            <a:pPr algn="l"/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айналу денесінің көлемін анықталған интеграл көмегімен есептеу формуласын білесіз және оны қолдануды </a:t>
            </a: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үйренесіздер;</a:t>
            </a:r>
            <a:endParaRPr lang="kk-K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анықталған интегралды жұмыс пен арақашықтықты есептеуге берілген физикалық есептерді шығару </a:t>
            </a: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 қолдануды үйренесіздер. </a:t>
            </a:r>
            <a:endParaRPr lang="en-ID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EB506344-1B14-4A14-B740-4DC391E1052F}"/>
                  </a:ext>
                </a:extLst>
              </p:cNvPr>
              <p:cNvSpPr txBox="1"/>
              <p:nvPr/>
            </p:nvSpPr>
            <p:spPr>
              <a:xfrm>
                <a:off x="1166748" y="551016"/>
                <a:ext cx="9349688" cy="74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kk-KZ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сызықтарымен шектелген жазық фигураның ауданын табу керек.</a:t>
                </a:r>
                <a:endPara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506344-1B14-4A14-B740-4DC391E10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48" y="551016"/>
                <a:ext cx="9349688" cy="746999"/>
              </a:xfrm>
              <a:prstGeom prst="rect">
                <a:avLst/>
              </a:prstGeom>
              <a:blipFill rotWithShape="0">
                <a:blip r:embed="rId2"/>
                <a:stretch>
                  <a:fillRect l="-1956" t="-12195" r="-2999" b="-235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1E97C2-84C0-4B32-AB49-724B5D171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18" y="2994229"/>
            <a:ext cx="3210002" cy="2680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504B49-6FAE-494D-9DCF-9D583120AE87}"/>
              </a:ext>
            </a:extLst>
          </p:cNvPr>
          <p:cNvSpPr txBox="1"/>
          <p:nvPr/>
        </p:nvSpPr>
        <p:spPr>
          <a:xfrm>
            <a:off x="1004250" y="1530967"/>
            <a:ext cx="140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2ABA0854-8E81-40D1-BB7C-3D7535C3E5E5}"/>
                  </a:ext>
                </a:extLst>
              </p:cNvPr>
              <p:cNvSpPr txBox="1"/>
              <p:nvPr/>
            </p:nvSpPr>
            <p:spPr>
              <a:xfrm>
                <a:off x="2410011" y="1572966"/>
                <a:ext cx="208922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BA0854-8E81-40D1-BB7C-3D7535C3E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011" y="1572966"/>
                <a:ext cx="2089226" cy="377667"/>
              </a:xfrm>
              <a:prstGeom prst="rect">
                <a:avLst/>
              </a:prstGeom>
              <a:blipFill rotWithShape="0">
                <a:blip r:embed="rId4"/>
                <a:stretch>
                  <a:fillRect l="-2332" r="-2624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3C7BD23B-B7F0-4663-BC42-4E112F72C161}"/>
                  </a:ext>
                </a:extLst>
              </p:cNvPr>
              <p:cNvSpPr txBox="1"/>
              <p:nvPr/>
            </p:nvSpPr>
            <p:spPr>
              <a:xfrm>
                <a:off x="4689914" y="1572965"/>
                <a:ext cx="208922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7BD23B-B7F0-4663-BC42-4E112F72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914" y="1572965"/>
                <a:ext cx="2089226" cy="377667"/>
              </a:xfrm>
              <a:prstGeom prst="rect">
                <a:avLst/>
              </a:prstGeom>
              <a:blipFill rotWithShape="0">
                <a:blip r:embed="rId5"/>
                <a:stretch>
                  <a:fillRect l="-1166" r="-2624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6B81A339-E15F-4015-8526-9BDA2A65E07A}"/>
                  </a:ext>
                </a:extLst>
              </p:cNvPr>
              <p:cNvSpPr txBox="1"/>
              <p:nvPr/>
            </p:nvSpPr>
            <p:spPr>
              <a:xfrm>
                <a:off x="6860534" y="1572964"/>
                <a:ext cx="28119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81A339-E15F-4015-8526-9BDA2A65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34" y="1572964"/>
                <a:ext cx="281198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66" r="-1732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DFDA4ED-3AC8-4416-9CD0-60D31CF21F5F}"/>
                  </a:ext>
                </a:extLst>
              </p:cNvPr>
              <p:cNvSpPr txBox="1"/>
              <p:nvPr/>
            </p:nvSpPr>
            <p:spPr>
              <a:xfrm>
                <a:off x="1221737" y="2052368"/>
                <a:ext cx="3277500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FDA4ED-3AC8-4416-9CD0-60D31CF21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37" y="2052368"/>
                <a:ext cx="3277500" cy="9335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D71E622-73B4-40CC-9725-1165219E7207}"/>
                  </a:ext>
                </a:extLst>
              </p:cNvPr>
              <p:cNvSpPr txBox="1"/>
              <p:nvPr/>
            </p:nvSpPr>
            <p:spPr>
              <a:xfrm>
                <a:off x="4361955" y="2030859"/>
                <a:ext cx="2336537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71E622-73B4-40CC-9725-1165219E7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55" y="2030859"/>
                <a:ext cx="2336537" cy="9335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9DDDA855-3979-47A3-A565-F3A127D64EDD}"/>
                  </a:ext>
                </a:extLst>
              </p:cNvPr>
              <p:cNvSpPr txBox="1"/>
              <p:nvPr/>
            </p:nvSpPr>
            <p:spPr>
              <a:xfrm>
                <a:off x="6591234" y="2165208"/>
                <a:ext cx="2554482" cy="70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DDA855-3979-47A3-A565-F3A127D64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234" y="2165208"/>
                <a:ext cx="2554482" cy="7055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00333BB-07D7-4D2F-9507-67153A0D41E8}"/>
                  </a:ext>
                </a:extLst>
              </p:cNvPr>
              <p:cNvSpPr txBox="1"/>
              <p:nvPr/>
            </p:nvSpPr>
            <p:spPr>
              <a:xfrm>
                <a:off x="1221737" y="3344949"/>
                <a:ext cx="383387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0333BB-07D7-4D2F-9507-67153A0D4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37" y="3344949"/>
                <a:ext cx="3833870" cy="6915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06258929-EA1B-484B-B0F7-CD14F7668893}"/>
                  </a:ext>
                </a:extLst>
              </p:cNvPr>
              <p:cNvSpPr txBox="1"/>
              <p:nvPr/>
            </p:nvSpPr>
            <p:spPr>
              <a:xfrm>
                <a:off x="1221737" y="4384694"/>
                <a:ext cx="493680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258929-EA1B-484B-B0F7-CD14F7668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37" y="4384694"/>
                <a:ext cx="4936801" cy="5782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C3B8A02-F28D-4E0A-AD87-3BFDE49AC079}"/>
                  </a:ext>
                </a:extLst>
              </p:cNvPr>
              <p:cNvSpPr txBox="1"/>
              <p:nvPr/>
            </p:nvSpPr>
            <p:spPr>
              <a:xfrm>
                <a:off x="1010254" y="5320768"/>
                <a:ext cx="3488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</a:t>
                </a:r>
                <a:r>
                  <a:rPr lang="kk-KZ" sz="24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ru-RU" sz="2400" b="1" dirty="0"/>
                  <a:t> кв. </a:t>
                </a:r>
                <a:r>
                  <a:rPr lang="ru-RU" sz="2400" b="1" dirty="0" err="1"/>
                  <a:t>бірл</a:t>
                </a:r>
                <a:r>
                  <a:rPr lang="kk-KZ" sz="2400" b="1" dirty="0"/>
                  <a:t>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3B8A02-F28D-4E0A-AD87-3BFDE49AC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54" y="5320768"/>
                <a:ext cx="3488983" cy="461665"/>
              </a:xfrm>
              <a:prstGeom prst="rect">
                <a:avLst/>
              </a:prstGeom>
              <a:blipFill>
                <a:blip r:embed="rId12"/>
                <a:stretch>
                  <a:fillRect l="-2797" t="-11842" r="-2622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5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A95633F2-1A14-49EF-BBE2-D08646EF5650}"/>
                  </a:ext>
                </a:extLst>
              </p:cNvPr>
              <p:cNvSpPr txBox="1"/>
              <p:nvPr/>
            </p:nvSpPr>
            <p:spPr>
              <a:xfrm>
                <a:off x="1021363" y="557661"/>
                <a:ext cx="97181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Анықтама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kk-KZ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sz="2000" b="1" dirty="0"/>
                  <a:t>кесіндісінде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kk-KZ" sz="2000" b="1" dirty="0"/>
                  <a:t>үзіліссіз функциясының графигін Ох осінен айналдырғанда шығатын бетпен шектелген денені айналу денесі деп атайды.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95633F2-1A14-49EF-BBE2-D08646EF5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63" y="557661"/>
                <a:ext cx="9718126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004" t="-3509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C53B6C-56C1-4EE7-9DA0-040E58FE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019" y="1846590"/>
            <a:ext cx="3021987" cy="2362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A9F721-2C47-4268-9FC3-76AD1D474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910" y="1757990"/>
            <a:ext cx="2952750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4F41EB27-998E-4044-B218-F18965EB96AF}"/>
                  </a:ext>
                </a:extLst>
              </p:cNvPr>
              <p:cNvSpPr txBox="1"/>
              <p:nvPr/>
            </p:nvSpPr>
            <p:spPr>
              <a:xfrm>
                <a:off x="1563019" y="4432132"/>
                <a:ext cx="2010742" cy="11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41EB27-998E-4044-B218-F18965EB9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019" y="4432132"/>
                <a:ext cx="2010742" cy="11274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E98A5C-D8DD-4603-BAC0-CD3C8F7D7CC1}"/>
              </a:ext>
            </a:extLst>
          </p:cNvPr>
          <p:cNvSpPr txBox="1"/>
          <p:nvPr/>
        </p:nvSpPr>
        <p:spPr>
          <a:xfrm>
            <a:off x="3573761" y="4765011"/>
            <a:ext cx="590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айналу денесі көлемінің формуласы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0C1F19F-58A7-492C-8A8F-C9BA164B14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/>
          <a:stretch/>
        </p:blipFill>
        <p:spPr>
          <a:xfrm>
            <a:off x="4614436" y="3527224"/>
            <a:ext cx="4958411" cy="25220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0E2025F-B932-425E-BEB6-CF8087A51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133" y="3846213"/>
            <a:ext cx="3466179" cy="2057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52E6EABF-32CB-4261-AE76-838BFADCDEAD}"/>
                  </a:ext>
                </a:extLst>
              </p:cNvPr>
              <p:cNvSpPr txBox="1"/>
              <p:nvPr/>
            </p:nvSpPr>
            <p:spPr>
              <a:xfrm>
                <a:off x="995720" y="447557"/>
                <a:ext cx="9732228" cy="121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Мысалы:</a:t>
                </a:r>
              </a:p>
              <a:p>
                <a:r>
                  <a:rPr lang="kk-KZ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b="1" dirty="0">
                    <a:solidFill>
                      <a:schemeClr val="tx1">
                        <a:lumMod val="50000"/>
                      </a:schemeClr>
                    </a:solidFill>
                  </a:rPr>
                  <a:t>Радиусы </a:t>
                </a:r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</a:rPr>
                  <a:t>R </a:t>
                </a:r>
                <a:r>
                  <a:rPr lang="kk-KZ" sz="2000" b="1" dirty="0">
                    <a:solidFill>
                      <a:schemeClr val="tx1">
                        <a:lumMod val="50000"/>
                      </a:schemeClr>
                    </a:solidFill>
                  </a:rPr>
                  <a:t>болатын шардың көлемі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k-KZ" sz="2000" b="1" dirty="0">
                    <a:solidFill>
                      <a:schemeClr val="tx1">
                        <a:lumMod val="50000"/>
                      </a:schemeClr>
                    </a:solidFill>
                  </a:rPr>
                  <a:t> формуласымен есептелетінін дәлелдеу керек.  </a:t>
                </a:r>
                <a:r>
                  <a:rPr lang="kk-KZ" sz="2000" b="1" dirty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E6EABF-32CB-4261-AE76-838BFADCD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0" y="447557"/>
                <a:ext cx="9732228" cy="1213217"/>
              </a:xfrm>
              <a:prstGeom prst="rect">
                <a:avLst/>
              </a:prstGeom>
              <a:blipFill>
                <a:blip r:embed="rId4"/>
                <a:stretch>
                  <a:fillRect l="-939" t="-4020" b="-8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68FFEC-AFC9-4FF4-8616-B4882FC2E55E}"/>
              </a:ext>
            </a:extLst>
          </p:cNvPr>
          <p:cNvSpPr txBox="1"/>
          <p:nvPr/>
        </p:nvSpPr>
        <p:spPr>
          <a:xfrm>
            <a:off x="995720" y="1592217"/>
            <a:ext cx="825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 жарты дөңгелекті Ох осінен айналдырғанда пайда болады.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41CD5DD-8942-4218-AA77-FA9828913FCF}"/>
                  </a:ext>
                </a:extLst>
              </p:cNvPr>
              <p:cNvSpPr txBox="1"/>
              <p:nvPr/>
            </p:nvSpPr>
            <p:spPr>
              <a:xfrm>
                <a:off x="995720" y="2141667"/>
                <a:ext cx="6880394" cy="514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Жарты шеңбердің теңдеуі: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1CD5DD-8942-4218-AA77-FA9828913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0" y="2141667"/>
                <a:ext cx="6880394" cy="514628"/>
              </a:xfrm>
              <a:prstGeom prst="rect">
                <a:avLst/>
              </a:prstGeom>
              <a:blipFill rotWithShape="0">
                <a:blip r:embed="rId5"/>
                <a:stretch>
                  <a:fillRect l="-1329" t="-1176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EF74BFA3-D8EA-41D7-8DCF-224539E6F3F4}"/>
                  </a:ext>
                </a:extLst>
              </p:cNvPr>
              <p:cNvSpPr txBox="1"/>
              <p:nvPr/>
            </p:nvSpPr>
            <p:spPr>
              <a:xfrm>
                <a:off x="1068314" y="2810358"/>
                <a:ext cx="2810578" cy="932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74BFA3-D8EA-41D7-8DCF-224539E6F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14" y="2810358"/>
                <a:ext cx="2810578" cy="9320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6FB3D54-B0D4-458E-8692-B5A49B9DB73C}"/>
                  </a:ext>
                </a:extLst>
              </p:cNvPr>
              <p:cNvSpPr txBox="1"/>
              <p:nvPr/>
            </p:nvSpPr>
            <p:spPr>
              <a:xfrm>
                <a:off x="3818504" y="2894405"/>
                <a:ext cx="2369943" cy="70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6FB3D54-B0D4-458E-8692-B5A49B9D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04" y="2894405"/>
                <a:ext cx="2369943" cy="7055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023907D-6EB9-4A84-800A-C95F6D4B2651}"/>
                  </a:ext>
                </a:extLst>
              </p:cNvPr>
              <p:cNvSpPr txBox="1"/>
              <p:nvPr/>
            </p:nvSpPr>
            <p:spPr>
              <a:xfrm>
                <a:off x="6129778" y="2875770"/>
                <a:ext cx="2969787" cy="70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23907D-6EB9-4A84-800A-C95F6D4B2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778" y="2875770"/>
                <a:ext cx="2969787" cy="7055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212DFD7-BCB5-4BEF-AE9C-9D4E21A73A79}"/>
                  </a:ext>
                </a:extLst>
              </p:cNvPr>
              <p:cNvSpPr txBox="1"/>
              <p:nvPr/>
            </p:nvSpPr>
            <p:spPr>
              <a:xfrm>
                <a:off x="9084657" y="2874858"/>
                <a:ext cx="744306" cy="57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12DFD7-BCB5-4BEF-AE9C-9D4E21A73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657" y="2874858"/>
                <a:ext cx="744306" cy="57714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4FFD322D-8FE1-47BF-80F9-745033097411}"/>
                  </a:ext>
                </a:extLst>
              </p:cNvPr>
              <p:cNvSpPr txBox="1"/>
              <p:nvPr/>
            </p:nvSpPr>
            <p:spPr>
              <a:xfrm>
                <a:off x="8717206" y="1206797"/>
                <a:ext cx="2010742" cy="11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FD322D-8FE1-47BF-80F9-745033097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206" y="1206797"/>
                <a:ext cx="2010742" cy="112742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0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0AA2B3-C9A5-489A-87CD-9814ECA09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13008" b="16054"/>
          <a:stretch/>
        </p:blipFill>
        <p:spPr>
          <a:xfrm>
            <a:off x="6103005" y="1252544"/>
            <a:ext cx="4524612" cy="246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90B5CE1C-4F83-4EF6-86F9-159F967F44C4}"/>
                  </a:ext>
                </a:extLst>
              </p:cNvPr>
              <p:cNvSpPr txBox="1"/>
              <p:nvPr/>
            </p:nvSpPr>
            <p:spPr>
              <a:xfrm>
                <a:off x="906010" y="465742"/>
                <a:ext cx="10256735" cy="1082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kk-KZ" sz="2000" b="1" dirty="0"/>
                  <a:t>аралығында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b="1" dirty="0" err="1"/>
                  <a:t>функциясын</a:t>
                </a:r>
                <a:r>
                  <a:rPr lang="ru-RU" sz="2000" b="1" dirty="0"/>
                  <a:t> Ох </a:t>
                </a:r>
                <a:r>
                  <a:rPr lang="ru-RU" sz="2000" b="1" dirty="0" err="1"/>
                  <a:t>осінен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айналдырғанда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пайда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болған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дененің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көлемін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табыңыз</a:t>
                </a:r>
                <a:r>
                  <a:rPr lang="ru-RU" sz="2000" b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B5CE1C-4F83-4EF6-86F9-159F967F4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0" y="465742"/>
                <a:ext cx="10256735" cy="1082925"/>
              </a:xfrm>
              <a:prstGeom prst="rect">
                <a:avLst/>
              </a:prstGeom>
              <a:blipFill>
                <a:blip r:embed="rId3"/>
                <a:stretch>
                  <a:fillRect l="-951" t="-4494" b="-8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8F02762-A168-48B2-8406-33F253997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220" y="1576180"/>
            <a:ext cx="3625276" cy="17200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2AA628D-1B45-45A6-A918-D0F3EBC67361}"/>
              </a:ext>
            </a:extLst>
          </p:cNvPr>
          <p:cNvSpPr txBox="1"/>
          <p:nvPr/>
        </p:nvSpPr>
        <p:spPr>
          <a:xfrm>
            <a:off x="906010" y="1441102"/>
            <a:ext cx="148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3D8A3E1-9195-4673-A8C0-45464C0A23A5}"/>
                  </a:ext>
                </a:extLst>
              </p:cNvPr>
              <p:cNvSpPr txBox="1"/>
              <p:nvPr/>
            </p:nvSpPr>
            <p:spPr>
              <a:xfrm>
                <a:off x="1000544" y="3104185"/>
                <a:ext cx="1675972" cy="93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D8A3E1-9195-4673-A8C0-45464C0A2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44" y="3104185"/>
                <a:ext cx="1675972" cy="9396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CDAAD18-65C3-458A-A83C-BBFEDDCAF64F}"/>
                  </a:ext>
                </a:extLst>
              </p:cNvPr>
              <p:cNvSpPr txBox="1"/>
              <p:nvPr/>
            </p:nvSpPr>
            <p:spPr>
              <a:xfrm>
                <a:off x="1023614" y="4067563"/>
                <a:ext cx="1764521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CDAAD18-65C3-458A-A83C-BBFEDDCAF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14" y="4067563"/>
                <a:ext cx="1764521" cy="935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62BB607B-DF4F-4925-90FF-E51BABC77BAF}"/>
                  </a:ext>
                </a:extLst>
              </p:cNvPr>
              <p:cNvSpPr txBox="1"/>
              <p:nvPr/>
            </p:nvSpPr>
            <p:spPr>
              <a:xfrm>
                <a:off x="2774091" y="4171681"/>
                <a:ext cx="1247970" cy="702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BB607B-DF4F-4925-90FF-E51BABC7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091" y="4171681"/>
                <a:ext cx="1247970" cy="7021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4A7E64C3-2914-4682-B32F-8C5ED12C26AA}"/>
                  </a:ext>
                </a:extLst>
              </p:cNvPr>
              <p:cNvSpPr txBox="1"/>
              <p:nvPr/>
            </p:nvSpPr>
            <p:spPr>
              <a:xfrm>
                <a:off x="3992366" y="4161412"/>
                <a:ext cx="2783326" cy="623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7E64C3-2914-4682-B32F-8C5ED12C2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366" y="4161412"/>
                <a:ext cx="2783326" cy="6234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D132BCD-684E-4673-B627-D55009DC020C}"/>
                  </a:ext>
                </a:extLst>
              </p:cNvPr>
              <p:cNvSpPr txBox="1"/>
              <p:nvPr/>
            </p:nvSpPr>
            <p:spPr>
              <a:xfrm>
                <a:off x="1000544" y="5229120"/>
                <a:ext cx="4027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kk-KZ" sz="2400" b="1" dirty="0"/>
                  <a:t> куб бірл.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132BCD-684E-4673-B627-D55009DC0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44" y="5229120"/>
                <a:ext cx="402794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269" t="-11842" r="-30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1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71CF65-33FF-4672-A663-7EF5F8E694E7}"/>
              </a:ext>
            </a:extLst>
          </p:cNvPr>
          <p:cNvSpPr txBox="1"/>
          <p:nvPr/>
        </p:nvSpPr>
        <p:spPr>
          <a:xfrm>
            <a:off x="942415" y="531361"/>
            <a:ext cx="981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Анықталған интегралды түзусызықты қозғалыс кезіндегі жүрілген жолды есептеу үшін қолдануға болады.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1832E3CE-0C5B-4F43-A513-0949644FD8EB}"/>
                  </a:ext>
                </a:extLst>
              </p:cNvPr>
              <p:cNvSpPr txBox="1"/>
              <p:nvPr/>
            </p:nvSpPr>
            <p:spPr>
              <a:xfrm>
                <a:off x="1318168" y="1554137"/>
                <a:ext cx="16878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32E3CE-0C5B-4F43-A513-0949644FD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68" y="1554137"/>
                <a:ext cx="168789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805" r="-5776" b="-36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12C506EC-C132-43D9-9895-B321C283120D}"/>
                  </a:ext>
                </a:extLst>
              </p:cNvPr>
              <p:cNvSpPr txBox="1"/>
              <p:nvPr/>
            </p:nvSpPr>
            <p:spPr>
              <a:xfrm>
                <a:off x="3902313" y="1304260"/>
                <a:ext cx="227446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C506EC-C132-43D9-9895-B321C2831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13" y="1304260"/>
                <a:ext cx="2274469" cy="968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D44C8DF0-2DD0-4B6A-9F01-E521490CA89F}"/>
              </a:ext>
            </a:extLst>
          </p:cNvPr>
          <p:cNvSpPr/>
          <p:nvPr/>
        </p:nvSpPr>
        <p:spPr>
          <a:xfrm>
            <a:off x="3185460" y="1558124"/>
            <a:ext cx="550416" cy="3768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FF50D3-440B-4683-8450-0DE9986400FD}"/>
              </a:ext>
            </a:extLst>
          </p:cNvPr>
          <p:cNvSpPr txBox="1"/>
          <p:nvPr/>
        </p:nvSpPr>
        <p:spPr>
          <a:xfrm>
            <a:off x="1029488" y="2263524"/>
            <a:ext cx="10387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</a:p>
          <a:p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 түзу сызық бойымен 20 мин. тұрақты 90 км/сағ. жылдамдықпен қозғалсын делік. Оның жүрген жолын табу керек.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7870600-B070-4DB0-A2AB-3EFADAB266D6}"/>
                  </a:ext>
                </a:extLst>
              </p:cNvPr>
              <p:cNvSpPr txBox="1"/>
              <p:nvPr/>
            </p:nvSpPr>
            <p:spPr>
              <a:xfrm>
                <a:off x="1054972" y="3288132"/>
                <a:ext cx="11766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870600-B070-4DB0-A2AB-3EFADAB26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72" y="3288132"/>
                <a:ext cx="117660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591" r="-4145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DFFD98F1-DCED-4200-94AC-1F38C7566A46}"/>
                  </a:ext>
                </a:extLst>
              </p:cNvPr>
              <p:cNvSpPr txBox="1"/>
              <p:nvPr/>
            </p:nvSpPr>
            <p:spPr>
              <a:xfrm>
                <a:off x="2704688" y="3111101"/>
                <a:ext cx="269246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FD98F1-DCED-4200-94AC-1F38C7566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688" y="3111101"/>
                <a:ext cx="2692467" cy="69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8729C89A-8A10-489A-B782-08506A861CBA}"/>
                  </a:ext>
                </a:extLst>
              </p:cNvPr>
              <p:cNvSpPr txBox="1"/>
              <p:nvPr/>
            </p:nvSpPr>
            <p:spPr>
              <a:xfrm>
                <a:off x="1055468" y="3878007"/>
                <a:ext cx="1950598" cy="1312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729C89A-8A10-489A-B782-08506A861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8" y="3878007"/>
                <a:ext cx="1950598" cy="13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C66E31FA-1F16-4210-8844-FB0801E553CF}"/>
                  </a:ext>
                </a:extLst>
              </p:cNvPr>
              <p:cNvSpPr txBox="1"/>
              <p:nvPr/>
            </p:nvSpPr>
            <p:spPr>
              <a:xfrm>
                <a:off x="2926878" y="4052191"/>
                <a:ext cx="3377528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kk-K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км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6E31FA-1F16-4210-8844-FB0801E55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878" y="4052191"/>
                <a:ext cx="3377528" cy="11738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6FF6E3B-C36A-4122-92D5-A66F05378768}"/>
              </a:ext>
            </a:extLst>
          </p:cNvPr>
          <p:cNvSpPr txBox="1"/>
          <p:nvPr/>
        </p:nvSpPr>
        <p:spPr>
          <a:xfrm>
            <a:off x="1029488" y="5279665"/>
            <a:ext cx="262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400" b="1" dirty="0"/>
              <a:t>30 км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59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AA6083-291E-4D5F-B11F-B89E27B3D11C}"/>
              </a:ext>
            </a:extLst>
          </p:cNvPr>
          <p:cNvSpPr txBox="1"/>
          <p:nvPr/>
        </p:nvSpPr>
        <p:spPr>
          <a:xfrm>
            <a:off x="1000736" y="683677"/>
            <a:ext cx="2405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 </a:t>
            </a:r>
            <a:endParaRPr lang="ru-RU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50EBB8-5D73-447C-ADED-03DCDF191A61}"/>
              </a:ext>
            </a:extLst>
          </p:cNvPr>
          <p:cNvSpPr txBox="1"/>
          <p:nvPr/>
        </p:nvSpPr>
        <p:spPr>
          <a:xfrm>
            <a:off x="2308690" y="670969"/>
            <a:ext cx="726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Материялық нүкте түзу сызық бойымен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A587C86D-B132-4D57-9240-E9C62FD155E4}"/>
                  </a:ext>
                </a:extLst>
              </p:cNvPr>
              <p:cNvSpPr txBox="1"/>
              <p:nvPr/>
            </p:nvSpPr>
            <p:spPr>
              <a:xfrm>
                <a:off x="4084767" y="1325612"/>
                <a:ext cx="339843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 b="1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87C86D-B132-4D57-9240-E9C62FD15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67" y="1325612"/>
                <a:ext cx="3398431" cy="377667"/>
              </a:xfrm>
              <a:prstGeom prst="rect">
                <a:avLst/>
              </a:prstGeom>
              <a:blipFill rotWithShape="0">
                <a:blip r:embed="rId2"/>
                <a:stretch>
                  <a:fillRect l="-538" b="-37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6228B3-A7FB-42D0-876D-89BA8657503E}"/>
              </a:ext>
            </a:extLst>
          </p:cNvPr>
          <p:cNvSpPr txBox="1"/>
          <p:nvPr/>
        </p:nvSpPr>
        <p:spPr>
          <a:xfrm>
            <a:off x="1046092" y="1803602"/>
            <a:ext cx="10073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жылдамдығымен қозғалсын. Нүктенің </a:t>
            </a:r>
            <a:r>
              <a:rPr lang="en-US" sz="2400" dirty="0"/>
              <a:t>[0;2]</a:t>
            </a:r>
            <a:r>
              <a:rPr lang="kk-KZ" sz="2400" dirty="0"/>
              <a:t> уақыт аралығында жүрген жолын табыңыз.</a:t>
            </a:r>
            <a:r>
              <a:rPr lang="en-US" sz="2400" dirty="0"/>
              <a:t> </a:t>
            </a:r>
            <a:r>
              <a:rPr lang="kk-KZ" sz="2400" dirty="0"/>
              <a:t> 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6FC922-4B38-4F62-B1B9-42EC8EE98501}"/>
              </a:ext>
            </a:extLst>
          </p:cNvPr>
          <p:cNvSpPr txBox="1"/>
          <p:nvPr/>
        </p:nvSpPr>
        <p:spPr>
          <a:xfrm>
            <a:off x="1000736" y="2676666"/>
            <a:ext cx="15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r>
              <a:rPr lang="kk-KZ" sz="2400" dirty="0"/>
              <a:t>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81823B12-3936-4E2A-BB7C-80FDCEE743E7}"/>
                  </a:ext>
                </a:extLst>
              </p:cNvPr>
              <p:cNvSpPr txBox="1"/>
              <p:nvPr/>
            </p:nvSpPr>
            <p:spPr>
              <a:xfrm>
                <a:off x="2231416" y="2923461"/>
                <a:ext cx="3366306" cy="1121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823B12-3936-4E2A-BB7C-80FDCEE7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16" y="2923461"/>
                <a:ext cx="3366306" cy="11218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1BC23C4-D9B4-43E2-BE6A-2E53A1FBF84A}"/>
                  </a:ext>
                </a:extLst>
              </p:cNvPr>
              <p:cNvSpPr txBox="1"/>
              <p:nvPr/>
            </p:nvSpPr>
            <p:spPr>
              <a:xfrm>
                <a:off x="5501414" y="2976254"/>
                <a:ext cx="2922147" cy="986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BC23C4-D9B4-43E2-BE6A-2E53A1FBF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414" y="2976254"/>
                <a:ext cx="2922147" cy="9866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6269D03A-598A-4DDC-A37A-616E191A36C0}"/>
                  </a:ext>
                </a:extLst>
              </p:cNvPr>
              <p:cNvSpPr txBox="1"/>
              <p:nvPr/>
            </p:nvSpPr>
            <p:spPr>
              <a:xfrm>
                <a:off x="2231416" y="4224165"/>
                <a:ext cx="4523611" cy="747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69D03A-598A-4DDC-A37A-616E191A3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16" y="4224165"/>
                <a:ext cx="4523611" cy="747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34C84EA-B620-41BF-9117-1023F68A6CE8}"/>
              </a:ext>
            </a:extLst>
          </p:cNvPr>
          <p:cNvSpPr txBox="1"/>
          <p:nvPr/>
        </p:nvSpPr>
        <p:spPr>
          <a:xfrm>
            <a:off x="1000736" y="5216561"/>
            <a:ext cx="239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</a:t>
            </a:r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kk-KZ" sz="2400" b="1" dirty="0"/>
              <a:t>6 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529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E19E529-A697-463F-A3AC-FE7D8BD0B49C}"/>
              </a:ext>
            </a:extLst>
          </p:cNvPr>
          <p:cNvSpPr txBox="1"/>
          <p:nvPr/>
        </p:nvSpPr>
        <p:spPr>
          <a:xfrm>
            <a:off x="1171852" y="745724"/>
            <a:ext cx="994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Материялық нүкте Ох осі бойымен айнымалы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F(x)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күшінің әсерінен қозғалсын.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күшінің әрекетінен нүктенің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a;b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аралығында орын ауыстыру үшін жасаған жұмысы: 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5D74A64-5197-44AB-8079-5E99E1D85C03}"/>
                  </a:ext>
                </a:extLst>
              </p:cNvPr>
              <p:cNvSpPr txBox="1"/>
              <p:nvPr/>
            </p:nvSpPr>
            <p:spPr>
              <a:xfrm>
                <a:off x="4596576" y="2388215"/>
                <a:ext cx="2998847" cy="1247363"/>
              </a:xfrm>
              <a:prstGeom prst="roundRect">
                <a:avLst/>
              </a:prstGeom>
              <a:solidFill>
                <a:srgbClr val="7030A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D74A64-5197-44AB-8079-5E99E1D85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76" y="2388215"/>
                <a:ext cx="2998847" cy="1247363"/>
              </a:xfrm>
              <a:prstGeom prst="roundRect">
                <a:avLst/>
              </a:prstGeom>
              <a:blipFill rotWithShape="0">
                <a:blip r:embed="rId2"/>
                <a:stretch>
                  <a:fillRect b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4433CCC-A694-4435-9FBF-A44845E6E662}"/>
              </a:ext>
            </a:extLst>
          </p:cNvPr>
          <p:cNvSpPr txBox="1"/>
          <p:nvPr/>
        </p:nvSpPr>
        <p:spPr>
          <a:xfrm>
            <a:off x="1333358" y="4322547"/>
            <a:ext cx="799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 формуланы материялық нүкте тек түзу сызық бойымен қозғалғанда ғана қолдануға болады.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448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Tahoma</vt:lpstr>
      <vt:lpstr>Тема Office</vt:lpstr>
      <vt:lpstr>Презентация PowerPoint</vt:lpstr>
      <vt:lpstr>Анықталған интегралдың геометриялық және физикалық есептерді шығаруда қолданылуы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Действительные числа</dc:title>
  <dc:creator>User</dc:creator>
  <cp:lastModifiedBy>Huawei</cp:lastModifiedBy>
  <cp:revision>74</cp:revision>
  <dcterms:created xsi:type="dcterms:W3CDTF">2022-09-04T21:41:09Z</dcterms:created>
  <dcterms:modified xsi:type="dcterms:W3CDTF">2024-08-14T15:47:34Z</dcterms:modified>
</cp:coreProperties>
</file>