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D9407D-66AB-4A1C-8B56-BBCF0549A164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07E8D9A-021F-4580-842C-77CCCB96F7C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708920"/>
            <a:ext cx="7406640" cy="1472184"/>
          </a:xfrm>
        </p:spPr>
        <p:txBody>
          <a:bodyPr>
            <a:normAutofit/>
          </a:bodyPr>
          <a:lstStyle/>
          <a:p>
            <a:r>
              <a:rPr lang="ru-RU" dirty="0" err="1"/>
              <a:t>Анықталған</a:t>
            </a:r>
            <a:r>
              <a:rPr lang="ru-RU" dirty="0"/>
              <a:t> </a:t>
            </a:r>
            <a:r>
              <a:rPr lang="ru-RU" dirty="0" err="1"/>
              <a:t>интегралдың</a:t>
            </a:r>
            <a:r>
              <a:rPr lang="ru-RU" dirty="0"/>
              <a:t> </a:t>
            </a:r>
            <a:r>
              <a:rPr lang="ru-RU" dirty="0" err="1"/>
              <a:t>қолданылуы</a:t>
            </a:r>
            <a:r>
              <a:rPr lang="ru-RU" dirty="0"/>
              <a:t>.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58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Бөліктеп</a:t>
            </a:r>
            <a:r>
              <a:rPr lang="ru-RU" b="1" dirty="0"/>
              <a:t> </a:t>
            </a:r>
            <a:r>
              <a:rPr lang="ru-RU" b="1" dirty="0" err="1"/>
              <a:t>интегралдау</a:t>
            </a:r>
            <a:r>
              <a:rPr lang="ru-RU" b="1" dirty="0"/>
              <a:t> </a:t>
            </a:r>
            <a:r>
              <a:rPr lang="ru-RU" dirty="0" err="1"/>
              <a:t>Егер</a:t>
            </a:r>
            <a:r>
              <a:rPr lang="ru-RU" dirty="0"/>
              <a:t> и ( х ) пен </a:t>
            </a:r>
            <a:r>
              <a:rPr lang="en-US" dirty="0"/>
              <a:t>v ( x ) [ a , b ] </a:t>
            </a:r>
            <a:r>
              <a:rPr lang="ru-RU" dirty="0" err="1"/>
              <a:t>кесіндісінде</a:t>
            </a:r>
            <a:r>
              <a:rPr lang="ru-RU" dirty="0"/>
              <a:t> </a:t>
            </a:r>
            <a:r>
              <a:rPr lang="ru-RU" dirty="0" err="1"/>
              <a:t>үзіліссіз</a:t>
            </a:r>
            <a:r>
              <a:rPr lang="ru-RU" dirty="0"/>
              <a:t> </a:t>
            </a:r>
            <a:r>
              <a:rPr lang="ru-RU" dirty="0" err="1"/>
              <a:t>дифференциалданатын</a:t>
            </a:r>
            <a:r>
              <a:rPr lang="ru-RU" dirty="0"/>
              <a:t> </a:t>
            </a:r>
            <a:r>
              <a:rPr lang="ru-RU" dirty="0" err="1"/>
              <a:t>функциялар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бөліктеп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Интегралдау</a:t>
            </a:r>
            <a:r>
              <a:rPr lang="ru-RU" dirty="0" smtClean="0"/>
              <a:t> </a:t>
            </a:r>
            <a:r>
              <a:rPr lang="ru-RU" dirty="0" err="1"/>
              <a:t>формуласы</a:t>
            </a:r>
            <a:r>
              <a:rPr lang="ru-RU" dirty="0"/>
              <a:t> </a:t>
            </a:r>
            <a:r>
              <a:rPr lang="ru-RU" dirty="0" err="1"/>
              <a:t>орындалады</a:t>
            </a:r>
            <a:r>
              <a:rPr lang="ru-RU" dirty="0"/>
              <a:t> : </a:t>
            </a:r>
            <a:r>
              <a:rPr lang="en-US" dirty="0"/>
              <a:t>b 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udv</a:t>
            </a:r>
            <a:r>
              <a:rPr lang="en-US" dirty="0"/>
              <a:t> </a:t>
            </a:r>
            <a:r>
              <a:rPr lang="en-US" dirty="0" err="1"/>
              <a:t>uv</a:t>
            </a:r>
            <a:r>
              <a:rPr lang="en-US" dirty="0"/>
              <a:t> </a:t>
            </a:r>
            <a:r>
              <a:rPr lang="en-US" dirty="0" err="1"/>
              <a:t>vdu</a:t>
            </a:r>
            <a:r>
              <a:rPr lang="en-US" dirty="0"/>
              <a:t> a </a:t>
            </a:r>
            <a:r>
              <a:rPr lang="ru-RU" dirty="0" err="1"/>
              <a:t>аа</a:t>
            </a:r>
            <a:r>
              <a:rPr lang="ru-RU" dirty="0"/>
              <a:t> </a:t>
            </a:r>
            <a:r>
              <a:rPr lang="ru-RU" dirty="0" err="1"/>
              <a:t>Мысал</a:t>
            </a:r>
            <a:r>
              <a:rPr lang="ru-RU" dirty="0"/>
              <a:t> : 22 </a:t>
            </a:r>
            <a:r>
              <a:rPr lang="en-US" dirty="0" err="1"/>
              <a:t>ux</a:t>
            </a:r>
            <a:r>
              <a:rPr lang="en-US" dirty="0"/>
              <a:t> dv cos </a:t>
            </a:r>
            <a:r>
              <a:rPr lang="en-US" dirty="0" err="1"/>
              <a:t>xdx</a:t>
            </a:r>
            <a:r>
              <a:rPr lang="en-US" dirty="0"/>
              <a:t> 2 X Cos </a:t>
            </a:r>
            <a:r>
              <a:rPr lang="en-US" dirty="0" err="1"/>
              <a:t>xdx</a:t>
            </a:r>
            <a:r>
              <a:rPr lang="en-US" dirty="0"/>
              <a:t> x sin </a:t>
            </a:r>
            <a:r>
              <a:rPr lang="en-US" dirty="0" err="1"/>
              <a:t>sin</a:t>
            </a:r>
            <a:r>
              <a:rPr lang="en-US" dirty="0"/>
              <a:t> dx 2 sin 20 sin 0 cos 2 cos 0 </a:t>
            </a:r>
            <a:r>
              <a:rPr lang="ru-RU" dirty="0"/>
              <a:t>о </a:t>
            </a:r>
            <a:r>
              <a:rPr lang="en-US" dirty="0"/>
              <a:t>du dx V sin x 0 0 2000110 </a:t>
            </a:r>
            <a:endParaRPr lang="ru-RU" dirty="0" smtClean="0"/>
          </a:p>
          <a:p>
            <a:r>
              <a:rPr lang="ru-RU" b="1" dirty="0" err="1" smtClean="0"/>
              <a:t>Анықталған</a:t>
            </a:r>
            <a:r>
              <a:rPr lang="ru-RU" b="1" dirty="0" smtClean="0"/>
              <a:t> </a:t>
            </a:r>
            <a:r>
              <a:rPr lang="ru-RU" b="1" dirty="0" err="1"/>
              <a:t>интегралдардың</a:t>
            </a:r>
            <a:r>
              <a:rPr lang="ru-RU" b="1" dirty="0"/>
              <a:t> </a:t>
            </a:r>
            <a:r>
              <a:rPr lang="ru-RU" b="1" dirty="0" err="1"/>
              <a:t>қолданылуы</a:t>
            </a:r>
            <a:r>
              <a:rPr lang="ru-RU" b="1" dirty="0"/>
              <a:t> </a:t>
            </a:r>
            <a:r>
              <a:rPr lang="ru-RU" dirty="0" err="1"/>
              <a:t>Декарттық</a:t>
            </a:r>
            <a:r>
              <a:rPr lang="ru-RU" dirty="0"/>
              <a:t> </a:t>
            </a:r>
            <a:r>
              <a:rPr lang="ru-RU" dirty="0" err="1"/>
              <a:t>координаталар</a:t>
            </a:r>
            <a:r>
              <a:rPr lang="ru-RU" dirty="0"/>
              <a:t> </a:t>
            </a:r>
            <a:r>
              <a:rPr lang="ru-RU" dirty="0" err="1"/>
              <a:t>системасында</a:t>
            </a:r>
            <a:r>
              <a:rPr lang="ru-RU" dirty="0"/>
              <a:t> </a:t>
            </a:r>
            <a:r>
              <a:rPr lang="ru-RU" dirty="0" err="1"/>
              <a:t>жазық</a:t>
            </a:r>
            <a:r>
              <a:rPr lang="ru-RU" dirty="0"/>
              <a:t> </a:t>
            </a:r>
            <a:r>
              <a:rPr lang="ru-RU" dirty="0" err="1"/>
              <a:t>фигуралардың</a:t>
            </a:r>
            <a:r>
              <a:rPr lang="ru-RU" dirty="0"/>
              <a:t> </a:t>
            </a:r>
            <a:r>
              <a:rPr lang="ru-RU" dirty="0" err="1"/>
              <a:t>ауданын</a:t>
            </a:r>
            <a:r>
              <a:rPr lang="ru-RU" dirty="0"/>
              <a:t> </a:t>
            </a:r>
            <a:r>
              <a:rPr lang="ru-RU" dirty="0" err="1"/>
              <a:t>есептеп</a:t>
            </a:r>
            <a:r>
              <a:rPr lang="ru-RU" dirty="0"/>
              <a:t> табу </a:t>
            </a:r>
            <a:r>
              <a:rPr lang="ru-RU" dirty="0" err="1"/>
              <a:t>Полярлық</a:t>
            </a:r>
            <a:r>
              <a:rPr lang="ru-RU" dirty="0"/>
              <a:t> </a:t>
            </a:r>
            <a:r>
              <a:rPr lang="ru-RU" dirty="0" err="1"/>
              <a:t>координаталар</a:t>
            </a:r>
            <a:r>
              <a:rPr lang="ru-RU" dirty="0"/>
              <a:t> </a:t>
            </a:r>
            <a:r>
              <a:rPr lang="ru-RU" dirty="0" err="1"/>
              <a:t>системасында</a:t>
            </a:r>
            <a:r>
              <a:rPr lang="ru-RU" dirty="0"/>
              <a:t> </a:t>
            </a:r>
            <a:r>
              <a:rPr lang="ru-RU" dirty="0" err="1"/>
              <a:t>дененің</a:t>
            </a:r>
            <a:r>
              <a:rPr lang="ru-RU" dirty="0"/>
              <a:t> </a:t>
            </a:r>
            <a:r>
              <a:rPr lang="ru-RU" dirty="0" err="1"/>
              <a:t>ауданын</a:t>
            </a:r>
            <a:r>
              <a:rPr lang="ru-RU" dirty="0"/>
              <a:t> табу </a:t>
            </a:r>
            <a:r>
              <a:rPr lang="ru-RU" dirty="0" err="1"/>
              <a:t>Қисықтың</a:t>
            </a:r>
            <a:r>
              <a:rPr lang="ru-RU" dirty="0"/>
              <a:t> </a:t>
            </a:r>
            <a:r>
              <a:rPr lang="ru-RU" dirty="0" err="1"/>
              <a:t>доғасының</a:t>
            </a:r>
            <a:r>
              <a:rPr lang="ru-RU" dirty="0"/>
              <a:t> </a:t>
            </a:r>
            <a:r>
              <a:rPr lang="ru-RU" dirty="0" err="1"/>
              <a:t>ұзындығын</a:t>
            </a:r>
            <a:r>
              <a:rPr lang="ru-RU" dirty="0"/>
              <a:t> табу </a:t>
            </a:r>
            <a:r>
              <a:rPr lang="ru-RU" dirty="0" err="1"/>
              <a:t>Дененің</a:t>
            </a:r>
            <a:r>
              <a:rPr lang="ru-RU" dirty="0"/>
              <a:t> </a:t>
            </a:r>
            <a:r>
              <a:rPr lang="ru-RU" dirty="0" err="1"/>
              <a:t>көлемдерін</a:t>
            </a:r>
            <a:r>
              <a:rPr lang="ru-RU" dirty="0"/>
              <a:t> табу</a:t>
            </a:r>
          </a:p>
        </p:txBody>
      </p:sp>
    </p:spTree>
    <p:extLst>
      <p:ext uri="{BB962C8B-B14F-4D97-AF65-F5344CB8AC3E}">
        <p14:creationId xmlns:p14="http://schemas.microsoft.com/office/powerpoint/2010/main" val="3400027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848" y="1091184"/>
            <a:ext cx="6242304" cy="467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4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60648"/>
            <a:ext cx="6160728" cy="598775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Интегралдық</a:t>
            </a:r>
            <a:r>
              <a:rPr lang="ru-RU" dirty="0"/>
              <a:t> </a:t>
            </a:r>
            <a:r>
              <a:rPr lang="ru-RU" dirty="0" err="1"/>
              <a:t>есептеудің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ұғымдары</a:t>
            </a:r>
            <a:r>
              <a:rPr lang="ru-RU" dirty="0"/>
              <a:t> мен </a:t>
            </a:r>
            <a:r>
              <a:rPr lang="ru-RU" dirty="0" err="1"/>
              <a:t>идеялық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- </a:t>
            </a:r>
            <a:r>
              <a:rPr lang="ru-RU" dirty="0" err="1"/>
              <a:t>біріне</a:t>
            </a:r>
            <a:r>
              <a:rPr lang="ru-RU" dirty="0"/>
              <a:t> </a:t>
            </a:r>
            <a:r>
              <a:rPr lang="ru-RU" dirty="0" err="1"/>
              <a:t>тәуелсіз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Иссак</a:t>
            </a:r>
            <a:r>
              <a:rPr lang="ru-RU" dirty="0"/>
              <a:t> Ньютон мен Готфрид Лейбниц </a:t>
            </a:r>
            <a:r>
              <a:rPr lang="ru-RU" dirty="0" err="1"/>
              <a:t>жасады</a:t>
            </a:r>
            <a:r>
              <a:rPr lang="ru-RU" dirty="0"/>
              <a:t> . Готфрид Вильгельм Исаак Ньютон фон Лейбниц « </a:t>
            </a:r>
            <a:r>
              <a:rPr lang="ru-RU" dirty="0" err="1"/>
              <a:t>Интегралдық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» </a:t>
            </a:r>
            <a:r>
              <a:rPr lang="ru-RU" dirty="0" err="1"/>
              <a:t>термині</a:t>
            </a:r>
            <a:r>
              <a:rPr lang="ru-RU" dirty="0"/>
              <a:t> мен интеграл </a:t>
            </a:r>
            <a:r>
              <a:rPr lang="ru-RU" dirty="0" err="1" smtClean="0"/>
              <a:t>таңбасы</a:t>
            </a:r>
            <a:r>
              <a:rPr lang="ru-RU" dirty="0" smtClean="0"/>
              <a:t> </a:t>
            </a:r>
            <a:r>
              <a:rPr lang="ru-RU" dirty="0" err="1"/>
              <a:t>Лейбництен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қолданылып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 . </a:t>
            </a:r>
            <a:r>
              <a:rPr lang="ru-RU" dirty="0" err="1"/>
              <a:t>Интегралдық</a:t>
            </a:r>
            <a:r>
              <a:rPr lang="ru-RU" dirty="0"/>
              <a:t> </a:t>
            </a:r>
            <a:r>
              <a:rPr lang="ru-RU" dirty="0" err="1"/>
              <a:t>есептеудің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швейцариялық</a:t>
            </a:r>
            <a:r>
              <a:rPr lang="ru-RU" dirty="0"/>
              <a:t> математик Якоб </a:t>
            </a:r>
            <a:r>
              <a:rPr lang="ru-RU" dirty="0" err="1"/>
              <a:t>Бернулидің</a:t>
            </a:r>
            <a:r>
              <a:rPr lang="ru-RU" dirty="0"/>
              <a:t> , </a:t>
            </a:r>
            <a:r>
              <a:rPr lang="ru-RU" dirty="0" err="1"/>
              <a:t>Әсіресе</a:t>
            </a:r>
            <a:r>
              <a:rPr lang="ru-RU" dirty="0"/>
              <a:t> , Леонард </a:t>
            </a:r>
            <a:r>
              <a:rPr lang="ru-RU" dirty="0" err="1"/>
              <a:t>Эйлердің</a:t>
            </a:r>
            <a:r>
              <a:rPr lang="ru-RU" dirty="0"/>
              <a:t> </a:t>
            </a:r>
            <a:r>
              <a:rPr lang="ru-RU" dirty="0" err="1"/>
              <a:t>есімдерімен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. Якоб Бернулли Леонард </a:t>
            </a:r>
            <a:r>
              <a:rPr lang="ru-RU" dirty="0" err="1"/>
              <a:t>Анықталған</a:t>
            </a:r>
            <a:r>
              <a:rPr lang="ru-RU" dirty="0"/>
              <a:t> </a:t>
            </a:r>
            <a:r>
              <a:rPr lang="ru-RU" dirty="0" err="1"/>
              <a:t>интегралдың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бізге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түрін</a:t>
            </a:r>
            <a:r>
              <a:rPr lang="ru-RU" dirty="0"/>
              <a:t> Фурье </a:t>
            </a:r>
            <a:r>
              <a:rPr lang="ru-RU" dirty="0" err="1"/>
              <a:t>ойлап</a:t>
            </a:r>
            <a:r>
              <a:rPr lang="ru-RU" dirty="0"/>
              <a:t> </a:t>
            </a:r>
            <a:r>
              <a:rPr lang="ru-RU" dirty="0" err="1"/>
              <a:t>тапқан</a:t>
            </a:r>
            <a:r>
              <a:rPr lang="ru-RU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792" y="23695"/>
            <a:ext cx="2232248" cy="33332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6" y="3789040"/>
            <a:ext cx="190500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2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Анықталған</a:t>
            </a:r>
            <a:r>
              <a:rPr lang="ru-RU" dirty="0"/>
              <a:t> интеграл </a:t>
            </a:r>
            <a:r>
              <a:rPr lang="en-US" dirty="0"/>
              <a:t>f ( x ) - [ a , b ] </a:t>
            </a:r>
            <a:r>
              <a:rPr lang="ru-RU" dirty="0" err="1"/>
              <a:t>аралығындағы</a:t>
            </a:r>
            <a:r>
              <a:rPr lang="ru-RU" dirty="0"/>
              <a:t> </a:t>
            </a:r>
            <a:r>
              <a:rPr lang="ru-RU" dirty="0" err="1"/>
              <a:t>үзіліссіз</a:t>
            </a:r>
            <a:r>
              <a:rPr lang="ru-RU" dirty="0"/>
              <a:t> функция </a:t>
            </a:r>
            <a:r>
              <a:rPr lang="ru-RU" dirty="0" err="1"/>
              <a:t>болсын</a:t>
            </a:r>
            <a:r>
              <a:rPr lang="ru-RU" dirty="0"/>
              <a:t> , </a:t>
            </a:r>
            <a:r>
              <a:rPr lang="ru-RU" dirty="0" err="1"/>
              <a:t>мұндағы</a:t>
            </a:r>
            <a:r>
              <a:rPr lang="ru-RU" dirty="0"/>
              <a:t> а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en-US" dirty="0"/>
              <a:t>a &gt; b 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F ( x ) — </a:t>
            </a:r>
            <a:r>
              <a:rPr lang="ru-RU" dirty="0" err="1"/>
              <a:t>алғашқы</a:t>
            </a:r>
            <a:r>
              <a:rPr lang="ru-RU" dirty="0"/>
              <a:t> образ 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en-US" dirty="0"/>
              <a:t>F ' ( x ) = f ( x ) . </a:t>
            </a:r>
            <a:r>
              <a:rPr lang="ru-RU" dirty="0" err="1"/>
              <a:t>Анықтама</a:t>
            </a:r>
            <a:r>
              <a:rPr lang="ru-RU" dirty="0"/>
              <a:t> . </a:t>
            </a:r>
            <a:r>
              <a:rPr lang="ru-RU" dirty="0" err="1"/>
              <a:t>Анықталған</a:t>
            </a:r>
            <a:r>
              <a:rPr lang="ru-RU" dirty="0"/>
              <a:t> интеграл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образдың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 smtClean="0"/>
              <a:t>өсімшесін</a:t>
            </a:r>
            <a:r>
              <a:rPr lang="ru-RU" dirty="0" smtClean="0"/>
              <a:t> </a:t>
            </a:r>
            <a:r>
              <a:rPr lang="ru-RU" dirty="0" err="1"/>
              <a:t>айтамыз</a:t>
            </a:r>
            <a:r>
              <a:rPr lang="ru-RU" dirty="0"/>
              <a:t> : </a:t>
            </a:r>
            <a:r>
              <a:rPr lang="en-US" dirty="0"/>
              <a:t>b f ( x ) dx F ( b ) </a:t>
            </a:r>
            <a:r>
              <a:rPr lang="ru-RU" dirty="0"/>
              <a:t>а </a:t>
            </a:r>
            <a:r>
              <a:rPr lang="en-US" dirty="0"/>
              <a:t>F ( a ) </a:t>
            </a:r>
            <a:r>
              <a:rPr lang="ru-RU" dirty="0"/>
              <a:t>а </a:t>
            </a:r>
            <a:r>
              <a:rPr lang="en-US" dirty="0"/>
              <a:t>f ( x ) dx 0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,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en-US" dirty="0"/>
              <a:t>f ( x ) </a:t>
            </a:r>
            <a:r>
              <a:rPr lang="ru-RU" dirty="0" err="1"/>
              <a:t>функциясы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en-US" dirty="0"/>
              <a:t>b </a:t>
            </a:r>
            <a:r>
              <a:rPr lang="ru-RU" dirty="0"/>
              <a:t>бар </a:t>
            </a:r>
            <a:r>
              <a:rPr lang="ru-RU" dirty="0" err="1"/>
              <a:t>болады</a:t>
            </a:r>
            <a:r>
              <a:rPr lang="ru-RU" dirty="0"/>
              <a:t> , ( а –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) а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b </a:t>
            </a:r>
            <a:r>
              <a:rPr lang="ru-RU" dirty="0" err="1"/>
              <a:t>сандары</a:t>
            </a:r>
            <a:r>
              <a:rPr lang="ru-RU" dirty="0"/>
              <a:t> </a:t>
            </a:r>
            <a:r>
              <a:rPr lang="ru-RU" dirty="0" err="1"/>
              <a:t>Интегралдау</a:t>
            </a:r>
            <a:r>
              <a:rPr lang="ru-RU" dirty="0"/>
              <a:t> </a:t>
            </a:r>
            <a:r>
              <a:rPr lang="ru-RU" dirty="0" err="1"/>
              <a:t>шекаралары</a:t>
            </a:r>
            <a:r>
              <a:rPr lang="ru-RU" dirty="0"/>
              <a:t> , </a:t>
            </a:r>
            <a:r>
              <a:rPr lang="ru-RU" dirty="0" err="1"/>
              <a:t>Сәйкесінше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, [ </a:t>
            </a:r>
            <a:r>
              <a:rPr lang="en-US" dirty="0"/>
              <a:t>a , b ] – </a:t>
            </a:r>
            <a:r>
              <a:rPr lang="ru-RU" dirty="0" err="1"/>
              <a:t>интегралдау</a:t>
            </a:r>
            <a:r>
              <a:rPr lang="ru-RU" dirty="0"/>
              <a:t> </a:t>
            </a:r>
            <a:r>
              <a:rPr lang="ru-RU" dirty="0" err="1"/>
              <a:t>аралығы</a:t>
            </a:r>
            <a:r>
              <a:rPr lang="ru-RU" dirty="0"/>
              <a:t> , ал </a:t>
            </a:r>
            <a:r>
              <a:rPr lang="en-US" dirty="0"/>
              <a:t>f ( x ) – </a:t>
            </a:r>
            <a:r>
              <a:rPr lang="ru-RU" dirty="0"/>
              <a:t>Интеграл </a:t>
            </a:r>
            <a:r>
              <a:rPr lang="ru-RU" dirty="0" err="1"/>
              <a:t>асты</a:t>
            </a:r>
            <a:r>
              <a:rPr lang="ru-RU" dirty="0"/>
              <a:t> </a:t>
            </a:r>
            <a:r>
              <a:rPr lang="ru-RU" dirty="0" err="1"/>
              <a:t>функциясы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23581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Анықталған</a:t>
            </a:r>
            <a:r>
              <a:rPr lang="ru-RU" dirty="0"/>
              <a:t> </a:t>
            </a:r>
            <a:r>
              <a:rPr lang="ru-RU" dirty="0" err="1"/>
              <a:t>интегралдың</a:t>
            </a:r>
            <a:r>
              <a:rPr lang="ru-RU" dirty="0"/>
              <a:t> нег</a:t>
            </a:r>
            <a:r>
              <a:rPr lang="en-US" dirty="0" err="1"/>
              <a:t>i</a:t>
            </a:r>
            <a:r>
              <a:rPr lang="ru-RU" dirty="0" err="1"/>
              <a:t>зг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қасиеттер</a:t>
            </a:r>
            <a:r>
              <a:rPr lang="en-US" dirty="0" err="1"/>
              <a:t>i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1.Бер</a:t>
            </a:r>
            <a:r>
              <a:rPr lang="en-US" sz="2000" dirty="0" err="1"/>
              <a:t>i</a:t>
            </a:r>
            <a:r>
              <a:rPr lang="ru-RU" sz="2000" dirty="0" err="1"/>
              <a:t>лген</a:t>
            </a:r>
            <a:r>
              <a:rPr lang="ru-RU" sz="2000" dirty="0"/>
              <a:t> </a:t>
            </a:r>
            <a:r>
              <a:rPr lang="ru-RU" sz="2000" dirty="0" err="1"/>
              <a:t>анықталған</a:t>
            </a:r>
            <a:r>
              <a:rPr lang="ru-RU" sz="2000" dirty="0"/>
              <a:t> </a:t>
            </a:r>
            <a:r>
              <a:rPr lang="ru-RU" sz="2000" dirty="0" err="1"/>
              <a:t>интегралдың</a:t>
            </a:r>
            <a:r>
              <a:rPr lang="ru-RU" sz="2000" dirty="0"/>
              <a:t> бар болу </a:t>
            </a:r>
            <a:r>
              <a:rPr lang="ru-RU" sz="2000" dirty="0" err="1"/>
              <a:t>шарты</a:t>
            </a:r>
            <a:r>
              <a:rPr lang="ru-RU" sz="2000" dirty="0"/>
              <a:t> </a:t>
            </a:r>
            <a:r>
              <a:rPr lang="ru-RU" sz="2000" dirty="0" err="1"/>
              <a:t>орындалады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есептей</a:t>
            </a:r>
            <a:r>
              <a:rPr lang="en-US" sz="2000" dirty="0" err="1"/>
              <a:t>i</a:t>
            </a:r>
            <a:r>
              <a:rPr lang="ru-RU" sz="2000" dirty="0" err="1" smtClean="0"/>
              <a:t>к.Тұрақты</a:t>
            </a:r>
            <a:r>
              <a:rPr lang="ru-RU" sz="2000" dirty="0" smtClean="0"/>
              <a:t> </a:t>
            </a:r>
            <a:r>
              <a:rPr lang="ru-RU" sz="2000" dirty="0" err="1"/>
              <a:t>санды</a:t>
            </a:r>
            <a:r>
              <a:rPr lang="ru-RU" sz="2000" dirty="0"/>
              <a:t> </a:t>
            </a:r>
            <a:r>
              <a:rPr lang="ru-RU" sz="2000" dirty="0" err="1"/>
              <a:t>анықталған</a:t>
            </a:r>
            <a:r>
              <a:rPr lang="ru-RU" sz="2000" dirty="0"/>
              <a:t> интеграл </a:t>
            </a:r>
            <a:r>
              <a:rPr lang="ru-RU" sz="2000" dirty="0" err="1"/>
              <a:t>белг</a:t>
            </a:r>
            <a:r>
              <a:rPr lang="en-US" sz="2000" dirty="0" err="1"/>
              <a:t>i</a:t>
            </a:r>
            <a:r>
              <a:rPr lang="ru-RU" sz="2000" dirty="0"/>
              <a:t>с</a:t>
            </a:r>
            <a:r>
              <a:rPr lang="en-US" sz="2000" dirty="0" err="1"/>
              <a:t>i</a:t>
            </a:r>
            <a:r>
              <a:rPr lang="ru-RU" sz="2000" dirty="0"/>
              <a:t>н</a:t>
            </a:r>
            <a:r>
              <a:rPr lang="en-US" sz="2000" dirty="0" err="1"/>
              <a:t>i</a:t>
            </a:r>
            <a:r>
              <a:rPr lang="ru-RU" sz="2000" dirty="0"/>
              <a:t>ң </a:t>
            </a:r>
            <a:r>
              <a:rPr lang="ru-RU" sz="2000" dirty="0" err="1"/>
              <a:t>алдына</a:t>
            </a:r>
            <a:r>
              <a:rPr lang="ru-RU" sz="2000" dirty="0"/>
              <a:t> </a:t>
            </a:r>
            <a:r>
              <a:rPr lang="ru-RU" sz="2000" dirty="0" err="1"/>
              <a:t>шығаруға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2. </a:t>
            </a:r>
            <a:r>
              <a:rPr lang="ru-RU" sz="2000" dirty="0"/>
              <a:t>Б</a:t>
            </a:r>
            <a:r>
              <a:rPr lang="en-US" sz="2000" dirty="0" err="1"/>
              <a:t>i</a:t>
            </a:r>
            <a:r>
              <a:rPr lang="ru-RU" sz="2000" dirty="0" err="1"/>
              <a:t>рнеше</a:t>
            </a:r>
            <a:r>
              <a:rPr lang="ru-RU" sz="2000" dirty="0"/>
              <a:t> </a:t>
            </a:r>
            <a:r>
              <a:rPr lang="ru-RU" sz="2000" dirty="0" err="1"/>
              <a:t>функциялар</a:t>
            </a:r>
            <a:r>
              <a:rPr lang="ru-RU" sz="2000" dirty="0"/>
              <a:t> </a:t>
            </a:r>
            <a:r>
              <a:rPr lang="ru-RU" sz="2000" dirty="0" err="1"/>
              <a:t>қосындысының</a:t>
            </a:r>
            <a:r>
              <a:rPr lang="ru-RU" sz="2000" dirty="0"/>
              <a:t> </a:t>
            </a:r>
            <a:r>
              <a:rPr lang="ru-RU" sz="2000" dirty="0" err="1"/>
              <a:t>анықталған</a:t>
            </a:r>
            <a:r>
              <a:rPr lang="ru-RU" sz="2000" dirty="0"/>
              <a:t> интегралы </a:t>
            </a:r>
            <a:r>
              <a:rPr lang="ru-RU" sz="2000" dirty="0" err="1"/>
              <a:t>қосылғыштарының</a:t>
            </a:r>
            <a:r>
              <a:rPr lang="ru-RU" sz="2000" dirty="0"/>
              <a:t> </a:t>
            </a:r>
            <a:r>
              <a:rPr lang="ru-RU" sz="2000" dirty="0" err="1"/>
              <a:t>анықталған</a:t>
            </a:r>
            <a:r>
              <a:rPr lang="ru-RU" sz="2000" dirty="0"/>
              <a:t> </a:t>
            </a:r>
            <a:r>
              <a:rPr lang="ru-RU" sz="2000" dirty="0" err="1"/>
              <a:t>интегралдарының</a:t>
            </a:r>
            <a:r>
              <a:rPr lang="ru-RU" sz="2000" dirty="0"/>
              <a:t> </a:t>
            </a:r>
            <a:r>
              <a:rPr lang="ru-RU" sz="2000" dirty="0" err="1"/>
              <a:t>қосындысына</a:t>
            </a:r>
            <a:r>
              <a:rPr lang="ru-RU" sz="2000" dirty="0"/>
              <a:t> </a:t>
            </a:r>
            <a:r>
              <a:rPr lang="ru-RU" sz="2000" dirty="0" err="1"/>
              <a:t>тең</a:t>
            </a:r>
            <a:r>
              <a:rPr lang="ru-RU" sz="2000" dirty="0" smtClean="0"/>
              <a:t>:</a:t>
            </a:r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152" y="2564904"/>
            <a:ext cx="22955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608" y="4388637"/>
            <a:ext cx="60864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Осы </a:t>
            </a:r>
            <a:r>
              <a:rPr lang="ru-RU" dirty="0" err="1" smtClean="0"/>
              <a:t>ек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қасиет</a:t>
            </a:r>
            <a:r>
              <a:rPr lang="ru-RU" dirty="0" smtClean="0"/>
              <a:t> </a:t>
            </a:r>
            <a:r>
              <a:rPr lang="ru-RU" dirty="0" err="1" smtClean="0"/>
              <a:t>интегралдың</a:t>
            </a:r>
            <a:r>
              <a:rPr lang="ru-RU" dirty="0" smtClean="0"/>
              <a:t> </a:t>
            </a:r>
            <a:r>
              <a:rPr lang="ru-RU" dirty="0" err="1" smtClean="0"/>
              <a:t>сызықтық</a:t>
            </a:r>
            <a:r>
              <a:rPr lang="ru-RU" dirty="0" smtClean="0"/>
              <a:t> </a:t>
            </a:r>
            <a:r>
              <a:rPr lang="ru-RU" dirty="0" err="1" smtClean="0"/>
              <a:t>қасиет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аталады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62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>
            <a:normAutofit/>
          </a:bodyPr>
          <a:lstStyle/>
          <a:p>
            <a:r>
              <a:rPr lang="ru-RU" sz="1800" dirty="0" err="1"/>
              <a:t>Егер</a:t>
            </a:r>
            <a:r>
              <a:rPr lang="ru-RU" sz="1800" dirty="0"/>
              <a:t> [</a:t>
            </a:r>
            <a:r>
              <a:rPr lang="en-US" sz="1800" dirty="0" err="1"/>
              <a:t>a;b</a:t>
            </a:r>
            <a:r>
              <a:rPr lang="en-US" sz="1800" dirty="0"/>
              <a:t>] </a:t>
            </a:r>
            <a:r>
              <a:rPr lang="ru-RU" sz="1800" dirty="0" err="1"/>
              <a:t>аралығын</a:t>
            </a:r>
            <a:r>
              <a:rPr lang="ru-RU" sz="1800" dirty="0"/>
              <a:t> [</a:t>
            </a:r>
            <a:r>
              <a:rPr lang="en-US" sz="1800" dirty="0" err="1"/>
              <a:t>a;c</a:t>
            </a:r>
            <a:r>
              <a:rPr lang="en-US" sz="1800" dirty="0"/>
              <a:t>]  </a:t>
            </a:r>
            <a:r>
              <a:rPr lang="ru-RU" sz="1800" dirty="0" err="1"/>
              <a:t>және</a:t>
            </a:r>
            <a:r>
              <a:rPr lang="ru-RU" sz="1800" dirty="0"/>
              <a:t> [</a:t>
            </a:r>
            <a:r>
              <a:rPr lang="en-US" sz="1800" dirty="0" err="1"/>
              <a:t>c;b</a:t>
            </a:r>
            <a:r>
              <a:rPr lang="en-US" sz="1800" dirty="0"/>
              <a:t>] </a:t>
            </a:r>
            <a:r>
              <a:rPr lang="ru-RU" sz="1800" dirty="0" err="1"/>
              <a:t>аралықтарына</a:t>
            </a:r>
            <a:r>
              <a:rPr lang="ru-RU" sz="1800" dirty="0"/>
              <a:t> </a:t>
            </a:r>
            <a:r>
              <a:rPr lang="ru-RU" sz="1800" dirty="0" err="1"/>
              <a:t>бөлсек</a:t>
            </a:r>
            <a:r>
              <a:rPr lang="ru-RU" sz="1800" dirty="0"/>
              <a:t>, </a:t>
            </a:r>
            <a:r>
              <a:rPr lang="ru-RU" sz="1800" dirty="0" err="1"/>
              <a:t>онда</a:t>
            </a: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180" y="611535"/>
            <a:ext cx="27336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51814" y="1323209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интегралдың</a:t>
            </a:r>
            <a:r>
              <a:rPr lang="ru-RU" dirty="0" smtClean="0"/>
              <a:t> </a:t>
            </a:r>
            <a:r>
              <a:rPr lang="ru-RU" dirty="0" err="1" smtClean="0"/>
              <a:t>жоғарғы</a:t>
            </a:r>
            <a:r>
              <a:rPr lang="ru-RU" dirty="0" smtClean="0"/>
              <a:t> </a:t>
            </a:r>
            <a:r>
              <a:rPr lang="ru-RU" dirty="0" err="1" smtClean="0"/>
              <a:t>шег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мен </a:t>
            </a:r>
            <a:r>
              <a:rPr lang="ru-RU" dirty="0" err="1" smtClean="0"/>
              <a:t>төменг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шег</a:t>
            </a:r>
            <a:r>
              <a:rPr lang="en-US" dirty="0" err="1" smtClean="0"/>
              <a:t>i</a:t>
            </a:r>
            <a:r>
              <a:rPr lang="ru-RU" dirty="0" smtClean="0"/>
              <a:t>н</a:t>
            </a:r>
            <a:r>
              <a:rPr lang="en-US" dirty="0" err="1" smtClean="0"/>
              <a:t>i</a:t>
            </a:r>
            <a:r>
              <a:rPr lang="ru-RU" dirty="0" smtClean="0"/>
              <a:t>ң </a:t>
            </a:r>
            <a:r>
              <a:rPr lang="ru-RU" dirty="0" err="1" smtClean="0"/>
              <a:t>орындарын</a:t>
            </a:r>
            <a:r>
              <a:rPr lang="ru-RU" dirty="0" smtClean="0"/>
              <a:t> </a:t>
            </a:r>
            <a:r>
              <a:rPr lang="ru-RU" dirty="0" err="1" smtClean="0"/>
              <a:t>ауыстырсақ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таңбасы</a:t>
            </a:r>
            <a:r>
              <a:rPr lang="ru-RU" dirty="0" smtClean="0"/>
              <a:t> </a:t>
            </a:r>
            <a:r>
              <a:rPr lang="ru-RU" dirty="0" err="1" smtClean="0"/>
              <a:t>өзгеред</a:t>
            </a:r>
            <a:r>
              <a:rPr lang="en-US" dirty="0" smtClean="0"/>
              <a:t>i: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69540"/>
            <a:ext cx="19716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2636290"/>
            <a:ext cx="8100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Жоғарғы</a:t>
            </a:r>
            <a:r>
              <a:rPr lang="ru-RU" dirty="0" smtClean="0"/>
              <a:t> </a:t>
            </a:r>
            <a:r>
              <a:rPr lang="ru-RU" dirty="0" err="1" smtClean="0"/>
              <a:t>шег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мен </a:t>
            </a:r>
            <a:r>
              <a:rPr lang="ru-RU" dirty="0" err="1" smtClean="0"/>
              <a:t>төменг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шег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тең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интеграл 0-ге </a:t>
            </a:r>
            <a:r>
              <a:rPr lang="ru-RU" dirty="0" err="1" smtClean="0"/>
              <a:t>тең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497106"/>
            <a:ext cx="1247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43608" y="3429000"/>
            <a:ext cx="80921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Егер</a:t>
            </a:r>
            <a:r>
              <a:rPr lang="ru-RU" dirty="0" smtClean="0"/>
              <a:t> [</a:t>
            </a:r>
            <a:r>
              <a:rPr lang="en-US" dirty="0" err="1" smtClean="0"/>
              <a:t>a;b</a:t>
            </a:r>
            <a:r>
              <a:rPr lang="en-US" dirty="0" smtClean="0"/>
              <a:t>] </a:t>
            </a:r>
            <a:r>
              <a:rPr lang="ru-RU" dirty="0" err="1" smtClean="0"/>
              <a:t>аралығындағы</a:t>
            </a:r>
            <a:r>
              <a:rPr lang="ru-RU" dirty="0" smtClean="0"/>
              <a:t> х </a:t>
            </a:r>
            <a:r>
              <a:rPr lang="ru-RU" dirty="0" err="1" smtClean="0"/>
              <a:t>айнымалысының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мәндер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үш</a:t>
            </a:r>
            <a:r>
              <a:rPr lang="en-US" dirty="0" err="1" smtClean="0"/>
              <a:t>i</a:t>
            </a:r>
            <a:r>
              <a:rPr lang="ru-RU" dirty="0" smtClean="0"/>
              <a:t>н 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210" y="3775293"/>
            <a:ext cx="12668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51814" y="4391639"/>
            <a:ext cx="8100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Егер</a:t>
            </a:r>
            <a:r>
              <a:rPr lang="ru-RU" dirty="0" smtClean="0"/>
              <a:t> [</a:t>
            </a:r>
            <a:r>
              <a:rPr lang="en-US" dirty="0" err="1" smtClean="0"/>
              <a:t>a;b</a:t>
            </a:r>
            <a:r>
              <a:rPr lang="en-US" dirty="0" smtClean="0"/>
              <a:t>]  </a:t>
            </a:r>
            <a:r>
              <a:rPr lang="ru-RU" dirty="0" err="1" smtClean="0"/>
              <a:t>аралығындағы</a:t>
            </a:r>
            <a:r>
              <a:rPr lang="ru-RU" dirty="0" smtClean="0"/>
              <a:t> х </a:t>
            </a:r>
            <a:r>
              <a:rPr lang="ru-RU" dirty="0" err="1" smtClean="0"/>
              <a:t>айнымалысының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мәндер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үш</a:t>
            </a:r>
            <a:r>
              <a:rPr lang="en-US" dirty="0" err="1" smtClean="0"/>
              <a:t>i</a:t>
            </a:r>
            <a:r>
              <a:rPr lang="ru-RU" dirty="0" smtClean="0"/>
              <a:t>н 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697" y="4760971"/>
            <a:ext cx="18478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43608" y="5491663"/>
            <a:ext cx="80921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Егер</a:t>
            </a:r>
            <a:r>
              <a:rPr lang="ru-RU" dirty="0" smtClean="0"/>
              <a:t> [</a:t>
            </a:r>
            <a:r>
              <a:rPr lang="en-US" dirty="0" err="1" smtClean="0"/>
              <a:t>a;b</a:t>
            </a:r>
            <a:r>
              <a:rPr lang="en-US" dirty="0" smtClean="0"/>
              <a:t>]  </a:t>
            </a:r>
            <a:r>
              <a:rPr lang="ru-RU" dirty="0" err="1" smtClean="0"/>
              <a:t>аралығында</a:t>
            </a:r>
            <a:r>
              <a:rPr lang="ru-RU" dirty="0" smtClean="0"/>
              <a:t> </a:t>
            </a:r>
            <a:r>
              <a:rPr lang="ru-RU" dirty="0" err="1" smtClean="0"/>
              <a:t>функциясының</a:t>
            </a:r>
            <a:r>
              <a:rPr lang="ru-RU" dirty="0" smtClean="0"/>
              <a:t> 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үлкен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ең</a:t>
            </a:r>
            <a:r>
              <a:rPr lang="ru-RU" dirty="0" smtClean="0"/>
              <a:t> к</a:t>
            </a:r>
            <a:r>
              <a:rPr lang="en-US" dirty="0" err="1" smtClean="0"/>
              <a:t>i</a:t>
            </a:r>
            <a:r>
              <a:rPr lang="ru-RU" dirty="0" smtClean="0"/>
              <a:t>ш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мәндер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 М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US" dirty="0" smtClean="0"/>
              <a:t>m </a:t>
            </a:r>
            <a:r>
              <a:rPr lang="ru-RU" dirty="0" err="1" smtClean="0"/>
              <a:t>сандары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endParaRPr lang="ru-RU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210" y="6061177"/>
            <a:ext cx="27717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65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/>
          <a:lstStyle/>
          <a:p>
            <a:r>
              <a:rPr lang="ru-RU" dirty="0" smtClean="0"/>
              <a:t>Теорема.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</a:t>
            </a:r>
            <a:r>
              <a:rPr lang="ru-RU" dirty="0" smtClean="0"/>
              <a:t> [</a:t>
            </a:r>
            <a:r>
              <a:rPr lang="en-US" dirty="0" err="1" smtClean="0"/>
              <a:t>a;b</a:t>
            </a:r>
            <a:r>
              <a:rPr lang="en-US" dirty="0" smtClean="0"/>
              <a:t>]  </a:t>
            </a:r>
            <a:r>
              <a:rPr lang="ru-RU" dirty="0" err="1" smtClean="0"/>
              <a:t>аралығына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функциясының</a:t>
            </a:r>
            <a:r>
              <a:rPr lang="ru-RU" dirty="0" smtClean="0"/>
              <a:t> </a:t>
            </a:r>
            <a:r>
              <a:rPr lang="ru-RU" dirty="0" err="1" smtClean="0"/>
              <a:t>алғашқы</a:t>
            </a:r>
            <a:r>
              <a:rPr lang="ru-RU" dirty="0" smtClean="0"/>
              <a:t> </a:t>
            </a:r>
            <a:r>
              <a:rPr lang="ru-RU" dirty="0" err="1" smtClean="0"/>
              <a:t>функциясының</a:t>
            </a:r>
            <a:r>
              <a:rPr lang="ru-RU" dirty="0" smtClean="0"/>
              <a:t> б</a:t>
            </a:r>
            <a:r>
              <a:rPr lang="en-US" dirty="0" err="1" smtClean="0"/>
              <a:t>i</a:t>
            </a:r>
            <a:r>
              <a:rPr lang="ru-RU" dirty="0" smtClean="0"/>
              <a:t>р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36912"/>
            <a:ext cx="352839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93315" y="4025444"/>
            <a:ext cx="67687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Бұл</a:t>
            </a:r>
            <a:r>
              <a:rPr lang="ru-RU" sz="3200" dirty="0" smtClean="0"/>
              <a:t> </a:t>
            </a:r>
            <a:r>
              <a:rPr lang="ru-RU" sz="3200" dirty="0" err="1" smtClean="0"/>
              <a:t>теңдiк</a:t>
            </a:r>
            <a:r>
              <a:rPr lang="ru-RU" sz="3200" dirty="0" smtClean="0"/>
              <a:t> Ньютон-Лейбниц </a:t>
            </a:r>
            <a:r>
              <a:rPr lang="ru-RU" sz="3200" dirty="0" err="1" smtClean="0"/>
              <a:t>формуласы</a:t>
            </a:r>
            <a:r>
              <a:rPr lang="ru-RU" sz="3200" dirty="0" smtClean="0"/>
              <a:t> </a:t>
            </a:r>
            <a:r>
              <a:rPr lang="ru-RU" sz="3200" dirty="0" err="1" smtClean="0"/>
              <a:t>деп</a:t>
            </a:r>
            <a:r>
              <a:rPr lang="ru-RU" sz="3200" dirty="0" smtClean="0"/>
              <a:t> </a:t>
            </a:r>
            <a:r>
              <a:rPr lang="ru-RU" sz="3200" dirty="0" err="1" smtClean="0"/>
              <a:t>аталады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025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6632"/>
            <a:ext cx="7498080" cy="61317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b="1" dirty="0"/>
              <a:t>Теорема</a:t>
            </a:r>
            <a:r>
              <a:rPr lang="ru-RU" sz="2400" dirty="0"/>
              <a:t>. </a:t>
            </a:r>
            <a:r>
              <a:rPr lang="ru-RU" sz="2400" dirty="0" err="1"/>
              <a:t>Үзіліссіз</a:t>
            </a:r>
            <a:r>
              <a:rPr lang="ru-RU" sz="2400" dirty="0"/>
              <a:t> </a:t>
            </a:r>
            <a:r>
              <a:rPr lang="ru-RU" sz="2400" dirty="0" err="1"/>
              <a:t>функциясының</a:t>
            </a:r>
            <a:r>
              <a:rPr lang="ru-RU" sz="2400" dirty="0"/>
              <a:t> </a:t>
            </a:r>
            <a:r>
              <a:rPr lang="ru-RU" sz="2400" dirty="0" err="1"/>
              <a:t>жоғарғы</a:t>
            </a:r>
            <a:r>
              <a:rPr lang="ru-RU" sz="2400" dirty="0"/>
              <a:t> </a:t>
            </a:r>
            <a:r>
              <a:rPr lang="ru-RU" sz="2400" dirty="0" err="1"/>
              <a:t>шегі</a:t>
            </a:r>
            <a:r>
              <a:rPr lang="ru-RU" sz="2400" dirty="0"/>
              <a:t> </a:t>
            </a:r>
            <a:r>
              <a:rPr lang="ru-RU" sz="2400" dirty="0" err="1"/>
              <a:t>айнымалы</a:t>
            </a:r>
            <a:r>
              <a:rPr lang="ru-RU" sz="2400" dirty="0"/>
              <a:t> </a:t>
            </a:r>
            <a:r>
              <a:rPr lang="ru-RU" sz="2400" dirty="0" err="1"/>
              <a:t>шегі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/>
              <a:t>алынған</a:t>
            </a:r>
            <a:r>
              <a:rPr lang="ru-RU" sz="2400" dirty="0"/>
              <a:t> </a:t>
            </a:r>
            <a:r>
              <a:rPr lang="ru-RU" sz="2400" dirty="0" err="1"/>
              <a:t>интегралдың</a:t>
            </a:r>
            <a:r>
              <a:rPr lang="ru-RU" sz="2400" dirty="0"/>
              <a:t> </a:t>
            </a:r>
            <a:r>
              <a:rPr lang="ru-RU" sz="2400" dirty="0" err="1"/>
              <a:t>туындысы</a:t>
            </a:r>
            <a:r>
              <a:rPr lang="ru-RU" sz="2400" dirty="0"/>
              <a:t> интеграл </a:t>
            </a:r>
            <a:r>
              <a:rPr lang="ru-RU" sz="2400" dirty="0" err="1"/>
              <a:t>астындағы</a:t>
            </a:r>
            <a:r>
              <a:rPr lang="ru-RU" sz="2400" dirty="0"/>
              <a:t> </a:t>
            </a:r>
            <a:r>
              <a:rPr lang="ru-RU" sz="2400" dirty="0" err="1"/>
              <a:t>функцияның</a:t>
            </a:r>
            <a:r>
              <a:rPr lang="ru-RU" sz="2400" dirty="0"/>
              <a:t> </a:t>
            </a:r>
            <a:r>
              <a:rPr lang="ru-RU" sz="2400" dirty="0" err="1"/>
              <a:t>дифференциалдану</a:t>
            </a:r>
            <a:r>
              <a:rPr lang="ru-RU" sz="2400" dirty="0"/>
              <a:t> </a:t>
            </a:r>
            <a:r>
              <a:rPr lang="ru-RU" sz="2400" dirty="0" err="1"/>
              <a:t>нүктесіне</a:t>
            </a:r>
            <a:r>
              <a:rPr lang="ru-RU" sz="2400" dirty="0"/>
              <a:t> </a:t>
            </a:r>
            <a:r>
              <a:rPr lang="ru-RU" sz="2400" dirty="0" err="1"/>
              <a:t>тең</a:t>
            </a:r>
            <a:r>
              <a:rPr lang="ru-RU" sz="2400" dirty="0"/>
              <a:t>.</a:t>
            </a:r>
          </a:p>
          <a:p>
            <a:pPr marL="82296" indent="0">
              <a:buNone/>
            </a:pPr>
            <a:r>
              <a:rPr lang="ru-RU" sz="2400" dirty="0" err="1" smtClean="0"/>
              <a:t>Басқаша</a:t>
            </a:r>
            <a:r>
              <a:rPr lang="ru-RU" sz="2400" dirty="0" smtClean="0"/>
              <a:t> </a:t>
            </a:r>
            <a:r>
              <a:rPr lang="ru-RU" sz="2400" dirty="0" err="1"/>
              <a:t>айтқанда</a:t>
            </a:r>
            <a:r>
              <a:rPr lang="ru-RU" sz="2400" dirty="0"/>
              <a:t> </a:t>
            </a:r>
            <a:r>
              <a:rPr lang="ru-RU" sz="2400" dirty="0" err="1"/>
              <a:t>жоғарғы</a:t>
            </a:r>
            <a:r>
              <a:rPr lang="ru-RU" sz="2400" dirty="0"/>
              <a:t> </a:t>
            </a:r>
            <a:r>
              <a:rPr lang="ru-RU" sz="2400" dirty="0" err="1"/>
              <a:t>шегі</a:t>
            </a:r>
            <a:r>
              <a:rPr lang="ru-RU" sz="2400" dirty="0"/>
              <a:t> </a:t>
            </a:r>
            <a:r>
              <a:rPr lang="ru-RU" sz="2400" dirty="0" err="1"/>
              <a:t>айнымалы</a:t>
            </a:r>
            <a:r>
              <a:rPr lang="ru-RU" sz="2400" dirty="0"/>
              <a:t> интеграл, интеграл </a:t>
            </a:r>
            <a:r>
              <a:rPr lang="ru-RU" sz="2400" dirty="0" err="1"/>
              <a:t>астындағы</a:t>
            </a:r>
            <a:r>
              <a:rPr lang="ru-RU" sz="2400" dirty="0"/>
              <a:t> </a:t>
            </a:r>
            <a:r>
              <a:rPr lang="ru-RU" sz="2400" dirty="0" err="1"/>
              <a:t>функциясының</a:t>
            </a:r>
            <a:r>
              <a:rPr lang="ru-RU" sz="2400" dirty="0"/>
              <a:t> </a:t>
            </a:r>
            <a:r>
              <a:rPr lang="ru-RU" sz="2400" dirty="0" err="1"/>
              <a:t>алғашқы</a:t>
            </a:r>
            <a:r>
              <a:rPr lang="ru-RU" sz="2400" dirty="0"/>
              <a:t> </a:t>
            </a:r>
            <a:r>
              <a:rPr lang="ru-RU" sz="2400" dirty="0" err="1"/>
              <a:t>функциясы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</a:t>
            </a:r>
          </a:p>
          <a:p>
            <a:pPr marL="82296" indent="0">
              <a:buNone/>
            </a:pPr>
            <a:r>
              <a:rPr lang="ru-RU" sz="2400" dirty="0" err="1" smtClean="0"/>
              <a:t>Анықталған</a:t>
            </a:r>
            <a:r>
              <a:rPr lang="ru-RU" sz="2400" dirty="0" smtClean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анықталмаған</a:t>
            </a:r>
            <a:r>
              <a:rPr lang="ru-RU" sz="2400" dirty="0"/>
              <a:t> </a:t>
            </a:r>
            <a:r>
              <a:rPr lang="ru-RU" sz="2400" dirty="0" err="1"/>
              <a:t>интегралдар</a:t>
            </a:r>
            <a:r>
              <a:rPr lang="ru-RU" sz="2400" dirty="0"/>
              <a:t> </a:t>
            </a:r>
            <a:r>
              <a:rPr lang="ru-RU" sz="2400" dirty="0" err="1"/>
              <a:t>арасындағы</a:t>
            </a:r>
            <a:r>
              <a:rPr lang="ru-RU" sz="2400" dirty="0"/>
              <a:t> </a:t>
            </a:r>
            <a:r>
              <a:rPr lang="ru-RU" sz="2400" dirty="0" err="1"/>
              <a:t>байланысы</a:t>
            </a:r>
            <a:r>
              <a:rPr lang="ru-RU" sz="2400" dirty="0"/>
              <a:t> </a:t>
            </a:r>
            <a:r>
              <a:rPr lang="ru-RU" sz="2400" dirty="0" err="1"/>
              <a:t>келесі</a:t>
            </a:r>
            <a:r>
              <a:rPr lang="ru-RU" sz="2400" dirty="0"/>
              <a:t> </a:t>
            </a:r>
            <a:r>
              <a:rPr lang="ru-RU" sz="2400" dirty="0" err="1"/>
              <a:t>формуламен</a:t>
            </a:r>
            <a:r>
              <a:rPr lang="ru-RU" sz="2400" dirty="0"/>
              <a:t> </a:t>
            </a:r>
            <a:r>
              <a:rPr lang="ru-RU" sz="2400" dirty="0" err="1"/>
              <a:t>өрнектеледі</a:t>
            </a:r>
            <a:r>
              <a:rPr lang="ru-RU" sz="2400" dirty="0"/>
              <a:t>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573016"/>
            <a:ext cx="2448272" cy="485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488282"/>
            <a:ext cx="321945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b="1" dirty="0" err="1"/>
              <a:t>Дәлелдеуі</a:t>
            </a:r>
            <a:r>
              <a:rPr lang="ru-RU" dirty="0"/>
              <a:t>: </a:t>
            </a:r>
            <a:r>
              <a:rPr lang="ru-RU" dirty="0" err="1"/>
              <a:t>Интегралдың</a:t>
            </a:r>
            <a:r>
              <a:rPr lang="ru-RU" dirty="0"/>
              <a:t> </a:t>
            </a:r>
            <a:r>
              <a:rPr lang="ru-RU" dirty="0" err="1"/>
              <a:t>геометриялық</a:t>
            </a:r>
            <a:r>
              <a:rPr lang="ru-RU" dirty="0"/>
              <a:t> </a:t>
            </a:r>
            <a:r>
              <a:rPr lang="ru-RU" dirty="0" err="1"/>
              <a:t>мағынасын</a:t>
            </a:r>
            <a:r>
              <a:rPr lang="ru-RU" dirty="0"/>
              <a:t> </a:t>
            </a:r>
            <a:r>
              <a:rPr lang="ru-RU" dirty="0" err="1"/>
              <a:t>пайдаланып</a:t>
            </a:r>
            <a:r>
              <a:rPr lang="ru-RU" dirty="0"/>
              <a:t>, </a:t>
            </a:r>
            <a:r>
              <a:rPr lang="ru-RU" dirty="0" err="1"/>
              <a:t>функцияның</a:t>
            </a:r>
            <a:r>
              <a:rPr lang="ru-RU" dirty="0"/>
              <a:t> </a:t>
            </a:r>
            <a:r>
              <a:rPr lang="ru-RU" dirty="0" err="1"/>
              <a:t>дифференциалдану</a:t>
            </a:r>
            <a:r>
              <a:rPr lang="ru-RU" dirty="0"/>
              <a:t> </a:t>
            </a:r>
            <a:r>
              <a:rPr lang="ru-RU" dirty="0" err="1"/>
              <a:t>процесін</a:t>
            </a:r>
            <a:r>
              <a:rPr lang="ru-RU" dirty="0"/>
              <a:t> график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бейнелейміз</a:t>
            </a:r>
            <a:r>
              <a:rPr lang="ru-RU" dirty="0" smtClean="0"/>
              <a:t>.</a:t>
            </a:r>
            <a:endParaRPr lang="ru-RU" dirty="0"/>
          </a:p>
          <a:p>
            <a:pPr marL="82296" indent="0">
              <a:buNone/>
            </a:pPr>
            <a:r>
              <a:rPr lang="ru-RU" dirty="0" err="1"/>
              <a:t>функциясының</a:t>
            </a:r>
            <a:r>
              <a:rPr lang="ru-RU" dirty="0"/>
              <a:t> </a:t>
            </a:r>
            <a:r>
              <a:rPr lang="ru-RU" dirty="0" err="1"/>
              <a:t>мәндеріне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келетін</a:t>
            </a:r>
            <a:r>
              <a:rPr lang="ru-RU" dirty="0"/>
              <a:t>  </a:t>
            </a:r>
            <a:r>
              <a:rPr lang="ru-RU" dirty="0" err="1"/>
              <a:t>нүктесін</a:t>
            </a:r>
            <a:r>
              <a:rPr lang="ru-RU" dirty="0"/>
              <a:t> </a:t>
            </a:r>
            <a:r>
              <a:rPr lang="ru-RU" dirty="0" err="1"/>
              <a:t>бекітейік</a:t>
            </a:r>
            <a:r>
              <a:rPr lang="ru-RU" dirty="0" smtClean="0"/>
              <a:t>.</a:t>
            </a:r>
            <a:endParaRPr lang="ru-RU" dirty="0"/>
          </a:p>
          <a:p>
            <a:pPr marL="82296" indent="0">
              <a:buNone/>
            </a:pPr>
            <a:r>
              <a:rPr lang="ru-RU" dirty="0"/>
              <a:t>Аргумент </a:t>
            </a:r>
            <a:r>
              <a:rPr lang="ru-RU" dirty="0" err="1"/>
              <a:t>өсімшесі</a:t>
            </a:r>
            <a:r>
              <a:rPr lang="ru-RU" dirty="0"/>
              <a:t> , ал функция </a:t>
            </a:r>
            <a:r>
              <a:rPr lang="ru-RU" dirty="0" err="1"/>
              <a:t>өсімшесі</a:t>
            </a:r>
            <a:r>
              <a:rPr lang="ru-RU" dirty="0"/>
              <a:t>  </a:t>
            </a:r>
            <a:r>
              <a:rPr lang="ru-RU" dirty="0" err="1"/>
              <a:t>болсын</a:t>
            </a:r>
            <a:r>
              <a:rPr lang="ru-RU" dirty="0"/>
              <a:t>.  </a:t>
            </a:r>
            <a:r>
              <a:rPr lang="ru-RU" dirty="0" err="1"/>
              <a:t>өсімшесі</a:t>
            </a:r>
            <a:r>
              <a:rPr lang="ru-RU" dirty="0"/>
              <a:t> 1.3 </a:t>
            </a:r>
            <a:r>
              <a:rPr lang="ru-RU" dirty="0" err="1"/>
              <a:t>суретте</a:t>
            </a:r>
            <a:r>
              <a:rPr lang="ru-RU" dirty="0"/>
              <a:t> </a:t>
            </a:r>
            <a:r>
              <a:rPr lang="ru-RU" dirty="0" err="1"/>
              <a:t>боялған</a:t>
            </a:r>
            <a:r>
              <a:rPr lang="ru-RU" dirty="0"/>
              <a:t> </a:t>
            </a:r>
            <a:r>
              <a:rPr lang="ru-RU" dirty="0" err="1"/>
              <a:t>жолақ</a:t>
            </a:r>
            <a:r>
              <a:rPr lang="ru-RU" dirty="0"/>
              <a:t> </a:t>
            </a:r>
            <a:r>
              <a:rPr lang="ru-RU" dirty="0" err="1"/>
              <a:t>аудан</a:t>
            </a:r>
            <a:r>
              <a:rPr lang="ru-RU" dirty="0"/>
              <a:t> </a:t>
            </a:r>
            <a:r>
              <a:rPr lang="ru-RU" dirty="0" err="1"/>
              <a:t>болсын</a:t>
            </a:r>
            <a:r>
              <a:rPr lang="ru-RU" dirty="0"/>
              <a:t>, оны </a:t>
            </a:r>
            <a:r>
              <a:rPr lang="ru-RU" dirty="0" err="1"/>
              <a:t>жуықтап</a:t>
            </a:r>
            <a:r>
              <a:rPr lang="ru-RU" dirty="0"/>
              <a:t> </a:t>
            </a:r>
            <a:r>
              <a:rPr lang="ru-RU" dirty="0" err="1"/>
              <a:t>табаны</a:t>
            </a:r>
            <a:r>
              <a:rPr lang="ru-RU" dirty="0"/>
              <a:t> , </a:t>
            </a:r>
            <a:r>
              <a:rPr lang="ru-RU" dirty="0" err="1"/>
              <a:t>биіктігі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төртбұрыш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алайық</a:t>
            </a:r>
            <a:r>
              <a:rPr lang="ru-RU" dirty="0"/>
              <a:t>,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функциясы</a:t>
            </a:r>
            <a:r>
              <a:rPr lang="ru-RU" dirty="0"/>
              <a:t> </a:t>
            </a:r>
            <a:r>
              <a:rPr lang="ru-RU" dirty="0" err="1"/>
              <a:t>аралығында</a:t>
            </a:r>
            <a:r>
              <a:rPr lang="ru-RU" dirty="0"/>
              <a:t> </a:t>
            </a:r>
            <a:r>
              <a:rPr lang="ru-RU" dirty="0" err="1"/>
              <a:t>өзгермейді</a:t>
            </a:r>
            <a:r>
              <a:rPr lang="ru-RU" dirty="0"/>
              <a:t>. </a:t>
            </a:r>
            <a:r>
              <a:rPr lang="ru-RU" dirty="0" err="1"/>
              <a:t>Жолақтың</a:t>
            </a:r>
            <a:r>
              <a:rPr lang="ru-RU" dirty="0"/>
              <a:t> </a:t>
            </a:r>
            <a:r>
              <a:rPr lang="ru-RU" dirty="0" err="1"/>
              <a:t>ауданын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теңдікпен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 smtClean="0"/>
              <a:t>:</a:t>
            </a:r>
            <a:endParaRPr lang="ru-RU" dirty="0"/>
          </a:p>
          <a:p>
            <a:pPr marL="82296" indent="0">
              <a:buNone/>
            </a:pPr>
            <a:r>
              <a:rPr lang="ru-RU" dirty="0" err="1"/>
              <a:t>Жуықтап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 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орналасса</a:t>
            </a:r>
            <a:r>
              <a:rPr lang="ru-RU" dirty="0"/>
              <a:t>, </a:t>
            </a:r>
            <a:r>
              <a:rPr lang="ru-RU" dirty="0" err="1"/>
              <a:t>соғұрлым</a:t>
            </a:r>
            <a:r>
              <a:rPr lang="ru-RU" dirty="0"/>
              <a:t>  – </a:t>
            </a:r>
            <a:r>
              <a:rPr lang="ru-RU" dirty="0" err="1"/>
              <a:t>тен</a:t>
            </a:r>
            <a:r>
              <a:rPr lang="ru-RU" dirty="0"/>
              <a:t> 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Шекке</a:t>
            </a:r>
            <a:r>
              <a:rPr lang="ru-RU" dirty="0"/>
              <a:t> </a:t>
            </a:r>
            <a:r>
              <a:rPr lang="ru-RU" dirty="0" err="1"/>
              <a:t>көшіп</a:t>
            </a:r>
            <a:r>
              <a:rPr lang="ru-RU" dirty="0"/>
              <a:t>,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теңдікке</a:t>
            </a:r>
            <a:r>
              <a:rPr lang="ru-RU" dirty="0"/>
              <a:t> </a:t>
            </a:r>
            <a:r>
              <a:rPr lang="ru-RU" dirty="0" err="1"/>
              <a:t>келеміз</a:t>
            </a:r>
            <a:r>
              <a:rPr lang="ru-RU" dirty="0"/>
              <a:t>.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dirty="0"/>
              <a:t>               Теорема </a:t>
            </a:r>
            <a:r>
              <a:rPr lang="ru-RU" dirty="0" err="1"/>
              <a:t>дәлелденді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950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/>
          </a:bodyPr>
          <a:lstStyle/>
          <a:p>
            <a:r>
              <a:rPr lang="ru-RU" dirty="0" err="1"/>
              <a:t>Анықталған</a:t>
            </a:r>
            <a:r>
              <a:rPr lang="ru-RU" dirty="0"/>
              <a:t> </a:t>
            </a:r>
            <a:r>
              <a:rPr lang="ru-RU" dirty="0" err="1"/>
              <a:t>интегралды</a:t>
            </a:r>
            <a:r>
              <a:rPr lang="ru-RU" dirty="0"/>
              <a:t> </a:t>
            </a:r>
            <a:r>
              <a:rPr lang="ru-RU" dirty="0" err="1"/>
              <a:t>интегралдау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 err="1" smtClean="0"/>
              <a:t>Айнымалыны</a:t>
            </a:r>
            <a:r>
              <a:rPr lang="ru-RU" b="1" dirty="0" smtClean="0"/>
              <a:t> </a:t>
            </a:r>
            <a:r>
              <a:rPr lang="ru-RU" b="1" dirty="0" err="1"/>
              <a:t>ауыстыру</a:t>
            </a:r>
            <a:r>
              <a:rPr lang="ru-RU" b="1" dirty="0"/>
              <a:t> 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Ф ( </a:t>
            </a:r>
            <a:r>
              <a:rPr lang="en-US" dirty="0"/>
              <a:t>t ) </a:t>
            </a:r>
            <a:r>
              <a:rPr lang="ru-RU" dirty="0" err="1"/>
              <a:t>функциясы</a:t>
            </a:r>
            <a:r>
              <a:rPr lang="ru-RU" dirty="0"/>
              <a:t> [ а , В ) </a:t>
            </a:r>
            <a:r>
              <a:rPr lang="ru-RU" dirty="0" err="1"/>
              <a:t>кесіндісінде</a:t>
            </a:r>
            <a:r>
              <a:rPr lang="ru-RU" dirty="0"/>
              <a:t> </a:t>
            </a:r>
            <a:r>
              <a:rPr lang="ru-RU" dirty="0" err="1"/>
              <a:t>үзіліссіз</a:t>
            </a:r>
            <a:r>
              <a:rPr lang="ru-RU" dirty="0"/>
              <a:t> </a:t>
            </a:r>
            <a:r>
              <a:rPr lang="ru-RU" dirty="0" err="1"/>
              <a:t>дифференциалданатын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а = Фа ) , </a:t>
            </a:r>
            <a:r>
              <a:rPr lang="en-US" dirty="0"/>
              <a:t>b = </a:t>
            </a:r>
            <a:r>
              <a:rPr lang="ru-RU" dirty="0"/>
              <a:t>Ф ( В ) </a:t>
            </a:r>
            <a:r>
              <a:rPr lang="ru-RU" dirty="0" err="1"/>
              <a:t>болып</a:t>
            </a:r>
            <a:r>
              <a:rPr lang="ru-RU" dirty="0"/>
              <a:t> 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en-US" dirty="0" err="1"/>
              <a:t>fx</a:t>
            </a:r>
            <a:r>
              <a:rPr lang="en-US" dirty="0"/>
              <a:t> [ a , b ] </a:t>
            </a:r>
            <a:r>
              <a:rPr lang="ru-RU" dirty="0" err="1"/>
              <a:t>кесіндісінде</a:t>
            </a:r>
            <a:r>
              <a:rPr lang="ru-RU" dirty="0"/>
              <a:t> </a:t>
            </a:r>
            <a:r>
              <a:rPr lang="ru-RU" dirty="0" err="1"/>
              <a:t>үзіліссіз</a:t>
            </a:r>
            <a:r>
              <a:rPr lang="ru-RU" dirty="0"/>
              <a:t> функция </a:t>
            </a:r>
            <a:r>
              <a:rPr lang="ru-RU" dirty="0" err="1"/>
              <a:t>болса</a:t>
            </a:r>
            <a:r>
              <a:rPr lang="ru-RU" dirty="0"/>
              <a:t> 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теңдік</a:t>
            </a:r>
            <a:r>
              <a:rPr lang="ru-RU" dirty="0"/>
              <a:t> </a:t>
            </a:r>
            <a:r>
              <a:rPr lang="ru-RU" dirty="0" err="1"/>
              <a:t>орындалады</a:t>
            </a:r>
            <a:r>
              <a:rPr lang="ru-RU" dirty="0"/>
              <a:t> </a:t>
            </a:r>
            <a:r>
              <a:rPr lang="en-US" dirty="0"/>
              <a:t>b f ( x ) dx f ( ( t ) ) ( t ) </a:t>
            </a:r>
            <a:r>
              <a:rPr lang="en-US" dirty="0" err="1"/>
              <a:t>dt</a:t>
            </a:r>
            <a:r>
              <a:rPr lang="en-US" dirty="0"/>
              <a:t> </a:t>
            </a:r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307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693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Corbel</vt:lpstr>
      <vt:lpstr>Gill Sans MT</vt:lpstr>
      <vt:lpstr>Verdana</vt:lpstr>
      <vt:lpstr>Wingdings 2</vt:lpstr>
      <vt:lpstr>Солнцестояние</vt:lpstr>
      <vt:lpstr>Анықталған интегралдың қолданылуы.</vt:lpstr>
      <vt:lpstr>Презентация PowerPoint</vt:lpstr>
      <vt:lpstr>Презентация PowerPoint</vt:lpstr>
      <vt:lpstr>Анықталған интегралдың негiзгi қасиеттерi.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Анықталған интегралдың қолданылуы.</dc:title>
  <dc:creator>usr</dc:creator>
  <cp:lastModifiedBy>Huawei</cp:lastModifiedBy>
  <cp:revision>6</cp:revision>
  <dcterms:created xsi:type="dcterms:W3CDTF">2020-10-23T19:15:59Z</dcterms:created>
  <dcterms:modified xsi:type="dcterms:W3CDTF">2024-08-15T14:08:16Z</dcterms:modified>
</cp:coreProperties>
</file>