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8" r:id="rId2"/>
    <p:sldId id="25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8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B50BF1-A74B-4297-ACFA-80CA3EEE0FEB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D7792521-3A6A-4EC6-A03F-DF4687660931}">
      <dgm:prSet phldrT="[Текст]" phldr="1"/>
      <dgm:spPr/>
      <dgm:t>
        <a:bodyPr/>
        <a:lstStyle/>
        <a:p>
          <a:endParaRPr lang="ru-RU" dirty="0"/>
        </a:p>
      </dgm:t>
    </dgm:pt>
    <dgm:pt modelId="{FD2ACF6F-49CB-4A4C-9373-D9669DF98CE3}" type="sibTrans" cxnId="{1D14E093-8370-4F44-AE36-BF6AD9612D6A}">
      <dgm:prSet/>
      <dgm:spPr/>
      <dgm:t>
        <a:bodyPr/>
        <a:lstStyle/>
        <a:p>
          <a:endParaRPr lang="ru-RU"/>
        </a:p>
      </dgm:t>
    </dgm:pt>
    <dgm:pt modelId="{B7F40B66-B415-47F1-B17E-A4F189E0A4AF}" type="parTrans" cxnId="{1D14E093-8370-4F44-AE36-BF6AD9612D6A}">
      <dgm:prSet/>
      <dgm:spPr/>
      <dgm:t>
        <a:bodyPr/>
        <a:lstStyle/>
        <a:p>
          <a:endParaRPr lang="ru-RU"/>
        </a:p>
      </dgm:t>
    </dgm:pt>
    <dgm:pt modelId="{7415C8B8-E9D7-48BE-A1F2-1366C61AE2F4}" type="pres">
      <dgm:prSet presAssocID="{90B50BF1-A74B-4297-ACFA-80CA3EEE0FEB}" presName="arrowDiagram" presStyleCnt="0">
        <dgm:presLayoutVars>
          <dgm:chMax val="5"/>
          <dgm:dir/>
          <dgm:resizeHandles val="exact"/>
        </dgm:presLayoutVars>
      </dgm:prSet>
      <dgm:spPr/>
    </dgm:pt>
    <dgm:pt modelId="{B94C24BD-03DB-462A-8972-004AE5BB3403}" type="pres">
      <dgm:prSet presAssocID="{90B50BF1-A74B-4297-ACFA-80CA3EEE0FEB}" presName="arrow" presStyleLbl="bgShp" presStyleIdx="0" presStyleCnt="1" custAng="1639939" custScaleX="104238" custLinFactNeighborX="575" custLinFactNeighborY="-68692"/>
      <dgm:spPr/>
    </dgm:pt>
    <dgm:pt modelId="{C96A1184-4B4B-41A0-8399-B70EF4D52C24}" type="pres">
      <dgm:prSet presAssocID="{90B50BF1-A74B-4297-ACFA-80CA3EEE0FEB}" presName="arrowDiagram1" presStyleCnt="0">
        <dgm:presLayoutVars>
          <dgm:bulletEnabled val="1"/>
        </dgm:presLayoutVars>
      </dgm:prSet>
      <dgm:spPr/>
    </dgm:pt>
    <dgm:pt modelId="{606935E3-EE36-4916-B32C-85FF7857C305}" type="pres">
      <dgm:prSet presAssocID="{D7792521-3A6A-4EC6-A03F-DF4687660931}" presName="bullet1" presStyleLbl="node1" presStyleIdx="0" presStyleCnt="1"/>
      <dgm:spPr/>
    </dgm:pt>
    <dgm:pt modelId="{A6AB93CB-00F6-402E-9EC4-7013BEFB7CA2}" type="pres">
      <dgm:prSet presAssocID="{D7792521-3A6A-4EC6-A03F-DF4687660931}" presName="textBox1" presStyleLbl="revTx" presStyleIdx="0" presStyleCnt="1" custLinFactX="160070" custLinFactNeighborX="200000" custLinFactNeighborY="207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C2E259-9261-468B-AE8F-A7C98CAB0617}" type="presOf" srcId="{90B50BF1-A74B-4297-ACFA-80CA3EEE0FEB}" destId="{7415C8B8-E9D7-48BE-A1F2-1366C61AE2F4}" srcOrd="0" destOrd="0" presId="urn:microsoft.com/office/officeart/2005/8/layout/arrow2"/>
    <dgm:cxn modelId="{1D14E093-8370-4F44-AE36-BF6AD9612D6A}" srcId="{90B50BF1-A74B-4297-ACFA-80CA3EEE0FEB}" destId="{D7792521-3A6A-4EC6-A03F-DF4687660931}" srcOrd="0" destOrd="0" parTransId="{B7F40B66-B415-47F1-B17E-A4F189E0A4AF}" sibTransId="{FD2ACF6F-49CB-4A4C-9373-D9669DF98CE3}"/>
    <dgm:cxn modelId="{2E3E088C-9CA9-4CA7-8287-70E241A66B54}" type="presOf" srcId="{D7792521-3A6A-4EC6-A03F-DF4687660931}" destId="{A6AB93CB-00F6-402E-9EC4-7013BEFB7CA2}" srcOrd="0" destOrd="0" presId="urn:microsoft.com/office/officeart/2005/8/layout/arrow2"/>
    <dgm:cxn modelId="{AC866F58-8E27-44E5-9A55-761033F089A9}" type="presParOf" srcId="{7415C8B8-E9D7-48BE-A1F2-1366C61AE2F4}" destId="{B94C24BD-03DB-462A-8972-004AE5BB3403}" srcOrd="0" destOrd="0" presId="urn:microsoft.com/office/officeart/2005/8/layout/arrow2"/>
    <dgm:cxn modelId="{C849AFA8-9D2D-420B-BDBA-3578C59C6EDA}" type="presParOf" srcId="{7415C8B8-E9D7-48BE-A1F2-1366C61AE2F4}" destId="{C96A1184-4B4B-41A0-8399-B70EF4D52C24}" srcOrd="1" destOrd="0" presId="urn:microsoft.com/office/officeart/2005/8/layout/arrow2"/>
    <dgm:cxn modelId="{AEFFB09F-5BE8-43EB-ABD2-68AFA908E2C7}" type="presParOf" srcId="{C96A1184-4B4B-41A0-8399-B70EF4D52C24}" destId="{606935E3-EE36-4916-B32C-85FF7857C305}" srcOrd="0" destOrd="0" presId="urn:microsoft.com/office/officeart/2005/8/layout/arrow2"/>
    <dgm:cxn modelId="{0DF7FC0E-6691-43AA-BFAD-31DACEA9B2CE}" type="presParOf" srcId="{C96A1184-4B4B-41A0-8399-B70EF4D52C24}" destId="{A6AB93CB-00F6-402E-9EC4-7013BEFB7CA2}" srcOrd="1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10F7-E203-408A-B08D-03768BAA0379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41EA4-491C-45FF-902E-5369CA0DF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79698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1" y="2282099"/>
            <a:ext cx="5746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5">
                <a:extLst>
                  <a:ext uri="{FF2B5EF4-FFF2-40B4-BE49-F238E27FC236}">
                    <a16:creationId xmlns:a16="http://schemas.microsoft.com/office/drawing/2014/main" xmlns="" id="{BB9B9092-11E2-4378-BBB4-C60F9811FE4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7984462"/>
                  </p:ext>
                </p:extLst>
              </p:nvPr>
            </p:nvGraphicFramePr>
            <p:xfrm>
              <a:off x="1043818" y="3516833"/>
              <a:ext cx="9034547" cy="2068054"/>
            </p:xfrm>
            <a:graphic>
              <a:graphicData uri="http://schemas.openxmlformats.org/drawingml/2006/table">
                <a:tbl>
                  <a:tblPr firstRow="1" firstCol="1" bandRow="1">
                    <a:tableStyleId>{69CF1AB2-1976-4502-BF36-3FF5EA218861}</a:tableStyleId>
                  </a:tblPr>
                  <a:tblGrid>
                    <a:gridCol w="1736669">
                      <a:extLst>
                        <a:ext uri="{9D8B030D-6E8A-4147-A177-3AD203B41FA5}">
                          <a16:colId xmlns:a16="http://schemas.microsoft.com/office/drawing/2014/main" xmlns="" val="2590070884"/>
                        </a:ext>
                      </a:extLst>
                    </a:gridCol>
                    <a:gridCol w="485701">
                      <a:extLst>
                        <a:ext uri="{9D8B030D-6E8A-4147-A177-3AD203B41FA5}">
                          <a16:colId xmlns:a16="http://schemas.microsoft.com/office/drawing/2014/main" xmlns="" val="2636498413"/>
                        </a:ext>
                      </a:extLst>
                    </a:gridCol>
                    <a:gridCol w="458208">
                      <a:extLst>
                        <a:ext uri="{9D8B030D-6E8A-4147-A177-3AD203B41FA5}">
                          <a16:colId xmlns:a16="http://schemas.microsoft.com/office/drawing/2014/main" xmlns="" val="3711708751"/>
                        </a:ext>
                      </a:extLst>
                    </a:gridCol>
                    <a:gridCol w="449044">
                      <a:extLst>
                        <a:ext uri="{9D8B030D-6E8A-4147-A177-3AD203B41FA5}">
                          <a16:colId xmlns:a16="http://schemas.microsoft.com/office/drawing/2014/main" xmlns="" val="116747662"/>
                        </a:ext>
                      </a:extLst>
                    </a:gridCol>
                    <a:gridCol w="467372">
                      <a:extLst>
                        <a:ext uri="{9D8B030D-6E8A-4147-A177-3AD203B41FA5}">
                          <a16:colId xmlns:a16="http://schemas.microsoft.com/office/drawing/2014/main" xmlns="" val="2289972673"/>
                        </a:ext>
                      </a:extLst>
                    </a:gridCol>
                    <a:gridCol w="547915">
                      <a:extLst>
                        <a:ext uri="{9D8B030D-6E8A-4147-A177-3AD203B41FA5}">
                          <a16:colId xmlns:a16="http://schemas.microsoft.com/office/drawing/2014/main" xmlns="" val="345127100"/>
                        </a:ext>
                      </a:extLst>
                    </a:gridCol>
                    <a:gridCol w="506990">
                      <a:extLst>
                        <a:ext uri="{9D8B030D-6E8A-4147-A177-3AD203B41FA5}">
                          <a16:colId xmlns:a16="http://schemas.microsoft.com/office/drawing/2014/main" xmlns="" val="270092977"/>
                        </a:ext>
                      </a:extLst>
                    </a:gridCol>
                    <a:gridCol w="489460">
                      <a:extLst>
                        <a:ext uri="{9D8B030D-6E8A-4147-A177-3AD203B41FA5}">
                          <a16:colId xmlns:a16="http://schemas.microsoft.com/office/drawing/2014/main" xmlns="" val="3567410193"/>
                        </a:ext>
                      </a:extLst>
                    </a:gridCol>
                    <a:gridCol w="479162">
                      <a:extLst>
                        <a:ext uri="{9D8B030D-6E8A-4147-A177-3AD203B41FA5}">
                          <a16:colId xmlns:a16="http://schemas.microsoft.com/office/drawing/2014/main" xmlns="" val="2641768105"/>
                        </a:ext>
                      </a:extLst>
                    </a:gridCol>
                    <a:gridCol w="436937">
                      <a:extLst>
                        <a:ext uri="{9D8B030D-6E8A-4147-A177-3AD203B41FA5}">
                          <a16:colId xmlns:a16="http://schemas.microsoft.com/office/drawing/2014/main" xmlns="" val="1729618258"/>
                        </a:ext>
                      </a:extLst>
                    </a:gridCol>
                    <a:gridCol w="515233">
                      <a:extLst>
                        <a:ext uri="{9D8B030D-6E8A-4147-A177-3AD203B41FA5}">
                          <a16:colId xmlns:a16="http://schemas.microsoft.com/office/drawing/2014/main" xmlns="" val="1749361703"/>
                        </a:ext>
                      </a:extLst>
                    </a:gridCol>
                    <a:gridCol w="519356">
                      <a:extLst>
                        <a:ext uri="{9D8B030D-6E8A-4147-A177-3AD203B41FA5}">
                          <a16:colId xmlns:a16="http://schemas.microsoft.com/office/drawing/2014/main" xmlns="" val="1311266234"/>
                        </a:ext>
                      </a:extLst>
                    </a:gridCol>
                    <a:gridCol w="1942500">
                      <a:extLst>
                        <a:ext uri="{9D8B030D-6E8A-4147-A177-3AD203B41FA5}">
                          <a16:colId xmlns:a16="http://schemas.microsoft.com/office/drawing/2014/main" xmlns="" val="142336322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 smtClean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Масақтағы бидай дәнінің саны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kk-KZ" sz="1800" b="1" dirty="0" smtClean="0">
                                  <a:latin typeface="Tahoma" panose="020B0604030504040204" pitchFamily="34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–</m:t>
                              </m:r>
                              <m:r>
                                <a:rPr lang="kk-KZ" sz="1800" b="1" i="1" dirty="0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kk-KZ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kk-KZ" b="1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 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11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12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13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600" b="1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Вариациялық қатар</a:t>
                          </a:r>
                          <a:endParaRPr lang="ru-RU" sz="1600" b="1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2687809847"/>
                      </a:ext>
                    </a:extLst>
                  </a:tr>
                  <a:tr h="87933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b="1" dirty="0" smtClean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Жиілігі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kk-KZ" sz="1800" b="1" dirty="0" smtClean="0">
                                  <a:latin typeface="Tahoma" panose="020B0604030504040204" pitchFamily="34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–</m:t>
                              </m:r>
                            </m:oMath>
                          </a14:m>
                          <a:r>
                            <a:rPr lang="kk-KZ" b="1" dirty="0" smtClean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kk-KZ" dirty="0"/>
                            <a:t> </a:t>
                          </a:r>
                          <a:endParaRPr lang="ru-RU" b="1" dirty="0"/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kk-KZ" baseline="0" dirty="0" smtClean="0"/>
                            <a:t>1</a:t>
                          </a:r>
                          <a:r>
                            <a:rPr lang="en-US" dirty="0" smtClean="0"/>
                            <a:t>3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18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20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16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kk-KZ" dirty="0" smtClean="0"/>
                            <a:t>1</a:t>
                          </a:r>
                          <a:r>
                            <a:rPr lang="en-US" dirty="0" smtClean="0"/>
                            <a:t>1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600" b="1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Таңдама көлемі 100-ге тең</a:t>
                          </a:r>
                          <a:endParaRPr lang="ru-RU" sz="1600" b="1" dirty="0"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331306152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B9B9092-11E2-4378-BBB4-C60F9811FE4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4246641"/>
                  </p:ext>
                </p:extLst>
              </p:nvPr>
            </p:nvGraphicFramePr>
            <p:xfrm>
              <a:off x="1043818" y="3516833"/>
              <a:ext cx="9034547" cy="2105329"/>
            </p:xfrm>
            <a:graphic>
              <a:graphicData uri="http://schemas.openxmlformats.org/drawingml/2006/table">
                <a:tbl>
                  <a:tblPr firstRow="1" firstCol="1" bandRow="1">
                    <a:tableStyleId>{69CF1AB2-1976-4502-BF36-3FF5EA218861}</a:tableStyleId>
                  </a:tblPr>
                  <a:tblGrid>
                    <a:gridCol w="1736669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590070884"/>
                        </a:ext>
                      </a:extLst>
                    </a:gridCol>
                    <a:gridCol w="48570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636498413"/>
                        </a:ext>
                      </a:extLst>
                    </a:gridCol>
                    <a:gridCol w="458208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711708751"/>
                        </a:ext>
                      </a:extLst>
                    </a:gridCol>
                    <a:gridCol w="44904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16747662"/>
                        </a:ext>
                      </a:extLst>
                    </a:gridCol>
                    <a:gridCol w="46737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289972673"/>
                        </a:ext>
                      </a:extLst>
                    </a:gridCol>
                    <a:gridCol w="547915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45127100"/>
                        </a:ext>
                      </a:extLst>
                    </a:gridCol>
                    <a:gridCol w="50699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70092977"/>
                        </a:ext>
                      </a:extLst>
                    </a:gridCol>
                    <a:gridCol w="48946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567410193"/>
                        </a:ext>
                      </a:extLst>
                    </a:gridCol>
                    <a:gridCol w="47916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641768105"/>
                        </a:ext>
                      </a:extLst>
                    </a:gridCol>
                    <a:gridCol w="436937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729618258"/>
                        </a:ext>
                      </a:extLst>
                    </a:gridCol>
                    <a:gridCol w="515233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749361703"/>
                        </a:ext>
                      </a:extLst>
                    </a:gridCol>
                    <a:gridCol w="519356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311266234"/>
                        </a:ext>
                      </a:extLst>
                    </a:gridCol>
                    <a:gridCol w="19425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423363224"/>
                        </a:ext>
                      </a:extLst>
                    </a:gridCol>
                  </a:tblGrid>
                  <a:tr h="1225995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t="-2488" r="-420351" b="-721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11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12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13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600" b="1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Вариациялық қатар</a:t>
                          </a:r>
                          <a:endParaRPr lang="ru-RU" sz="1600" b="1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2687809847"/>
                      </a:ext>
                    </a:extLst>
                  </a:tr>
                  <a:tr h="87933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t="-143056" r="-420351" b="-6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kk-KZ" baseline="0" dirty="0" smtClean="0"/>
                            <a:t>1</a:t>
                          </a:r>
                          <a:r>
                            <a:rPr lang="en-US" dirty="0" smtClean="0"/>
                            <a:t>3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18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20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16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kk-KZ" dirty="0" smtClean="0"/>
                            <a:t>1</a:t>
                          </a:r>
                          <a:r>
                            <a:rPr lang="en-US" dirty="0" smtClean="0"/>
                            <a:t>1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600" b="1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Таңдама көлемі 100-ге тең</a:t>
                          </a:r>
                          <a:endParaRPr lang="ru-RU" sz="1600" b="1" dirty="0"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31306152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Прямоугольник 5"/>
          <p:cNvSpPr/>
          <p:nvPr/>
        </p:nvSpPr>
        <p:spPr>
          <a:xfrm>
            <a:off x="1043818" y="480080"/>
            <a:ext cx="9406467" cy="584775"/>
          </a:xfrm>
          <a:prstGeom prst="rect">
            <a:avLst/>
          </a:prstGeom>
          <a:solidFill>
            <a:schemeClr val="accent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Жиілік кестесі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1391501-2190-4D5D-B286-4AB1524BDE1E}"/>
              </a:ext>
            </a:extLst>
          </p:cNvPr>
          <p:cNvSpPr txBox="1"/>
          <p:nvPr/>
        </p:nvSpPr>
        <p:spPr>
          <a:xfrm>
            <a:off x="1043818" y="1230034"/>
            <a:ext cx="9424940" cy="2123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Ins="576000" rtlCol="0">
            <a:spAutoFit/>
          </a:bodyPr>
          <a:lstStyle/>
          <a:p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Осы алынған сандар тізбегі мысалдағы вариациялық қатар, қатардың әрбір элементі – варианталар. Мұнда ең кіші варианта 3 және ол вариациялық қатарда 4 рет кездеседі, 4 вариантасы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қатарда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рет кездеседі, 5 саны 13 рет кездеседі, осылай жалғастырып, берілген мәліметтерді кестеге енгіземіз:</a:t>
            </a:r>
            <a:endParaRPr lang="ru-RU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471" y="155121"/>
            <a:ext cx="2795721" cy="359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37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9C69203-9A32-4521-82CA-A19D113802BC}"/>
              </a:ext>
            </a:extLst>
          </p:cNvPr>
          <p:cNvSpPr txBox="1"/>
          <p:nvPr/>
        </p:nvSpPr>
        <p:spPr>
          <a:xfrm>
            <a:off x="1043818" y="1127347"/>
            <a:ext cx="8714169" cy="1242893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k-KZ" sz="19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Анықтама</a:t>
            </a:r>
          </a:p>
          <a:p>
            <a:r>
              <a:rPr lang="kk-KZ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Таңдама </a:t>
            </a:r>
            <a:r>
              <a:rPr lang="kk-KZ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элементтері арасында өзара тең емес элементтерді бір-бірден алып, оларды өсу тәртібімен жазғанда </a:t>
            </a:r>
            <a:r>
              <a:rPr lang="kk-KZ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шығатын </a:t>
            </a:r>
            <a:r>
              <a:rPr lang="kk-KZ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тізбекті </a:t>
            </a:r>
            <a:r>
              <a:rPr lang="kk-KZ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kk-KZ" sz="16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вариациялық </a:t>
            </a:r>
            <a:r>
              <a:rPr lang="kk-KZ" sz="16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қатар</a:t>
            </a:r>
            <a:r>
              <a:rPr lang="kk-KZ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ал вариациялық қатардың әрбір элементін </a:t>
            </a:r>
            <a:r>
              <a:rPr lang="kk-KZ" sz="16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варианта</a:t>
            </a:r>
            <a:r>
              <a:rPr lang="kk-KZ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деп атайды. </a:t>
            </a:r>
            <a:endParaRPr lang="ru-RU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Таблица 6">
                <a:extLst>
                  <a:ext uri="{FF2B5EF4-FFF2-40B4-BE49-F238E27FC236}">
                    <a16:creationId xmlns:a16="http://schemas.microsoft.com/office/drawing/2014/main" xmlns="" id="{72252F44-2E7C-4DCD-877A-DBBD7680BE0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52856351"/>
                  </p:ext>
                </p:extLst>
              </p:nvPr>
            </p:nvGraphicFramePr>
            <p:xfrm>
              <a:off x="1622795" y="4520615"/>
              <a:ext cx="7497703" cy="1285240"/>
            </p:xfrm>
            <a:graphic>
              <a:graphicData uri="http://schemas.openxmlformats.org/drawingml/2006/table">
                <a:tbl>
                  <a:tblPr firstRow="1" firstCol="1">
                    <a:tableStyleId>{69CF1AB2-1976-4502-BF36-3FF5EA218861}</a:tableStyleId>
                  </a:tblPr>
                  <a:tblGrid>
                    <a:gridCol w="2751570">
                      <a:extLst>
                        <a:ext uri="{9D8B030D-6E8A-4147-A177-3AD203B41FA5}">
                          <a16:colId xmlns:a16="http://schemas.microsoft.com/office/drawing/2014/main" xmlns="" val="3236514399"/>
                        </a:ext>
                      </a:extLst>
                    </a:gridCol>
                    <a:gridCol w="1121925">
                      <a:extLst>
                        <a:ext uri="{9D8B030D-6E8A-4147-A177-3AD203B41FA5}">
                          <a16:colId xmlns:a16="http://schemas.microsoft.com/office/drawing/2014/main" xmlns="" val="635750676"/>
                        </a:ext>
                      </a:extLst>
                    </a:gridCol>
                    <a:gridCol w="1072790">
                      <a:extLst>
                        <a:ext uri="{9D8B030D-6E8A-4147-A177-3AD203B41FA5}">
                          <a16:colId xmlns:a16="http://schemas.microsoft.com/office/drawing/2014/main" xmlns="" val="1165302344"/>
                        </a:ext>
                      </a:extLst>
                    </a:gridCol>
                    <a:gridCol w="917194">
                      <a:extLst>
                        <a:ext uri="{9D8B030D-6E8A-4147-A177-3AD203B41FA5}">
                          <a16:colId xmlns:a16="http://schemas.microsoft.com/office/drawing/2014/main" xmlns="" val="345182135"/>
                        </a:ext>
                      </a:extLst>
                    </a:gridCol>
                    <a:gridCol w="835302">
                      <a:extLst>
                        <a:ext uri="{9D8B030D-6E8A-4147-A177-3AD203B41FA5}">
                          <a16:colId xmlns:a16="http://schemas.microsoft.com/office/drawing/2014/main" xmlns="" val="4043324813"/>
                        </a:ext>
                      </a:extLst>
                    </a:gridCol>
                    <a:gridCol w="798922">
                      <a:extLst>
                        <a:ext uri="{9D8B030D-6E8A-4147-A177-3AD203B41FA5}">
                          <a16:colId xmlns:a16="http://schemas.microsoft.com/office/drawing/2014/main" xmlns="" val="416563030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kk-KZ" sz="1800" b="1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kk-KZ" sz="1800" b="1" dirty="0" smtClean="0">
                                  <a:latin typeface="Tahoma" panose="020B0604030504040204" pitchFamily="34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–</m:t>
                              </m:r>
                              <m:r>
                                <m:rPr>
                                  <m:nor/>
                                </m:rPr>
                                <a:rPr lang="kk-KZ" sz="1800" b="1" i="0" dirty="0" smtClean="0">
                                  <a:latin typeface="Tahoma" panose="020B0604030504040204" pitchFamily="34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kk-KZ" sz="1800" dirty="0" smtClean="0"/>
                            <a:t>таңдама </a:t>
                          </a:r>
                          <a:r>
                            <a:rPr lang="kk-KZ" sz="1800" dirty="0"/>
                            <a:t>вариантасының </a:t>
                          </a:r>
                        </a:p>
                        <a:p>
                          <a:pPr algn="ctr"/>
                          <a:r>
                            <a:rPr lang="kk-KZ" sz="1800" dirty="0" smtClean="0"/>
                            <a:t>элемен</a:t>
                          </a:r>
                          <a:r>
                            <a:rPr lang="kk-KZ" sz="1800" baseline="0" dirty="0"/>
                            <a:t>т</a:t>
                          </a:r>
                          <a:r>
                            <a:rPr lang="kk-KZ" sz="1800" baseline="0" dirty="0" smtClean="0"/>
                            <a:t>тері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kk-KZ" sz="1800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800" dirty="0"/>
                            <a:t> </a:t>
                          </a:r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kk-KZ" sz="1800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800" dirty="0"/>
                            <a:t> </a:t>
                          </a:r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kk-KZ" sz="1800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800" dirty="0"/>
                            <a:t> </a:t>
                          </a:r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...</a:t>
                          </a:r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800" dirty="0"/>
                            <a:t> </a:t>
                          </a:r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1279157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ru-RU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kk-KZ" sz="1800" b="1" dirty="0" smtClean="0">
                                  <a:latin typeface="Tahoma" panose="020B0604030504040204" pitchFamily="34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–</m:t>
                              </m:r>
                            </m:oMath>
                          </a14:m>
                          <a:r>
                            <a:rPr lang="ru-RU" dirty="0"/>
                            <a:t> </a:t>
                          </a:r>
                          <a:r>
                            <a:rPr lang="ru-RU" dirty="0" err="1"/>
                            <a:t>жиілік</a:t>
                          </a:r>
                          <a:r>
                            <a:rPr lang="ru-RU" dirty="0"/>
                            <a:t> </a:t>
                          </a:r>
                          <a:endParaRPr lang="ru-RU" b="1" dirty="0"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ru-RU" dirty="0"/>
                            <a:t> 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a14:m>
                          <a:r>
                            <a:rPr lang="ru-RU" dirty="0"/>
                            <a:t> 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</m:oMath>
                          </a14:m>
                          <a:r>
                            <a:rPr lang="ru-RU" dirty="0"/>
                            <a:t> 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</m:sub>
                              </m:sSub>
                            </m:oMath>
                          </a14:m>
                          <a:r>
                            <a:rPr lang="ru-RU" dirty="0"/>
                            <a:t> </a:t>
                          </a:r>
                          <a:endParaRPr lang="ru-RU" b="1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35960109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Таблица 6">
                <a:extLst>
                  <a:ext uri="{FF2B5EF4-FFF2-40B4-BE49-F238E27FC236}">
                    <a16:creationId xmlns:a16="http://schemas.microsoft.com/office/drawing/2014/main" id="{72252F44-2E7C-4DCD-877A-DBBD7680BE0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20782424"/>
                  </p:ext>
                </p:extLst>
              </p:nvPr>
            </p:nvGraphicFramePr>
            <p:xfrm>
              <a:off x="1622795" y="4520615"/>
              <a:ext cx="7497703" cy="1285240"/>
            </p:xfrm>
            <a:graphic>
              <a:graphicData uri="http://schemas.openxmlformats.org/drawingml/2006/table">
                <a:tbl>
                  <a:tblPr firstRow="1" firstCol="1">
                    <a:tableStyleId>{69CF1AB2-1976-4502-BF36-3FF5EA218861}</a:tableStyleId>
                  </a:tblPr>
                  <a:tblGrid>
                    <a:gridCol w="2751570">
                      <a:extLst>
                        <a:ext uri="{9D8B030D-6E8A-4147-A177-3AD203B41FA5}">
                          <a16:colId xmlns:a16="http://schemas.microsoft.com/office/drawing/2014/main" val="3236514399"/>
                        </a:ext>
                      </a:extLst>
                    </a:gridCol>
                    <a:gridCol w="1121925">
                      <a:extLst>
                        <a:ext uri="{9D8B030D-6E8A-4147-A177-3AD203B41FA5}">
                          <a16:colId xmlns:a16="http://schemas.microsoft.com/office/drawing/2014/main" val="635750676"/>
                        </a:ext>
                      </a:extLst>
                    </a:gridCol>
                    <a:gridCol w="1072790">
                      <a:extLst>
                        <a:ext uri="{9D8B030D-6E8A-4147-A177-3AD203B41FA5}">
                          <a16:colId xmlns:a16="http://schemas.microsoft.com/office/drawing/2014/main" val="1165302344"/>
                        </a:ext>
                      </a:extLst>
                    </a:gridCol>
                    <a:gridCol w="917194">
                      <a:extLst>
                        <a:ext uri="{9D8B030D-6E8A-4147-A177-3AD203B41FA5}">
                          <a16:colId xmlns:a16="http://schemas.microsoft.com/office/drawing/2014/main" val="345182135"/>
                        </a:ext>
                      </a:extLst>
                    </a:gridCol>
                    <a:gridCol w="835302">
                      <a:extLst>
                        <a:ext uri="{9D8B030D-6E8A-4147-A177-3AD203B41FA5}">
                          <a16:colId xmlns:a16="http://schemas.microsoft.com/office/drawing/2014/main" val="4043324813"/>
                        </a:ext>
                      </a:extLst>
                    </a:gridCol>
                    <a:gridCol w="798922">
                      <a:extLst>
                        <a:ext uri="{9D8B030D-6E8A-4147-A177-3AD203B41FA5}">
                          <a16:colId xmlns:a16="http://schemas.microsoft.com/office/drawing/2014/main" val="4165630300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21" t="-3311" r="-172788" b="-509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6196" t="-3311" r="-324457" b="-509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61932" t="-3311" r="-239205" b="-509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8411" t="-3311" r="-178808" b="-509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...</a:t>
                          </a:r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840458" t="-3311" r="-1527" b="-509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279157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21" t="-255738" r="-172788" b="-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46196" t="-255738" r="-324457" b="-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61932" t="-255738" r="-239205" b="-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38411" t="-255738" r="-178808" b="-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840458" t="-255738" r="-1527" b="-262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960109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Прямоугольник 7"/>
          <p:cNvSpPr/>
          <p:nvPr/>
        </p:nvSpPr>
        <p:spPr>
          <a:xfrm>
            <a:off x="1043818" y="480080"/>
            <a:ext cx="9406467" cy="584775"/>
          </a:xfrm>
          <a:prstGeom prst="rect">
            <a:avLst/>
          </a:prstGeom>
          <a:solidFill>
            <a:schemeClr val="accent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Жиілік кестесі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471" y="155121"/>
            <a:ext cx="2795721" cy="359228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43818" y="2489290"/>
                <a:ext cx="8655659" cy="2031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Вариациялық қатарда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вариантасы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рет қайталанса,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kk-KZ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саны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вариантасының </a:t>
                </a:r>
                <a:r>
                  <a:rPr lang="kk-KZ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жиілігі</a:t>
                </a:r>
                <a:r>
                  <a:rPr lang="kk-KZ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деп аталады. Жоғарыда </a:t>
                </a:r>
                <a:r>
                  <a:rPr lang="kk-KZ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көрсетілген мысалда </a:t>
                </a:r>
                <a:r>
                  <a:rPr lang="kk-KZ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6 вариантасының жиілігі </a:t>
                </a:r>
                <a:r>
                  <a:rPr lang="kk-KZ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18,</a:t>
                </a:r>
                <a:r>
                  <a:rPr lang="en-US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7 </a:t>
                </a:r>
                <a:r>
                  <a:rPr lang="kk-KZ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вариантасының жиілігі 20-ға тең, және т.с.с. Барлық варианталардың жиіліктерінің қосындысы </a:t>
                </a:r>
                <a:r>
                  <a:rPr lang="kk-KZ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таңдама көлемін </a:t>
                </a:r>
                <a:r>
                  <a:rPr lang="kk-KZ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береді. Егер варианталар астына сәйкес жиіліктерін жазып, кесте құрсақ, бұл кестені вариациялық қатардың жиіліктер кестесі немесе жай ғана </a:t>
                </a:r>
                <a:r>
                  <a:rPr lang="kk-KZ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жиілік кестесі </a:t>
                </a:r>
                <a:r>
                  <a:rPr lang="kk-KZ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деп атайды</a:t>
                </a:r>
                <a:r>
                  <a:rPr lang="en-US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  <a:r>
                  <a:rPr lang="kk-KZ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:endParaRPr lang="ru-RU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18" y="2489290"/>
                <a:ext cx="8655659" cy="2031325"/>
              </a:xfrm>
              <a:prstGeom prst="rect">
                <a:avLst/>
              </a:prstGeom>
              <a:blipFill>
                <a:blip r:embed="rId4"/>
                <a:stretch>
                  <a:fillRect l="-563" t="-1497" r="-563" b="-3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371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Таблица 5">
                <a:extLst>
                  <a:ext uri="{FF2B5EF4-FFF2-40B4-BE49-F238E27FC236}">
                    <a16:creationId xmlns:a16="http://schemas.microsoft.com/office/drawing/2014/main" xmlns="" id="{9BA542E0-A755-4973-BFF4-6B2038D3A13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29154589"/>
                  </p:ext>
                </p:extLst>
              </p:nvPr>
            </p:nvGraphicFramePr>
            <p:xfrm>
              <a:off x="997490" y="3646819"/>
              <a:ext cx="8710534" cy="1311910"/>
            </p:xfrm>
            <a:graphic>
              <a:graphicData uri="http://schemas.openxmlformats.org/drawingml/2006/table">
                <a:tbl>
                  <a:tblPr firstRow="1" firstCol="1" bandRow="1">
                    <a:tableStyleId>{69CF1AB2-1976-4502-BF36-3FF5EA218861}</a:tableStyleId>
                  </a:tblPr>
                  <a:tblGrid>
                    <a:gridCol w="1857014">
                      <a:extLst>
                        <a:ext uri="{9D8B030D-6E8A-4147-A177-3AD203B41FA5}">
                          <a16:colId xmlns:a16="http://schemas.microsoft.com/office/drawing/2014/main" xmlns="" val="2590070884"/>
                        </a:ext>
                      </a:extLst>
                    </a:gridCol>
                    <a:gridCol w="516184">
                      <a:extLst>
                        <a:ext uri="{9D8B030D-6E8A-4147-A177-3AD203B41FA5}">
                          <a16:colId xmlns:a16="http://schemas.microsoft.com/office/drawing/2014/main" xmlns="" val="2636498413"/>
                        </a:ext>
                      </a:extLst>
                    </a:gridCol>
                    <a:gridCol w="524560">
                      <a:extLst>
                        <a:ext uri="{9D8B030D-6E8A-4147-A177-3AD203B41FA5}">
                          <a16:colId xmlns:a16="http://schemas.microsoft.com/office/drawing/2014/main" xmlns="" val="3711708751"/>
                        </a:ext>
                      </a:extLst>
                    </a:gridCol>
                    <a:gridCol w="533925">
                      <a:extLst>
                        <a:ext uri="{9D8B030D-6E8A-4147-A177-3AD203B41FA5}">
                          <a16:colId xmlns:a16="http://schemas.microsoft.com/office/drawing/2014/main" xmlns="" val="116747662"/>
                        </a:ext>
                      </a:extLst>
                    </a:gridCol>
                    <a:gridCol w="515192">
                      <a:extLst>
                        <a:ext uri="{9D8B030D-6E8A-4147-A177-3AD203B41FA5}">
                          <a16:colId xmlns:a16="http://schemas.microsoft.com/office/drawing/2014/main" xmlns="" val="2289972673"/>
                        </a:ext>
                      </a:extLst>
                    </a:gridCol>
                    <a:gridCol w="533925">
                      <a:extLst>
                        <a:ext uri="{9D8B030D-6E8A-4147-A177-3AD203B41FA5}">
                          <a16:colId xmlns:a16="http://schemas.microsoft.com/office/drawing/2014/main" xmlns="" val="345127100"/>
                        </a:ext>
                      </a:extLst>
                    </a:gridCol>
                    <a:gridCol w="562026">
                      <a:extLst>
                        <a:ext uri="{9D8B030D-6E8A-4147-A177-3AD203B41FA5}">
                          <a16:colId xmlns:a16="http://schemas.microsoft.com/office/drawing/2014/main" xmlns="" val="270092977"/>
                        </a:ext>
                      </a:extLst>
                    </a:gridCol>
                    <a:gridCol w="503196">
                      <a:extLst>
                        <a:ext uri="{9D8B030D-6E8A-4147-A177-3AD203B41FA5}">
                          <a16:colId xmlns:a16="http://schemas.microsoft.com/office/drawing/2014/main" xmlns="" val="3567410193"/>
                        </a:ext>
                      </a:extLst>
                    </a:gridCol>
                    <a:gridCol w="520202">
                      <a:extLst>
                        <a:ext uri="{9D8B030D-6E8A-4147-A177-3AD203B41FA5}">
                          <a16:colId xmlns:a16="http://schemas.microsoft.com/office/drawing/2014/main" xmlns="" val="2641768105"/>
                        </a:ext>
                      </a:extLst>
                    </a:gridCol>
                    <a:gridCol w="538140">
                      <a:extLst>
                        <a:ext uri="{9D8B030D-6E8A-4147-A177-3AD203B41FA5}">
                          <a16:colId xmlns:a16="http://schemas.microsoft.com/office/drawing/2014/main" xmlns="" val="1729618258"/>
                        </a:ext>
                      </a:extLst>
                    </a:gridCol>
                    <a:gridCol w="502264">
                      <a:extLst>
                        <a:ext uri="{9D8B030D-6E8A-4147-A177-3AD203B41FA5}">
                          <a16:colId xmlns:a16="http://schemas.microsoft.com/office/drawing/2014/main" xmlns="" val="1749361703"/>
                        </a:ext>
                      </a:extLst>
                    </a:gridCol>
                    <a:gridCol w="484326">
                      <a:extLst>
                        <a:ext uri="{9D8B030D-6E8A-4147-A177-3AD203B41FA5}">
                          <a16:colId xmlns:a16="http://schemas.microsoft.com/office/drawing/2014/main" xmlns="" val="1311266234"/>
                        </a:ext>
                      </a:extLst>
                    </a:gridCol>
                    <a:gridCol w="1119580">
                      <a:extLst>
                        <a:ext uri="{9D8B030D-6E8A-4147-A177-3AD203B41FA5}">
                          <a16:colId xmlns:a16="http://schemas.microsoft.com/office/drawing/2014/main" xmlns="" val="142336322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600" dirty="0" smtClean="0"/>
                            <a:t>Масақтағы бидай дәнінің саны</a:t>
                          </a:r>
                          <a:r>
                            <a:rPr lang="kk-KZ" dirty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kk-KZ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kk-KZ" sz="1800" b="1" dirty="0" smtClean="0">
                                      <a:latin typeface="Tahoma" panose="020B0604030504040204" pitchFamily="34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–</m:t>
                                  </m:r>
                                  <m:r>
                                    <a:rPr lang="kk-KZ" sz="1800" b="1" i="0" dirty="0" smtClean="0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 </m:t>
                                  </m:r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kk-KZ" dirty="0"/>
                            <a:t> 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7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11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12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500" b="1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Барлығы</a:t>
                          </a:r>
                          <a:endParaRPr lang="ru-RU" sz="1500" b="1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2687809847"/>
                      </a:ext>
                    </a:extLst>
                  </a:tr>
                  <a:tr h="31954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600" dirty="0"/>
                            <a:t>Салыстырмалы </a:t>
                          </a:r>
                          <a:r>
                            <a:rPr lang="kk-KZ" sz="1600" dirty="0" smtClean="0"/>
                            <a:t>жиілік</a:t>
                          </a:r>
                          <a:r>
                            <a:rPr lang="kk-KZ" sz="16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kk-KZ" sz="1800" b="1" dirty="0" smtClean="0">
                                  <a:latin typeface="Tahoma" panose="020B0604030504040204" pitchFamily="34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–</m:t>
                              </m:r>
                            </m:oMath>
                          </a14:m>
                          <a:r>
                            <a:rPr lang="kk-KZ" dirty="0" smtClean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kk-KZ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kk-KZ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oMath>
                          </a14:m>
                          <a:endParaRPr lang="ru-RU" b="1" dirty="0"/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num>
                                  <m:den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</m:num>
                                  <m:den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𝟏𝟑</m:t>
                                    </m:r>
                                  </m:num>
                                  <m:den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𝟏𝟖</m:t>
                                    </m:r>
                                  </m:num>
                                  <m:den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𝟐𝟎</m:t>
                                    </m:r>
                                  </m:num>
                                  <m:den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𝟏𝟔</m:t>
                                    </m:r>
                                  </m:num>
                                  <m:den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𝟏𝟏</m:t>
                                    </m:r>
                                  </m:num>
                                  <m:den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num>
                                  <m:den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kk-KZ" smtClean="0">
                                        <a:latin typeface="Cambria Math" panose="02040503050406030204" pitchFamily="18" charset="0"/>
                                      </a:rPr>
                                      <m:t>𝟏𝟎𝟎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</a:t>
                          </a:r>
                          <a:endParaRPr lang="ru-RU" b="1" dirty="0"/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331306152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Таблица 5">
                <a:extLst>
                  <a:ext uri="{FF2B5EF4-FFF2-40B4-BE49-F238E27FC236}">
                    <a16:creationId xmlns:a16="http://schemas.microsoft.com/office/drawing/2014/main" id="{9BA542E0-A755-4973-BFF4-6B2038D3A13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26435842"/>
                  </p:ext>
                </p:extLst>
              </p:nvPr>
            </p:nvGraphicFramePr>
            <p:xfrm>
              <a:off x="997490" y="3646819"/>
              <a:ext cx="8710534" cy="1555750"/>
            </p:xfrm>
            <a:graphic>
              <a:graphicData uri="http://schemas.openxmlformats.org/drawingml/2006/table">
                <a:tbl>
                  <a:tblPr firstRow="1" firstCol="1" bandRow="1">
                    <a:tableStyleId>{69CF1AB2-1976-4502-BF36-3FF5EA218861}</a:tableStyleId>
                  </a:tblPr>
                  <a:tblGrid>
                    <a:gridCol w="1857014">
                      <a:extLst>
                        <a:ext uri="{9D8B030D-6E8A-4147-A177-3AD203B41FA5}">
                          <a16:colId xmlns:a16="http://schemas.microsoft.com/office/drawing/2014/main" val="2590070884"/>
                        </a:ext>
                      </a:extLst>
                    </a:gridCol>
                    <a:gridCol w="516184">
                      <a:extLst>
                        <a:ext uri="{9D8B030D-6E8A-4147-A177-3AD203B41FA5}">
                          <a16:colId xmlns:a16="http://schemas.microsoft.com/office/drawing/2014/main" val="2636498413"/>
                        </a:ext>
                      </a:extLst>
                    </a:gridCol>
                    <a:gridCol w="524560">
                      <a:extLst>
                        <a:ext uri="{9D8B030D-6E8A-4147-A177-3AD203B41FA5}">
                          <a16:colId xmlns:a16="http://schemas.microsoft.com/office/drawing/2014/main" val="3711708751"/>
                        </a:ext>
                      </a:extLst>
                    </a:gridCol>
                    <a:gridCol w="533925">
                      <a:extLst>
                        <a:ext uri="{9D8B030D-6E8A-4147-A177-3AD203B41FA5}">
                          <a16:colId xmlns:a16="http://schemas.microsoft.com/office/drawing/2014/main" val="116747662"/>
                        </a:ext>
                      </a:extLst>
                    </a:gridCol>
                    <a:gridCol w="515192">
                      <a:extLst>
                        <a:ext uri="{9D8B030D-6E8A-4147-A177-3AD203B41FA5}">
                          <a16:colId xmlns:a16="http://schemas.microsoft.com/office/drawing/2014/main" val="2289972673"/>
                        </a:ext>
                      </a:extLst>
                    </a:gridCol>
                    <a:gridCol w="533925">
                      <a:extLst>
                        <a:ext uri="{9D8B030D-6E8A-4147-A177-3AD203B41FA5}">
                          <a16:colId xmlns:a16="http://schemas.microsoft.com/office/drawing/2014/main" val="345127100"/>
                        </a:ext>
                      </a:extLst>
                    </a:gridCol>
                    <a:gridCol w="562026">
                      <a:extLst>
                        <a:ext uri="{9D8B030D-6E8A-4147-A177-3AD203B41FA5}">
                          <a16:colId xmlns:a16="http://schemas.microsoft.com/office/drawing/2014/main" val="270092977"/>
                        </a:ext>
                      </a:extLst>
                    </a:gridCol>
                    <a:gridCol w="503196">
                      <a:extLst>
                        <a:ext uri="{9D8B030D-6E8A-4147-A177-3AD203B41FA5}">
                          <a16:colId xmlns:a16="http://schemas.microsoft.com/office/drawing/2014/main" val="3567410193"/>
                        </a:ext>
                      </a:extLst>
                    </a:gridCol>
                    <a:gridCol w="520202">
                      <a:extLst>
                        <a:ext uri="{9D8B030D-6E8A-4147-A177-3AD203B41FA5}">
                          <a16:colId xmlns:a16="http://schemas.microsoft.com/office/drawing/2014/main" val="2641768105"/>
                        </a:ext>
                      </a:extLst>
                    </a:gridCol>
                    <a:gridCol w="538140">
                      <a:extLst>
                        <a:ext uri="{9D8B030D-6E8A-4147-A177-3AD203B41FA5}">
                          <a16:colId xmlns:a16="http://schemas.microsoft.com/office/drawing/2014/main" val="1729618258"/>
                        </a:ext>
                      </a:extLst>
                    </a:gridCol>
                    <a:gridCol w="502264">
                      <a:extLst>
                        <a:ext uri="{9D8B030D-6E8A-4147-A177-3AD203B41FA5}">
                          <a16:colId xmlns:a16="http://schemas.microsoft.com/office/drawing/2014/main" val="1749361703"/>
                        </a:ext>
                      </a:extLst>
                    </a:gridCol>
                    <a:gridCol w="484326">
                      <a:extLst>
                        <a:ext uri="{9D8B030D-6E8A-4147-A177-3AD203B41FA5}">
                          <a16:colId xmlns:a16="http://schemas.microsoft.com/office/drawing/2014/main" val="1311266234"/>
                        </a:ext>
                      </a:extLst>
                    </a:gridCol>
                    <a:gridCol w="1119580">
                      <a:extLst>
                        <a:ext uri="{9D8B030D-6E8A-4147-A177-3AD203B41FA5}">
                          <a16:colId xmlns:a16="http://schemas.microsoft.com/office/drawing/2014/main" val="1423363224"/>
                        </a:ext>
                      </a:extLst>
                    </a:gridCol>
                  </a:tblGrid>
                  <a:tr h="8534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28" t="-2143" r="-369508" b="-8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7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8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11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12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13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1500" b="1" dirty="0">
                              <a:latin typeface="Tahoma" panose="020B0604030504040204" pitchFamily="34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a:t>Барлығы</a:t>
                          </a:r>
                          <a:endParaRPr lang="ru-RU" sz="1500" b="1" dirty="0">
                            <a:solidFill>
                              <a:schemeClr val="tx1"/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endParaRPr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7809847"/>
                      </a:ext>
                    </a:extLst>
                  </a:tr>
                  <a:tr h="70231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28" t="-123276" r="-369508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60000" t="-123276" r="-1225882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54651" t="-123276" r="-1111628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48276" t="-123276" r="-998851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663529" t="-123276" r="-922353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737500" t="-123276" r="-790909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801087" t="-123276" r="-656522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10976" t="-123276" r="-636585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59302" t="-123276" r="-506977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132955" t="-123276" r="-395455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307229" t="-123276" r="-319277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478481" t="-123276" r="-235443" b="-17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</a:t>
                          </a:r>
                          <a:endParaRPr lang="ru-RU" b="1" dirty="0"/>
                        </a:p>
                      </a:txBody>
                      <a:tcPr anchor="ctr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1306152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AFC149F-A5F0-48B3-AE5E-3DB94959BCAD}"/>
              </a:ext>
            </a:extLst>
          </p:cNvPr>
          <p:cNvSpPr txBox="1"/>
          <p:nvPr/>
        </p:nvSpPr>
        <p:spPr>
          <a:xfrm>
            <a:off x="954760" y="2627985"/>
            <a:ext cx="8932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Жоғарыда көрсетілген мысалдың кестесіндегі жиіліктердің </a:t>
            </a:r>
            <a:r>
              <a:rPr lang="kk-KZ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орнына сәйкес салыстырмалы жиіліктерді қолдансақ, салыстырмалы жиіліктер кестесі алынады.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58449A-BE5E-41D3-9177-4D442E4D517A}"/>
              </a:ext>
            </a:extLst>
          </p:cNvPr>
          <p:cNvSpPr txBox="1"/>
          <p:nvPr/>
        </p:nvSpPr>
        <p:spPr>
          <a:xfrm>
            <a:off x="920577" y="5294009"/>
            <a:ext cx="8278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Егер салыстырмалы жиілікті 100-ге көбейтсек, сәйкес вариантаның таңдама құрамындағы проценттік үлесі шығады. 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818" y="480080"/>
            <a:ext cx="9406467" cy="584775"/>
          </a:xfrm>
          <a:prstGeom prst="rect">
            <a:avLst/>
          </a:prstGeom>
          <a:solidFill>
            <a:schemeClr val="accent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Салыстырмалы жиіліктер кестесі</a:t>
            </a:r>
            <a:endParaRPr lang="ru-R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71391501-2190-4D5D-B286-4AB1524BDE1E}"/>
                  </a:ext>
                </a:extLst>
              </p:cNvPr>
              <p:cNvSpPr txBox="1"/>
              <p:nvPr/>
            </p:nvSpPr>
            <p:spPr>
              <a:xfrm>
                <a:off x="1043817" y="1161520"/>
                <a:ext cx="9484601" cy="142616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Ins="576000" rtlCol="0">
                <a:spAutoFit/>
              </a:bodyPr>
              <a:lstStyle/>
              <a:p>
                <a:r>
                  <a:rPr lang="kk-KZ" sz="2000" b="1" dirty="0"/>
                  <a:t>Кейбір деректерді процентпен сипаттап көрсеткен дұрыс. Осындай жағдайларда салыстырмалы жиіліктер кестесі қолданылады. Егер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sz="2000" b="1" dirty="0"/>
                  <a:t> </a:t>
                </a:r>
                <a:r>
                  <a:rPr lang="kk-KZ" sz="2000" b="1" dirty="0"/>
                  <a:t>варианта жиілігі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ru-RU" sz="2000" b="1" dirty="0"/>
                  <a:t>, </a:t>
                </a:r>
                <a:r>
                  <a:rPr lang="ru-RU" sz="2000" b="1" dirty="0" err="1"/>
                  <a:t>таңдама</a:t>
                </a:r>
                <a:r>
                  <a:rPr lang="ru-RU" sz="2000" b="1" dirty="0"/>
                  <a:t> </a:t>
                </a:r>
                <a:r>
                  <a:rPr lang="ru-RU" sz="2000" b="1" dirty="0" err="1"/>
                  <a:t>көлемі</a:t>
                </a:r>
                <a:r>
                  <a:rPr lang="ru-RU" sz="2000" b="1" dirty="0"/>
                  <a:t> </a:t>
                </a:r>
                <a:r>
                  <a:rPr lang="en-US" sz="2000" b="1" dirty="0"/>
                  <a:t>n</a:t>
                </a:r>
                <a:r>
                  <a:rPr lang="kk-KZ" sz="2000" b="1" dirty="0"/>
                  <a:t> болса,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kk-KZ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000" b="1" i="1"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num>
                      <m:den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kk-KZ" sz="2000" b="1" dirty="0"/>
                  <a:t> саны осы </a:t>
                </a:r>
                <a:r>
                  <a:rPr lang="kk-KZ" sz="2000" b="1" dirty="0" smtClean="0"/>
                  <a:t>вариантаның </a:t>
                </a:r>
                <a:r>
                  <a:rPr lang="kk-KZ" sz="2000" b="1" dirty="0"/>
                  <a:t>салыстырмалы жиілігі деп аталады. </a:t>
                </a:r>
                <a:endParaRPr lang="ru-RU" sz="2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1391501-2190-4D5D-B286-4AB1524BDE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817" y="1161520"/>
                <a:ext cx="9484601" cy="1426160"/>
              </a:xfrm>
              <a:prstGeom prst="rect">
                <a:avLst/>
              </a:prstGeom>
              <a:blipFill>
                <a:blip r:embed="rId3"/>
                <a:stretch>
                  <a:fillRect l="-643" t="-2146" b="-7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471" y="155121"/>
            <a:ext cx="2795721" cy="359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16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икость людей">
            <a:extLst>
              <a:ext uri="{FF2B5EF4-FFF2-40B4-BE49-F238E27FC236}">
                <a16:creationId xmlns:a16="http://schemas.microsoft.com/office/drawing/2014/main" xmlns="" id="{4026185C-FA64-42BA-AF50-60110A43B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817" y="3294171"/>
            <a:ext cx="4675880" cy="2651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xmlns="" id="{59B8F615-D26F-4C67-B1EF-78A45B0DD4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0032486"/>
              </p:ext>
            </p:extLst>
          </p:nvPr>
        </p:nvGraphicFramePr>
        <p:xfrm>
          <a:off x="5719697" y="2975247"/>
          <a:ext cx="1572334" cy="942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108" name="Picture 12" descr="Силуэт группы друзей | Бесплатно векторы">
            <a:extLst>
              <a:ext uri="{FF2B5EF4-FFF2-40B4-BE49-F238E27FC236}">
                <a16:creationId xmlns:a16="http://schemas.microsoft.com/office/drawing/2014/main" xmlns="" id="{F20F64EF-B858-4C07-9DA9-82C0664070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44" b="8425"/>
          <a:stretch/>
        </p:blipFill>
        <p:spPr bwMode="auto">
          <a:xfrm>
            <a:off x="7218949" y="3714895"/>
            <a:ext cx="2431117" cy="2428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43818" y="480080"/>
            <a:ext cx="9406467" cy="584775"/>
          </a:xfrm>
          <a:prstGeom prst="rect">
            <a:avLst/>
          </a:prstGeom>
          <a:solidFill>
            <a:schemeClr val="accent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1391501-2190-4D5D-B286-4AB1524BDE1E}"/>
              </a:ext>
            </a:extLst>
          </p:cNvPr>
          <p:cNvSpPr txBox="1"/>
          <p:nvPr/>
        </p:nvSpPr>
        <p:spPr>
          <a:xfrm>
            <a:off x="1043817" y="1161520"/>
            <a:ext cx="9484601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Ins="576000" rtlCol="0">
            <a:spAutoFit/>
          </a:bodyPr>
          <a:lstStyle/>
          <a:p>
            <a:r>
              <a:rPr lang="kk-KZ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 мектептің 11-сынып оқушыларының бойларын зерттеу керек болды. 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11-сыныптың кездейсоқ алынған 30 оқушысын сұрастыру нәтижесінде олардың бойларының өлшемі мынадай болып шықты:  </a:t>
            </a:r>
            <a:r>
              <a:rPr lang="kk-KZ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180, 170, 168, 164, 180, 173, 164, 164, 165, 178,  170, 176, 172, 180, 175, 172, 165, 180, 170, 165, 172, 164, 176, 170, 180, 173, 168,  168, 172, 175.</a:t>
            </a:r>
          </a:p>
          <a:p>
            <a:r>
              <a:rPr lang="kk-KZ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Осы таңдаманың көлемін, таңдама варианталарын анықтаңыз және жиілік кестесі мен салыстырмалы жиілік кестесін құрыңыз.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471" y="155121"/>
            <a:ext cx="2795721" cy="359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034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CFD3CA4A-6024-49A1-B6AC-B9D92E15F8BC}"/>
                  </a:ext>
                </a:extLst>
              </p:cNvPr>
              <p:cNvSpPr txBox="1"/>
              <p:nvPr/>
            </p:nvSpPr>
            <p:spPr>
              <a:xfrm>
                <a:off x="945038" y="590332"/>
                <a:ext cx="9668840" cy="11610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 smtClean="0">
                    <a:solidFill>
                      <a:schemeClr val="accent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Шешуі:</a:t>
                </a:r>
                <a:r>
                  <a:rPr lang="kk-KZ" sz="2400" dirty="0" smtClean="0">
                    <a:solidFill>
                      <a:schemeClr val="accent1"/>
                    </a:solidFill>
                  </a:rPr>
                  <a:t> </a:t>
                </a:r>
                <a:r>
                  <a:rPr lang="kk-KZ" sz="2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Есеп шарты бойынша таңдама көлемі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kk-KZ" sz="2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–</m:t>
                    </m:r>
                  </m:oMath>
                </a14:m>
                <a:r>
                  <a:rPr lang="kk-KZ" sz="2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30. Сұрастыру нәтижесінде бой өлшемдерінің 10 түрі кездескен: 164, 165, 168, 170, 172, 173, 175, 176, 178, 180. Бұл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kk-KZ" sz="2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–</m:t>
                    </m:r>
                    <m:r>
                      <a:rPr lang="kk-KZ" sz="2400" b="1" i="1" dirty="0">
                        <a:latin typeface="Cambria Math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kk-KZ" sz="2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таңдама вариантасы. </a:t>
                </a:r>
                <a:endParaRPr lang="ru-RU" sz="2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FD3CA4A-6024-49A1-B6AC-B9D92E15F8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038" y="590332"/>
                <a:ext cx="9668840" cy="1161023"/>
              </a:xfrm>
              <a:prstGeom prst="rect">
                <a:avLst/>
              </a:prstGeom>
              <a:blipFill>
                <a:blip r:embed="rId2"/>
                <a:stretch>
                  <a:fillRect l="-946" t="-4737" r="-1513" b="-94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4">
                <a:extLst>
                  <a:ext uri="{FF2B5EF4-FFF2-40B4-BE49-F238E27FC236}">
                    <a16:creationId xmlns:a16="http://schemas.microsoft.com/office/drawing/2014/main" xmlns="" id="{1445991B-5ED6-4A76-9984-235FD23CF4B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78421520"/>
                  </p:ext>
                </p:extLst>
              </p:nvPr>
            </p:nvGraphicFramePr>
            <p:xfrm>
              <a:off x="945035" y="2341515"/>
              <a:ext cx="8467288" cy="1036320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1234866">
                      <a:extLst>
                        <a:ext uri="{9D8B030D-6E8A-4147-A177-3AD203B41FA5}">
                          <a16:colId xmlns:a16="http://schemas.microsoft.com/office/drawing/2014/main" xmlns="" val="3466942661"/>
                        </a:ext>
                      </a:extLst>
                    </a:gridCol>
                    <a:gridCol w="625922">
                      <a:extLst>
                        <a:ext uri="{9D8B030D-6E8A-4147-A177-3AD203B41FA5}">
                          <a16:colId xmlns:a16="http://schemas.microsoft.com/office/drawing/2014/main" xmlns="" val="1139830201"/>
                        </a:ext>
                      </a:extLst>
                    </a:gridCol>
                    <a:gridCol w="755029">
                      <a:extLst>
                        <a:ext uri="{9D8B030D-6E8A-4147-A177-3AD203B41FA5}">
                          <a16:colId xmlns:a16="http://schemas.microsoft.com/office/drawing/2014/main" xmlns="" val="2706128741"/>
                        </a:ext>
                      </a:extLst>
                    </a:gridCol>
                    <a:gridCol w="784832">
                      <a:extLst>
                        <a:ext uri="{9D8B030D-6E8A-4147-A177-3AD203B41FA5}">
                          <a16:colId xmlns:a16="http://schemas.microsoft.com/office/drawing/2014/main" xmlns="" val="1698559443"/>
                        </a:ext>
                      </a:extLst>
                    </a:gridCol>
                    <a:gridCol w="735159">
                      <a:extLst>
                        <a:ext uri="{9D8B030D-6E8A-4147-A177-3AD203B41FA5}">
                          <a16:colId xmlns:a16="http://schemas.microsoft.com/office/drawing/2014/main" xmlns="" val="2724205107"/>
                        </a:ext>
                      </a:extLst>
                    </a:gridCol>
                    <a:gridCol w="755029">
                      <a:extLst>
                        <a:ext uri="{9D8B030D-6E8A-4147-A177-3AD203B41FA5}">
                          <a16:colId xmlns:a16="http://schemas.microsoft.com/office/drawing/2014/main" xmlns="" val="1328314853"/>
                        </a:ext>
                      </a:extLst>
                    </a:gridCol>
                    <a:gridCol w="764964">
                      <a:extLst>
                        <a:ext uri="{9D8B030D-6E8A-4147-A177-3AD203B41FA5}">
                          <a16:colId xmlns:a16="http://schemas.microsoft.com/office/drawing/2014/main" xmlns="" val="1484118423"/>
                        </a:ext>
                      </a:extLst>
                    </a:gridCol>
                    <a:gridCol w="745093">
                      <a:extLst>
                        <a:ext uri="{9D8B030D-6E8A-4147-A177-3AD203B41FA5}">
                          <a16:colId xmlns:a16="http://schemas.microsoft.com/office/drawing/2014/main" xmlns="" val="302983976"/>
                        </a:ext>
                      </a:extLst>
                    </a:gridCol>
                    <a:gridCol w="735160">
                      <a:extLst>
                        <a:ext uri="{9D8B030D-6E8A-4147-A177-3AD203B41FA5}">
                          <a16:colId xmlns:a16="http://schemas.microsoft.com/office/drawing/2014/main" xmlns="" val="3487311062"/>
                        </a:ext>
                      </a:extLst>
                    </a:gridCol>
                    <a:gridCol w="705356">
                      <a:extLst>
                        <a:ext uri="{9D8B030D-6E8A-4147-A177-3AD203B41FA5}">
                          <a16:colId xmlns:a16="http://schemas.microsoft.com/office/drawing/2014/main" xmlns="" val="2353496392"/>
                        </a:ext>
                      </a:extLst>
                    </a:gridCol>
                    <a:gridCol w="625878">
                      <a:extLst>
                        <a:ext uri="{9D8B030D-6E8A-4147-A177-3AD203B41FA5}">
                          <a16:colId xmlns:a16="http://schemas.microsoft.com/office/drawing/2014/main" xmlns="" val="2070493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800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8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kk-KZ" sz="1800" b="1" dirty="0" smtClean="0">
                                  <a:latin typeface="Tahoma" panose="020B0604030504040204" pitchFamily="34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–</m:t>
                              </m:r>
                            </m:oMath>
                          </a14:m>
                          <a:r>
                            <a:rPr lang="kk-KZ" sz="1800" dirty="0" smtClean="0"/>
                            <a:t> </a:t>
                          </a:r>
                          <a:r>
                            <a:rPr lang="kk-KZ" sz="1800" dirty="0"/>
                            <a:t>бой</a:t>
                          </a:r>
                          <a:r>
                            <a:rPr lang="kk-KZ" sz="1800" baseline="0" dirty="0"/>
                            <a:t> өлшемі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164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165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168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170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172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173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175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176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178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180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3453843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𝐧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latin typeface="Cambria Math" panose="02040503050406030204" pitchFamily="18" charset="0"/>
                                    </a:rPr>
                                    <m:t>𝐢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kk-KZ" sz="1600" b="1" dirty="0" smtClean="0">
                                  <a:latin typeface="Tahoma" panose="020B0604030504040204" pitchFamily="34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–</m:t>
                              </m:r>
                            </m:oMath>
                          </a14:m>
                          <a:r>
                            <a:rPr lang="kk-KZ" sz="1600" b="1" dirty="0" smtClean="0"/>
                            <a:t> жиілік</a:t>
                          </a:r>
                          <a:endParaRPr lang="ru-RU" sz="16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5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37930073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4">
                <a:extLst>
                  <a:ext uri="{FF2B5EF4-FFF2-40B4-BE49-F238E27FC236}">
                    <a16:creationId xmlns:a16="http://schemas.microsoft.com/office/drawing/2014/main" id="{1445991B-5ED6-4A76-9984-235FD23CF4B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7558366"/>
                  </p:ext>
                </p:extLst>
              </p:nvPr>
            </p:nvGraphicFramePr>
            <p:xfrm>
              <a:off x="945035" y="2341515"/>
              <a:ext cx="8467288" cy="1036320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1234866">
                      <a:extLst>
                        <a:ext uri="{9D8B030D-6E8A-4147-A177-3AD203B41FA5}">
                          <a16:colId xmlns:a16="http://schemas.microsoft.com/office/drawing/2014/main" val="3466942661"/>
                        </a:ext>
                      </a:extLst>
                    </a:gridCol>
                    <a:gridCol w="625922">
                      <a:extLst>
                        <a:ext uri="{9D8B030D-6E8A-4147-A177-3AD203B41FA5}">
                          <a16:colId xmlns:a16="http://schemas.microsoft.com/office/drawing/2014/main" val="1139830201"/>
                        </a:ext>
                      </a:extLst>
                    </a:gridCol>
                    <a:gridCol w="755029">
                      <a:extLst>
                        <a:ext uri="{9D8B030D-6E8A-4147-A177-3AD203B41FA5}">
                          <a16:colId xmlns:a16="http://schemas.microsoft.com/office/drawing/2014/main" val="2706128741"/>
                        </a:ext>
                      </a:extLst>
                    </a:gridCol>
                    <a:gridCol w="784832">
                      <a:extLst>
                        <a:ext uri="{9D8B030D-6E8A-4147-A177-3AD203B41FA5}">
                          <a16:colId xmlns:a16="http://schemas.microsoft.com/office/drawing/2014/main" val="1698559443"/>
                        </a:ext>
                      </a:extLst>
                    </a:gridCol>
                    <a:gridCol w="735159">
                      <a:extLst>
                        <a:ext uri="{9D8B030D-6E8A-4147-A177-3AD203B41FA5}">
                          <a16:colId xmlns:a16="http://schemas.microsoft.com/office/drawing/2014/main" val="2724205107"/>
                        </a:ext>
                      </a:extLst>
                    </a:gridCol>
                    <a:gridCol w="755029">
                      <a:extLst>
                        <a:ext uri="{9D8B030D-6E8A-4147-A177-3AD203B41FA5}">
                          <a16:colId xmlns:a16="http://schemas.microsoft.com/office/drawing/2014/main" val="1328314853"/>
                        </a:ext>
                      </a:extLst>
                    </a:gridCol>
                    <a:gridCol w="764964">
                      <a:extLst>
                        <a:ext uri="{9D8B030D-6E8A-4147-A177-3AD203B41FA5}">
                          <a16:colId xmlns:a16="http://schemas.microsoft.com/office/drawing/2014/main" val="1484118423"/>
                        </a:ext>
                      </a:extLst>
                    </a:gridCol>
                    <a:gridCol w="745093">
                      <a:extLst>
                        <a:ext uri="{9D8B030D-6E8A-4147-A177-3AD203B41FA5}">
                          <a16:colId xmlns:a16="http://schemas.microsoft.com/office/drawing/2014/main" val="302983976"/>
                        </a:ext>
                      </a:extLst>
                    </a:gridCol>
                    <a:gridCol w="735160">
                      <a:extLst>
                        <a:ext uri="{9D8B030D-6E8A-4147-A177-3AD203B41FA5}">
                          <a16:colId xmlns:a16="http://schemas.microsoft.com/office/drawing/2014/main" val="3487311062"/>
                        </a:ext>
                      </a:extLst>
                    </a:gridCol>
                    <a:gridCol w="705356">
                      <a:extLst>
                        <a:ext uri="{9D8B030D-6E8A-4147-A177-3AD203B41FA5}">
                          <a16:colId xmlns:a16="http://schemas.microsoft.com/office/drawing/2014/main" val="2353496392"/>
                        </a:ext>
                      </a:extLst>
                    </a:gridCol>
                    <a:gridCol w="625878">
                      <a:extLst>
                        <a:ext uri="{9D8B030D-6E8A-4147-A177-3AD203B41FA5}">
                          <a16:colId xmlns:a16="http://schemas.microsoft.com/office/drawing/2014/main" val="20704932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85" t="-4717" r="-585714" b="-783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164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165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168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170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172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173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175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176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178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dirty="0"/>
                            <a:t>180</a:t>
                          </a:r>
                          <a:endParaRPr lang="ru-RU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5384347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985" t="-170769" r="-585714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3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4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2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1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sz="2000" b="1" dirty="0"/>
                            <a:t>5</a:t>
                          </a:r>
                          <a:endParaRPr lang="ru-RU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9300730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Таблица 4">
                <a:extLst>
                  <a:ext uri="{FF2B5EF4-FFF2-40B4-BE49-F238E27FC236}">
                    <a16:creationId xmlns:a16="http://schemas.microsoft.com/office/drawing/2014/main" xmlns="" id="{8C8C0D6B-CAEA-4B3F-8D58-F5E237D29EA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92971190"/>
                  </p:ext>
                </p:extLst>
              </p:nvPr>
            </p:nvGraphicFramePr>
            <p:xfrm>
              <a:off x="945037" y="4311524"/>
              <a:ext cx="8804270" cy="983171"/>
            </p:xfrm>
            <a:graphic>
              <a:graphicData uri="http://schemas.openxmlformats.org/drawingml/2006/table">
                <a:tbl>
                  <a:tblPr firstRow="1" firstCol="1" bandRow="1">
                    <a:tableStyleId>{69CF1AB2-1976-4502-BF36-3FF5EA218861}</a:tableStyleId>
                  </a:tblPr>
                  <a:tblGrid>
                    <a:gridCol w="2402686">
                      <a:extLst>
                        <a:ext uri="{9D8B030D-6E8A-4147-A177-3AD203B41FA5}">
                          <a16:colId xmlns:a16="http://schemas.microsoft.com/office/drawing/2014/main" xmlns="" val="3466942661"/>
                        </a:ext>
                      </a:extLst>
                    </a:gridCol>
                    <a:gridCol w="596136">
                      <a:extLst>
                        <a:ext uri="{9D8B030D-6E8A-4147-A177-3AD203B41FA5}">
                          <a16:colId xmlns:a16="http://schemas.microsoft.com/office/drawing/2014/main" xmlns="" val="1139830201"/>
                        </a:ext>
                      </a:extLst>
                    </a:gridCol>
                    <a:gridCol w="700224">
                      <a:extLst>
                        <a:ext uri="{9D8B030D-6E8A-4147-A177-3AD203B41FA5}">
                          <a16:colId xmlns:a16="http://schemas.microsoft.com/office/drawing/2014/main" xmlns="" val="2706128741"/>
                        </a:ext>
                      </a:extLst>
                    </a:gridCol>
                    <a:gridCol w="756999">
                      <a:extLst>
                        <a:ext uri="{9D8B030D-6E8A-4147-A177-3AD203B41FA5}">
                          <a16:colId xmlns:a16="http://schemas.microsoft.com/office/drawing/2014/main" xmlns="" val="1698559443"/>
                        </a:ext>
                      </a:extLst>
                    </a:gridCol>
                    <a:gridCol w="596136">
                      <a:extLst>
                        <a:ext uri="{9D8B030D-6E8A-4147-A177-3AD203B41FA5}">
                          <a16:colId xmlns:a16="http://schemas.microsoft.com/office/drawing/2014/main" xmlns="" val="2724205107"/>
                        </a:ext>
                      </a:extLst>
                    </a:gridCol>
                    <a:gridCol w="643447">
                      <a:extLst>
                        <a:ext uri="{9D8B030D-6E8A-4147-A177-3AD203B41FA5}">
                          <a16:colId xmlns:a16="http://schemas.microsoft.com/office/drawing/2014/main" xmlns="" val="1328314853"/>
                        </a:ext>
                      </a:extLst>
                    </a:gridCol>
                    <a:gridCol w="596137">
                      <a:extLst>
                        <a:ext uri="{9D8B030D-6E8A-4147-A177-3AD203B41FA5}">
                          <a16:colId xmlns:a16="http://schemas.microsoft.com/office/drawing/2014/main" xmlns="" val="1484118423"/>
                        </a:ext>
                      </a:extLst>
                    </a:gridCol>
                    <a:gridCol w="662371">
                      <a:extLst>
                        <a:ext uri="{9D8B030D-6E8A-4147-A177-3AD203B41FA5}">
                          <a16:colId xmlns:a16="http://schemas.microsoft.com/office/drawing/2014/main" xmlns="" val="302983976"/>
                        </a:ext>
                      </a:extLst>
                    </a:gridCol>
                    <a:gridCol w="568934">
                      <a:extLst>
                        <a:ext uri="{9D8B030D-6E8A-4147-A177-3AD203B41FA5}">
                          <a16:colId xmlns:a16="http://schemas.microsoft.com/office/drawing/2014/main" xmlns="" val="3487311062"/>
                        </a:ext>
                      </a:extLst>
                    </a:gridCol>
                    <a:gridCol w="621729">
                      <a:extLst>
                        <a:ext uri="{9D8B030D-6E8A-4147-A177-3AD203B41FA5}">
                          <a16:colId xmlns:a16="http://schemas.microsoft.com/office/drawing/2014/main" xmlns="" val="2353496392"/>
                        </a:ext>
                      </a:extLst>
                    </a:gridCol>
                    <a:gridCol w="659471">
                      <a:extLst>
                        <a:ext uri="{9D8B030D-6E8A-4147-A177-3AD203B41FA5}">
                          <a16:colId xmlns:a16="http://schemas.microsoft.com/office/drawing/2014/main" xmlns="" val="2070493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kk-KZ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kk-KZ" sz="1800" b="1" dirty="0" smtClean="0">
                                  <a:latin typeface="Tahoma" panose="020B0604030504040204" pitchFamily="34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–</m:t>
                              </m:r>
                            </m:oMath>
                          </a14:m>
                          <a:r>
                            <a:rPr lang="kk-KZ" dirty="0" smtClean="0"/>
                            <a:t> бой</a:t>
                          </a:r>
                          <a:r>
                            <a:rPr lang="kk-KZ" baseline="0" dirty="0" smtClean="0"/>
                            <a:t> </a:t>
                          </a:r>
                          <a:r>
                            <a:rPr lang="kk-KZ" baseline="0" dirty="0"/>
                            <a:t>өлшемі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164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165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168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170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172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173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175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176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178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180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3453843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160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r>
                            <a:rPr lang="kk-KZ" sz="1600" dirty="0"/>
                            <a:t>/30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kk-KZ" sz="1600" b="1" dirty="0" smtClean="0">
                                  <a:latin typeface="Tahoma" panose="020B0604030504040204" pitchFamily="34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–</m:t>
                              </m:r>
                            </m:oMath>
                          </a14:m>
                          <a:r>
                            <a:rPr lang="kk-KZ" sz="1600" dirty="0" smtClean="0"/>
                            <a:t> салыстырмалы</a:t>
                          </a:r>
                          <a:r>
                            <a:rPr lang="en-US" sz="1600" dirty="0" smtClean="0"/>
                            <a:t> </a:t>
                          </a:r>
                          <a:r>
                            <a:rPr lang="kk-KZ" sz="1600" dirty="0"/>
                            <a:t>жиілік</a:t>
                          </a:r>
                          <a:endParaRPr lang="ru-RU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num>
                                  <m:den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num>
                                  <m:den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num>
                                  <m:den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num>
                                  <m:den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num>
                                  <m:den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num>
                                  <m:den>
                                    <m:r>
                                      <a:rPr lang="kk-KZ" b="1" i="1" smtClean="0">
                                        <a:latin typeface="Cambria Math" panose="02040503050406030204" pitchFamily="18" charset="0"/>
                                      </a:rPr>
                                      <m:t>𝟑𝟎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37930073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Таблица 4">
                <a:extLst>
                  <a:ext uri="{FF2B5EF4-FFF2-40B4-BE49-F238E27FC236}">
                    <a16:creationId xmlns:a16="http://schemas.microsoft.com/office/drawing/2014/main" id="{8C8C0D6B-CAEA-4B3F-8D58-F5E237D29EA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28088741"/>
                  </p:ext>
                </p:extLst>
              </p:nvPr>
            </p:nvGraphicFramePr>
            <p:xfrm>
              <a:off x="945037" y="4311524"/>
              <a:ext cx="8804270" cy="1193800"/>
            </p:xfrm>
            <a:graphic>
              <a:graphicData uri="http://schemas.openxmlformats.org/drawingml/2006/table">
                <a:tbl>
                  <a:tblPr firstRow="1" firstCol="1" bandRow="1">
                    <a:tableStyleId>{69CF1AB2-1976-4502-BF36-3FF5EA218861}</a:tableStyleId>
                  </a:tblPr>
                  <a:tblGrid>
                    <a:gridCol w="2402686">
                      <a:extLst>
                        <a:ext uri="{9D8B030D-6E8A-4147-A177-3AD203B41FA5}">
                          <a16:colId xmlns:a16="http://schemas.microsoft.com/office/drawing/2014/main" val="3466942661"/>
                        </a:ext>
                      </a:extLst>
                    </a:gridCol>
                    <a:gridCol w="596136">
                      <a:extLst>
                        <a:ext uri="{9D8B030D-6E8A-4147-A177-3AD203B41FA5}">
                          <a16:colId xmlns:a16="http://schemas.microsoft.com/office/drawing/2014/main" val="1139830201"/>
                        </a:ext>
                      </a:extLst>
                    </a:gridCol>
                    <a:gridCol w="700224">
                      <a:extLst>
                        <a:ext uri="{9D8B030D-6E8A-4147-A177-3AD203B41FA5}">
                          <a16:colId xmlns:a16="http://schemas.microsoft.com/office/drawing/2014/main" val="2706128741"/>
                        </a:ext>
                      </a:extLst>
                    </a:gridCol>
                    <a:gridCol w="756999">
                      <a:extLst>
                        <a:ext uri="{9D8B030D-6E8A-4147-A177-3AD203B41FA5}">
                          <a16:colId xmlns:a16="http://schemas.microsoft.com/office/drawing/2014/main" val="1698559443"/>
                        </a:ext>
                      </a:extLst>
                    </a:gridCol>
                    <a:gridCol w="596136">
                      <a:extLst>
                        <a:ext uri="{9D8B030D-6E8A-4147-A177-3AD203B41FA5}">
                          <a16:colId xmlns:a16="http://schemas.microsoft.com/office/drawing/2014/main" val="2724205107"/>
                        </a:ext>
                      </a:extLst>
                    </a:gridCol>
                    <a:gridCol w="643447">
                      <a:extLst>
                        <a:ext uri="{9D8B030D-6E8A-4147-A177-3AD203B41FA5}">
                          <a16:colId xmlns:a16="http://schemas.microsoft.com/office/drawing/2014/main" val="1328314853"/>
                        </a:ext>
                      </a:extLst>
                    </a:gridCol>
                    <a:gridCol w="596137">
                      <a:extLst>
                        <a:ext uri="{9D8B030D-6E8A-4147-A177-3AD203B41FA5}">
                          <a16:colId xmlns:a16="http://schemas.microsoft.com/office/drawing/2014/main" val="1484118423"/>
                        </a:ext>
                      </a:extLst>
                    </a:gridCol>
                    <a:gridCol w="662371">
                      <a:extLst>
                        <a:ext uri="{9D8B030D-6E8A-4147-A177-3AD203B41FA5}">
                          <a16:colId xmlns:a16="http://schemas.microsoft.com/office/drawing/2014/main" val="302983976"/>
                        </a:ext>
                      </a:extLst>
                    </a:gridCol>
                    <a:gridCol w="568934">
                      <a:extLst>
                        <a:ext uri="{9D8B030D-6E8A-4147-A177-3AD203B41FA5}">
                          <a16:colId xmlns:a16="http://schemas.microsoft.com/office/drawing/2014/main" val="3487311062"/>
                        </a:ext>
                      </a:extLst>
                    </a:gridCol>
                    <a:gridCol w="621729">
                      <a:extLst>
                        <a:ext uri="{9D8B030D-6E8A-4147-A177-3AD203B41FA5}">
                          <a16:colId xmlns:a16="http://schemas.microsoft.com/office/drawing/2014/main" val="2353496392"/>
                        </a:ext>
                      </a:extLst>
                    </a:gridCol>
                    <a:gridCol w="659471">
                      <a:extLst>
                        <a:ext uri="{9D8B030D-6E8A-4147-A177-3AD203B41FA5}">
                          <a16:colId xmlns:a16="http://schemas.microsoft.com/office/drawing/2014/main" val="2070493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08" t="-8197" r="-267259" b="-2426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164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165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168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170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172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173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175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176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178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kk-KZ" dirty="0"/>
                            <a:t>180</a:t>
                          </a:r>
                          <a:endParaRPr lang="ru-RU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5384347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08" t="-48529" r="-267259" b="-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04082" t="-48529" r="-974490" b="-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29565" t="-48529" r="-730435" b="-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91129" t="-48529" r="-577419" b="-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747959" t="-48529" r="-630612" b="-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783962" t="-48529" r="-483019" b="-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956122" t="-48529" r="-422449" b="-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958333" t="-48529" r="-283333" b="-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15957" t="-48529" r="-225532" b="-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12745" t="-48529" r="-107843" b="-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39815" t="-48529" r="-1852" b="-88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9300730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F2C569F-A13E-467C-9BEA-7622C34765A6}"/>
              </a:ext>
            </a:extLst>
          </p:cNvPr>
          <p:cNvSpPr txBox="1"/>
          <p:nvPr/>
        </p:nvSpPr>
        <p:spPr>
          <a:xfrm>
            <a:off x="4136238" y="1815746"/>
            <a:ext cx="2693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Жиілік кестесі</a:t>
            </a:r>
            <a:endParaRPr lang="ru-RU" sz="2400" b="1" dirty="0">
              <a:solidFill>
                <a:schemeClr val="accent5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471D970-0F18-4276-9BE1-E7DF73233C9E}"/>
              </a:ext>
            </a:extLst>
          </p:cNvPr>
          <p:cNvSpPr txBox="1"/>
          <p:nvPr/>
        </p:nvSpPr>
        <p:spPr>
          <a:xfrm>
            <a:off x="3181180" y="3807699"/>
            <a:ext cx="5071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Салыстырмалы жиілік кестесі</a:t>
            </a:r>
            <a:endParaRPr lang="ru-RU" sz="24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42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1219200" y="3117542"/>
            <a:ext cx="68255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математикалық статистиканың негізгі терминдерін </a:t>
            </a:r>
            <a:r>
              <a:rPr lang="kk-KZ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білдіңіздер </a:t>
            </a:r>
            <a:r>
              <a:rPr lang="kk-KZ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 </a:t>
            </a:r>
            <a:r>
              <a:rPr lang="kk-KZ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түсіндіңіздер</a:t>
            </a:r>
            <a:r>
              <a:rPr lang="kk-KZ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5461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2933" y="1073175"/>
            <a:ext cx="9846733" cy="905417"/>
          </a:xfrm>
        </p:spPr>
        <p:txBody>
          <a:bodyPr>
            <a:noAutofit/>
          </a:bodyPr>
          <a:lstStyle/>
          <a:p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 жиынтық  және таңдама</a:t>
            </a:r>
            <a:endParaRPr lang="en-ID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4333" y="2482369"/>
            <a:ext cx="7240441" cy="2720941"/>
          </a:xfrm>
        </p:spPr>
        <p:txBody>
          <a:bodyPr>
            <a:noAutofit/>
          </a:bodyPr>
          <a:lstStyle/>
          <a:p>
            <a:pPr algn="l"/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математикалық статистиканың негізгі терминдерін </a:t>
            </a: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білесіздер </a:t>
            </a:r>
            <a:r>
              <a:rPr lang="kk-KZ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 </a:t>
            </a: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түсінесіздер. 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476C872-F17B-4497-B7EC-202F876EE8DA}"/>
              </a:ext>
            </a:extLst>
          </p:cNvPr>
          <p:cNvSpPr txBox="1"/>
          <p:nvPr/>
        </p:nvSpPr>
        <p:spPr>
          <a:xfrm>
            <a:off x="1043818" y="1609064"/>
            <a:ext cx="8671682" cy="2462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2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«Статистика»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термині латынның </a:t>
            </a:r>
            <a:r>
              <a:rPr lang="kk-KZ" sz="2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en-US" sz="2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status</a:t>
            </a:r>
            <a:r>
              <a:rPr lang="kk-KZ" sz="2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r>
              <a:rPr lang="en-US" sz="2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сөзінен шыққан және </a:t>
            </a:r>
            <a:r>
              <a:rPr lang="kk-KZ" sz="2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«күй», «хал-жағдай»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деген мағынаны білдіреді. Қоғамда, табиғатта болып жатқан процестер алуан түрлі және күрделі болып келеді. Статистика көмегімен зерттеушілер табиғи-әлеуметтік құбылыстарды, процестерді сан арқылы немесе сандар қатынасы арқылы жан-жақты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зерттейді.</a:t>
            </a:r>
            <a:endParaRPr lang="en-US" sz="2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818" y="480080"/>
            <a:ext cx="9406467" cy="1077218"/>
          </a:xfrm>
          <a:prstGeom prst="rect">
            <a:avLst/>
          </a:prstGeom>
          <a:solidFill>
            <a:schemeClr val="accent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Математикалық статистиканың элементтері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471" y="155121"/>
            <a:ext cx="2795721" cy="359228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043819" y="4106715"/>
            <a:ext cx="8671682" cy="17851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kk-KZ" sz="2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Мысалы,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заңгерлер,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әлеуметтанушылар,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психологтар қылмысқа қатысты ақпараттарды жинап, оларды зерттейді. Өте үлкен статистикалық ақпараттарды, сандық мәліметтерді зерттеу үшін математикалық статистика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қолданылады.</a:t>
            </a:r>
            <a:endParaRPr lang="ru-RU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47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BF97F28-6BC1-4665-A00D-A9E800D45AE5}"/>
              </a:ext>
            </a:extLst>
          </p:cNvPr>
          <p:cNvSpPr txBox="1"/>
          <p:nvPr/>
        </p:nvSpPr>
        <p:spPr>
          <a:xfrm>
            <a:off x="1043818" y="1618165"/>
            <a:ext cx="8682362" cy="2123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2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Математикалық статистика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қандай да бір заңдылықтарды байқау үшін ақпараттарды өңдеу жолдарын қарастыратын математиканың бөлімі. Оның мақсаты – ғылыми және практикалық қорытындылар жасау мақсатында статистикалық мәліметтерді жинақтау және өңдеу тәсілдерін қалыптастыру. </a:t>
            </a:r>
            <a:endParaRPr lang="ru-RU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818" y="480080"/>
            <a:ext cx="9406467" cy="1077218"/>
          </a:xfrm>
          <a:prstGeom prst="rect">
            <a:avLst/>
          </a:prstGeom>
          <a:solidFill>
            <a:schemeClr val="accent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Математикалық статистиканың элементтері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471" y="155121"/>
            <a:ext cx="2795721" cy="359228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43817" y="3798971"/>
            <a:ext cx="8682363" cy="17851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Қазіргі кезде математикалық статистика тәсілдерін қолданбайтын бірде-бір ғылым, техника, халықшаруашылығы және саяси-әлеуметтік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сала жоқ.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Осы бөлімде математикалық статистиканың бастапқы түсініктерімен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танысасыз.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08157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4508550-7FC7-4FF5-9B2E-F79449E8D497}"/>
              </a:ext>
            </a:extLst>
          </p:cNvPr>
          <p:cNvSpPr txBox="1"/>
          <p:nvPr/>
        </p:nvSpPr>
        <p:spPr>
          <a:xfrm>
            <a:off x="1043817" y="1112985"/>
            <a:ext cx="8789313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2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Қайсыбір біртекті объектілер жиынтығына қандай да бір сандық белгілеріне қарай зерттеулер жасау қажет </a:t>
            </a:r>
            <a:r>
              <a:rPr lang="kk-KZ" sz="2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болады.</a:t>
            </a:r>
            <a:endParaRPr lang="en-US" sz="2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</a:t>
            </a:r>
            <a:r>
              <a:rPr lang="kk-KZ" sz="2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белгілі бір зауыт өндірген тетіктердің өлшемдерін (ұзындығы, ауданы, көлемі, салмағы, сыйымдылығы және </a:t>
            </a:r>
            <a:r>
              <a:rPr lang="kk-KZ" sz="2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т.с.с.) </a:t>
            </a:r>
            <a:r>
              <a:rPr lang="kk-KZ" sz="2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тексеру қажет. Осындай кезде біз сан мәнді ақпараттарды жинақтаймыз. </a:t>
            </a:r>
            <a:endParaRPr lang="ru-RU" sz="2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EEDB30F-FE59-4F8B-934A-85B3B98831E3}"/>
              </a:ext>
            </a:extLst>
          </p:cNvPr>
          <p:cNvSpPr txBox="1"/>
          <p:nvPr/>
        </p:nvSpPr>
        <p:spPr>
          <a:xfrm>
            <a:off x="1043817" y="3179967"/>
            <a:ext cx="8789313" cy="11079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Кейде берілген объектілер жиынтығын түгел тексереді, яғни берілген жиынтықтың әрбір элементінің бізге қажет белгілерін зерттейді.  </a:t>
            </a:r>
            <a:endParaRPr lang="ru-RU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0DBA582-76DE-4C2E-A446-B430CA3B32DD}"/>
              </a:ext>
            </a:extLst>
          </p:cNvPr>
          <p:cNvSpPr txBox="1"/>
          <p:nvPr/>
        </p:nvSpPr>
        <p:spPr>
          <a:xfrm>
            <a:off x="1043816" y="4323620"/>
            <a:ext cx="8789313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 жүзінде осындай түгел тексеру тәсілін орындау, әсіресе, берілген объектілер жиынтығында өте көп элементтер болса, әрбір элементті тексеріп шығу мүмкін емес.  </a:t>
            </a:r>
            <a:endParaRPr lang="ru-RU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43818" y="480080"/>
            <a:ext cx="9406467" cy="584775"/>
          </a:xfrm>
          <a:prstGeom prst="rect">
            <a:avLst/>
          </a:prstGeom>
          <a:solidFill>
            <a:schemeClr val="accent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 жиын және таңдама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471" y="155121"/>
            <a:ext cx="2795721" cy="359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47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AED52CC-587D-41E6-8006-EBEAF259F310}"/>
              </a:ext>
            </a:extLst>
          </p:cNvPr>
          <p:cNvSpPr txBox="1"/>
          <p:nvPr/>
        </p:nvSpPr>
        <p:spPr>
          <a:xfrm>
            <a:off x="1045885" y="1120997"/>
            <a:ext cx="9404400" cy="9694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9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Мысалы, </a:t>
            </a:r>
            <a:r>
              <a:rPr lang="kk-KZ" sz="1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белгілі бір жер теліміне егілген дәндердің </a:t>
            </a:r>
            <a:r>
              <a:rPr lang="kk-KZ" sz="19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өнімділігін,</a:t>
            </a:r>
            <a:endParaRPr lang="en-US" sz="19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19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яғни </a:t>
            </a:r>
            <a:r>
              <a:rPr lang="kk-KZ" sz="1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себілген дәндердің неше проценті өніп шыққанын </a:t>
            </a:r>
            <a:r>
              <a:rPr lang="kk-KZ" sz="19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анықтау</a:t>
            </a:r>
            <a:endParaRPr lang="en-US" sz="19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19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қажет </a:t>
            </a:r>
            <a:r>
              <a:rPr lang="kk-KZ" sz="1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болсын.  </a:t>
            </a:r>
            <a:endParaRPr lang="ru-RU" sz="19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7313606-9AA4-453B-B98E-13446C7FAA2F}"/>
              </a:ext>
            </a:extLst>
          </p:cNvPr>
          <p:cNvSpPr txBox="1"/>
          <p:nvPr/>
        </p:nvSpPr>
        <p:spPr>
          <a:xfrm>
            <a:off x="1043818" y="2136081"/>
            <a:ext cx="9259410" cy="6771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Мұнда осы жер телімін түгел тексеріп шығу, яғни әрбір себілген дәннің өніп шыққанын немесе өнбей қалғанын анықтау мүмкін емес. </a:t>
            </a:r>
            <a:endParaRPr lang="ru-RU" sz="19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6354200-6AFC-46E6-A1A1-E9D4D81B9336}"/>
              </a:ext>
            </a:extLst>
          </p:cNvPr>
          <p:cNvSpPr txBox="1"/>
          <p:nvPr/>
        </p:nvSpPr>
        <p:spPr>
          <a:xfrm>
            <a:off x="1043818" y="2866941"/>
            <a:ext cx="8440927" cy="9694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Осындай жағдайларда бүкіл жиынтықтан оның шектеулі бөлігін кездейсоқ таңдап алып, осы таңдап алынған бөліктің элементтерін </a:t>
            </a:r>
            <a:r>
              <a:rPr lang="kk-KZ" sz="19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зерттейді.</a:t>
            </a:r>
            <a:endParaRPr lang="ru-RU" sz="19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74" name="Picture 2" descr="Мамыр айында ЕСЖ-да дәнді дақыл айналымы 141%-ға артқан | «Атамекен» ҚР  Ұлттық кәсіпкерлер палатасы">
            <a:extLst>
              <a:ext uri="{FF2B5EF4-FFF2-40B4-BE49-F238E27FC236}">
                <a16:creationId xmlns:a16="http://schemas.microsoft.com/office/drawing/2014/main" xmlns="" id="{528B1782-1C26-4825-A619-239DAEBBDD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87" y="3950164"/>
            <a:ext cx="4071358" cy="1910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ОҚО шаруалары дәнді дақыл жинау бойынша рекорд орнатты Alashainasy.kz">
            <a:extLst>
              <a:ext uri="{FF2B5EF4-FFF2-40B4-BE49-F238E27FC236}">
                <a16:creationId xmlns:a16="http://schemas.microsoft.com/office/drawing/2014/main" xmlns="" id="{3E235831-7895-45AE-A069-D55C4C4B9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818" y="3944133"/>
            <a:ext cx="3462550" cy="191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043818" y="480080"/>
            <a:ext cx="9406467" cy="584775"/>
          </a:xfrm>
          <a:prstGeom prst="rect">
            <a:avLst/>
          </a:prstGeom>
          <a:solidFill>
            <a:schemeClr val="accent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 жиын және таңдама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471" y="155121"/>
            <a:ext cx="2795721" cy="359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73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16991A1-6741-458A-ABB0-97D702D46678}"/>
              </a:ext>
            </a:extLst>
          </p:cNvPr>
          <p:cNvSpPr txBox="1"/>
          <p:nvPr/>
        </p:nvSpPr>
        <p:spPr>
          <a:xfrm>
            <a:off x="971326" y="458527"/>
            <a:ext cx="8907460" cy="1532334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Анықтама</a:t>
            </a:r>
          </a:p>
          <a:p>
            <a:r>
              <a:rPr lang="kk-KZ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Зерттелетін 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объектілер жиынтығын </a:t>
            </a:r>
            <a:r>
              <a:rPr lang="kk-KZ" sz="2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 жиынтық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бас жиынтықтан кездейсоқ таңдап алынған объектілер жиынын </a:t>
            </a:r>
            <a:r>
              <a:rPr lang="kk-KZ" sz="2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таңдама жиынтық 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немесе жай ғана </a:t>
            </a:r>
            <a:r>
              <a:rPr lang="kk-KZ" sz="2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таңдама 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дейді. 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E56A28A-08CA-45CE-82D3-F48FBF1BA7E6}"/>
              </a:ext>
            </a:extLst>
          </p:cNvPr>
          <p:cNvSpPr txBox="1"/>
          <p:nvPr/>
        </p:nvSpPr>
        <p:spPr>
          <a:xfrm>
            <a:off x="971327" y="2261460"/>
            <a:ext cx="89074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Жоғарыда қарастырылған мысалда берілген жер теліміне себілген барлық дәндер жиыны – бас жиынтық, кездейсоқ таңдап алынған бөлікке себілген дәндер жиыны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таңдама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болады.</a:t>
            </a:r>
            <a:endParaRPr lang="ru-RU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575F3A8-D16B-4758-A575-7A492D9F3A5F}"/>
              </a:ext>
            </a:extLst>
          </p:cNvPr>
          <p:cNvSpPr txBox="1"/>
          <p:nvPr/>
        </p:nvSpPr>
        <p:spPr>
          <a:xfrm>
            <a:off x="971326" y="3708010"/>
            <a:ext cx="87755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Жиынға енетін объектілер саны </a:t>
            </a:r>
            <a:r>
              <a:rPr lang="kk-KZ" sz="2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жиынның көлемі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 аталады. </a:t>
            </a:r>
            <a:endParaRPr lang="ru-RU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72FC537-F77B-4FBE-9B9B-F5FA56FFC7B4}"/>
              </a:ext>
            </a:extLst>
          </p:cNvPr>
          <p:cNvSpPr txBox="1"/>
          <p:nvPr/>
        </p:nvSpPr>
        <p:spPr>
          <a:xfrm>
            <a:off x="971326" y="4558644"/>
            <a:ext cx="8499246" cy="11079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2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Мысалы,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10 000 тетік арасынан зерттеуге 100 тетік кездейсоқ таңдалып алынса, таңдама көлемі 100, бас жиынтық көлемі 10 000 болады. </a:t>
            </a:r>
            <a:endParaRPr lang="ru-RU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471" y="155121"/>
            <a:ext cx="2795721" cy="359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2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1391501-2190-4D5D-B286-4AB1524BDE1E}"/>
              </a:ext>
            </a:extLst>
          </p:cNvPr>
          <p:cNvSpPr txBox="1"/>
          <p:nvPr/>
        </p:nvSpPr>
        <p:spPr>
          <a:xfrm>
            <a:off x="1043817" y="1126118"/>
            <a:ext cx="9476055" cy="2462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Ins="576000" rtlCol="0">
            <a:spAutoFit/>
          </a:bodyPr>
          <a:lstStyle/>
          <a:p>
            <a:r>
              <a:rPr lang="kk-KZ" sz="22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Мысалы,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фермер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бидай өсірді. Бидай өнімділігін арттыру үшін фермер тыңайтқышты қолданып, оны зерттемекші болды. Ол жерінің бір бөлігіне тыңайтқышты қолданды, екінші бөлігіне тыңайтқыш қолданбады. Бірақ екі </a:t>
            </a:r>
            <a:endParaRPr lang="kk-KZ" sz="2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бөліктегі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бидай егістігін бірдей күтті. Күзде екі бөлікте өсірілген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егістіктің 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әрқайсысынан кездейсоқ 100 масақтан теріп алынды және әр масақтағы бидай дәні саналды.</a:t>
            </a:r>
            <a:endParaRPr lang="ru-RU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346201E-D881-450D-90E8-221E1C9B2B71}"/>
              </a:ext>
            </a:extLst>
          </p:cNvPr>
          <p:cNvSpPr txBox="1"/>
          <p:nvPr/>
        </p:nvSpPr>
        <p:spPr>
          <a:xfrm>
            <a:off x="1043818" y="3641835"/>
            <a:ext cx="8681296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Тыңайтқыш қолданған жерден алынған бидай масағындағы дәндер саны: 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43818" y="480080"/>
            <a:ext cx="9406467" cy="584775"/>
          </a:xfrm>
          <a:prstGeom prst="rect">
            <a:avLst/>
          </a:prstGeom>
          <a:solidFill>
            <a:schemeClr val="accent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Жиілік кестесі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471" y="155121"/>
            <a:ext cx="2795721" cy="3592286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025345" y="4466943"/>
            <a:ext cx="83992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 6  6  8  7  7  7  5  4  4  9  6  3  8  8  8  8  5  5  4  9  10   9  9  5  4  4 3  8  8  7  7  7   6  6  6  6  9  10  11  3  4  7  5  6  3  6  7  7  11  10  9 9  12   6  5  13  7  7  5  5  5   6  7  6  8  8  8  4  4  7  8  8  8  6  6  5  5  5   7  7  7  9  9  10  4  4  6  6  9  9  7  7  7  7  8  8  8  6  6 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41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3EFA1DC-6F0A-4623-B1A9-535C69A667EC}"/>
              </a:ext>
            </a:extLst>
          </p:cNvPr>
          <p:cNvSpPr txBox="1"/>
          <p:nvPr/>
        </p:nvSpPr>
        <p:spPr>
          <a:xfrm>
            <a:off x="1043818" y="3112543"/>
            <a:ext cx="8708529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Жиілік кестесін құру үшін берілген таңдама санының мәндерін бір-бірден алып, оларды өсу тәртібімен жазамыз. Осылай алынған сандар тізбегін </a:t>
            </a:r>
            <a:r>
              <a:rPr lang="kk-KZ" sz="2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вариациялық қатар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вариациялық қатардың әрбір элементін </a:t>
            </a:r>
            <a:r>
              <a:rPr lang="kk-KZ" sz="2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варианта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деп атайды. 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071ED23-7808-49E1-AFC8-8D2058671649}"/>
              </a:ext>
            </a:extLst>
          </p:cNvPr>
          <p:cNvSpPr txBox="1"/>
          <p:nvPr/>
        </p:nvSpPr>
        <p:spPr>
          <a:xfrm>
            <a:off x="1016585" y="4461866"/>
            <a:ext cx="80342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Тыңайтқышты қолданған жерден алынған бидай масағындағы дәндер санын қарастырсақ, әрбір масақтағы дәндер саны 3-тен 13-ке дейін жеткенін көреміз. Сонымен, кездейсоқ алынған масақтардағы дәндер саны, яғни  таңдама саны </a:t>
            </a:r>
            <a:r>
              <a:rPr lang="kk-KZ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3, 4, 5, 6, 7, 8, 9, 10, 11, 12, 13.</a:t>
            </a:r>
            <a:endParaRPr lang="ru-RU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43818" y="480080"/>
            <a:ext cx="9406467" cy="584775"/>
          </a:xfrm>
          <a:prstGeom prst="rect">
            <a:avLst/>
          </a:prstGeom>
          <a:solidFill>
            <a:schemeClr val="accent1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Жиілік кестесі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1391501-2190-4D5D-B286-4AB1524BDE1E}"/>
              </a:ext>
            </a:extLst>
          </p:cNvPr>
          <p:cNvSpPr txBox="1"/>
          <p:nvPr/>
        </p:nvSpPr>
        <p:spPr>
          <a:xfrm>
            <a:off x="1043818" y="1129861"/>
            <a:ext cx="9424940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Ins="576000" rtlCol="0">
            <a:spAutoFit/>
          </a:bodyPr>
          <a:lstStyle/>
          <a:p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Бұл келтірілген деректерді осы күйінде сараптау зерттеушілерге айтарлықтай қиындық туғызады, өйткені олар қолайсыз. Мәліметтерді </a:t>
            </a:r>
            <a:r>
              <a:rPr lang="kk-KZ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өңдеп, </a:t>
            </a:r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оны көрнекі түрде жазу жолдары бар. Солардың бірі – </a:t>
            </a:r>
            <a:r>
              <a:rPr lang="kk-KZ" sz="24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жиілік кестесін </a:t>
            </a:r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құру.  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3471" y="155121"/>
            <a:ext cx="2795721" cy="359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56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1074</Words>
  <Application>Microsoft Office PowerPoint</Application>
  <PresentationFormat>Широкоэкранный</PresentationFormat>
  <Paragraphs>169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Бас жиынтық  және таңдама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75</cp:revision>
  <dcterms:created xsi:type="dcterms:W3CDTF">2022-09-04T21:41:09Z</dcterms:created>
  <dcterms:modified xsi:type="dcterms:W3CDTF">2024-08-14T16:06:04Z</dcterms:modified>
</cp:coreProperties>
</file>