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78" r:id="rId2"/>
    <p:sldId id="259" r:id="rId3"/>
    <p:sldId id="282" r:id="rId4"/>
    <p:sldId id="283" r:id="rId5"/>
    <p:sldId id="284" r:id="rId6"/>
    <p:sldId id="285" r:id="rId7"/>
    <p:sldId id="286" r:id="rId8"/>
    <p:sldId id="287" r:id="rId9"/>
    <p:sldId id="288" r:id="rId10"/>
    <p:sldId id="289" r:id="rId11"/>
    <p:sldId id="290" r:id="rId12"/>
    <p:sldId id="291" r:id="rId13"/>
    <p:sldId id="292" r:id="rId14"/>
    <p:sldId id="281" r:id="rId1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6" d="100"/>
          <a:sy n="46" d="100"/>
        </p:scale>
        <p:origin x="53" y="811"/>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6DA10F7-E203-408A-B08D-03768BAA0379}" type="datetimeFigureOut">
              <a:rPr lang="ru-RU" smtClean="0"/>
              <a:t>14.08.2024</a:t>
            </a:fld>
            <a:endParaRPr lang="ru-RU"/>
          </a:p>
        </p:txBody>
      </p:sp>
      <p:sp>
        <p:nvSpPr>
          <p:cNvPr id="4" name="Образ слайда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BC41EA4-491C-45FF-902E-5369CA0DFF2D}" type="slidenum">
              <a:rPr lang="ru-RU" smtClean="0"/>
              <a:t>‹#›</a:t>
            </a:fld>
            <a:endParaRPr lang="ru-RU"/>
          </a:p>
        </p:txBody>
      </p:sp>
    </p:spTree>
    <p:extLst>
      <p:ext uri="{BB962C8B-B14F-4D97-AF65-F5344CB8AC3E}">
        <p14:creationId xmlns:p14="http://schemas.microsoft.com/office/powerpoint/2010/main" val="35385782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0A8259D0-34A0-4D03-BD3A-50F7F6034403}" type="datetimeFigureOut">
              <a:rPr lang="ru-RU" smtClean="0"/>
              <a:t>14.08.2024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2442872-7659-4856-963F-78491DA69C41}" type="slidenum">
              <a:rPr lang="ru-RU" smtClean="0"/>
              <a:t>‹#›</a:t>
            </a:fld>
            <a:endParaRPr lang="ru-RU"/>
          </a:p>
        </p:txBody>
      </p:sp>
    </p:spTree>
    <p:extLst>
      <p:ext uri="{BB962C8B-B14F-4D97-AF65-F5344CB8AC3E}">
        <p14:creationId xmlns:p14="http://schemas.microsoft.com/office/powerpoint/2010/main" val="378196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A8259D0-34A0-4D03-BD3A-50F7F6034403}" type="datetimeFigureOut">
              <a:rPr lang="ru-RU" smtClean="0"/>
              <a:t>14.08.2024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2442872-7659-4856-963F-78491DA69C41}" type="slidenum">
              <a:rPr lang="ru-RU" smtClean="0"/>
              <a:t>‹#›</a:t>
            </a:fld>
            <a:endParaRPr lang="ru-RU"/>
          </a:p>
        </p:txBody>
      </p:sp>
    </p:spTree>
    <p:extLst>
      <p:ext uri="{BB962C8B-B14F-4D97-AF65-F5344CB8AC3E}">
        <p14:creationId xmlns:p14="http://schemas.microsoft.com/office/powerpoint/2010/main" val="1196103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A8259D0-34A0-4D03-BD3A-50F7F6034403}" type="datetimeFigureOut">
              <a:rPr lang="ru-RU" smtClean="0"/>
              <a:t>14.08.2024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2442872-7659-4856-963F-78491DA69C41}" type="slidenum">
              <a:rPr lang="ru-RU" smtClean="0"/>
              <a:t>‹#›</a:t>
            </a:fld>
            <a:endParaRPr lang="ru-RU"/>
          </a:p>
        </p:txBody>
      </p:sp>
    </p:spTree>
    <p:extLst>
      <p:ext uri="{BB962C8B-B14F-4D97-AF65-F5344CB8AC3E}">
        <p14:creationId xmlns:p14="http://schemas.microsoft.com/office/powerpoint/2010/main" val="12579865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4_Custom Layout">
    <p:spTree>
      <p:nvGrpSpPr>
        <p:cNvPr id="1" name=""/>
        <p:cNvGrpSpPr/>
        <p:nvPr/>
      </p:nvGrpSpPr>
      <p:grpSpPr>
        <a:xfrm>
          <a:off x="0" y="0"/>
          <a:ext cx="0" cy="0"/>
          <a:chOff x="0" y="0"/>
          <a:chExt cx="0" cy="0"/>
        </a:xfrm>
      </p:grpSpPr>
      <p:sp>
        <p:nvSpPr>
          <p:cNvPr id="13" name="Title 1">
            <a:extLst>
              <a:ext uri="{FF2B5EF4-FFF2-40B4-BE49-F238E27FC236}">
                <a16:creationId xmlns="" xmlns:a16="http://schemas.microsoft.com/office/drawing/2014/main" id="{A30FFE61-70DA-44E8-80B5-C704ACDD7155}"/>
              </a:ext>
            </a:extLst>
          </p:cNvPr>
          <p:cNvSpPr>
            <a:spLocks noGrp="1"/>
          </p:cNvSpPr>
          <p:nvPr>
            <p:ph type="ctrTitle" hasCustomPrompt="1"/>
          </p:nvPr>
        </p:nvSpPr>
        <p:spPr>
          <a:xfrm>
            <a:off x="6262286" y="845015"/>
            <a:ext cx="6860276" cy="1926532"/>
          </a:xfrm>
          <a:prstGeom prst="rect">
            <a:avLst/>
          </a:prstGeom>
        </p:spPr>
        <p:txBody>
          <a:bodyPr anchor="ctr">
            <a:noAutofit/>
          </a:bodyPr>
          <a:lstStyle>
            <a:lvl1pPr algn="l">
              <a:defRPr sz="4400" b="1">
                <a:solidFill>
                  <a:schemeClr val="tx1"/>
                </a:solidFill>
              </a:defRPr>
            </a:lvl1pPr>
          </a:lstStyle>
          <a:p>
            <a:r>
              <a:rPr lang="en-US" dirty="0"/>
              <a:t>Click to edit title</a:t>
            </a:r>
          </a:p>
        </p:txBody>
      </p:sp>
    </p:spTree>
    <p:extLst>
      <p:ext uri="{BB962C8B-B14F-4D97-AF65-F5344CB8AC3E}">
        <p14:creationId xmlns:p14="http://schemas.microsoft.com/office/powerpoint/2010/main" val="2942192467"/>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8_Custom Layout">
    <p:spTree>
      <p:nvGrpSpPr>
        <p:cNvPr id="1" name=""/>
        <p:cNvGrpSpPr/>
        <p:nvPr/>
      </p:nvGrpSpPr>
      <p:grpSpPr>
        <a:xfrm>
          <a:off x="0" y="0"/>
          <a:ext cx="0" cy="0"/>
          <a:chOff x="0" y="0"/>
          <a:chExt cx="0" cy="0"/>
        </a:xfrm>
      </p:grpSpPr>
      <p:sp>
        <p:nvSpPr>
          <p:cNvPr id="8" name="Title 1">
            <a:extLst>
              <a:ext uri="{FF2B5EF4-FFF2-40B4-BE49-F238E27FC236}">
                <a16:creationId xmlns="" xmlns:a16="http://schemas.microsoft.com/office/drawing/2014/main" id="{0A335B13-64DC-434F-A109-D43A41E8DD74}"/>
              </a:ext>
            </a:extLst>
          </p:cNvPr>
          <p:cNvSpPr>
            <a:spLocks noGrp="1"/>
          </p:cNvSpPr>
          <p:nvPr>
            <p:ph type="ctrTitle" hasCustomPrompt="1"/>
          </p:nvPr>
        </p:nvSpPr>
        <p:spPr>
          <a:xfrm>
            <a:off x="6575596" y="1110525"/>
            <a:ext cx="6860276" cy="1926532"/>
          </a:xfrm>
          <a:prstGeom prst="rect">
            <a:avLst/>
          </a:prstGeom>
        </p:spPr>
        <p:txBody>
          <a:bodyPr anchor="ctr">
            <a:noAutofit/>
          </a:bodyPr>
          <a:lstStyle>
            <a:lvl1pPr algn="l">
              <a:defRPr sz="4400" b="1">
                <a:solidFill>
                  <a:schemeClr val="tx1"/>
                </a:solidFill>
              </a:defRPr>
            </a:lvl1pPr>
          </a:lstStyle>
          <a:p>
            <a:r>
              <a:rPr lang="en-US" dirty="0"/>
              <a:t>Click to edit title</a:t>
            </a:r>
          </a:p>
        </p:txBody>
      </p:sp>
      <p:sp>
        <p:nvSpPr>
          <p:cNvPr id="7" name="Picture Placeholder 6">
            <a:extLst>
              <a:ext uri="{FF2B5EF4-FFF2-40B4-BE49-F238E27FC236}">
                <a16:creationId xmlns="" xmlns:a16="http://schemas.microsoft.com/office/drawing/2014/main" id="{9F75258C-901B-47AE-A254-21F0DFFD5F2D}"/>
              </a:ext>
            </a:extLst>
          </p:cNvPr>
          <p:cNvSpPr>
            <a:spLocks noGrp="1"/>
          </p:cNvSpPr>
          <p:nvPr>
            <p:ph type="pic" sz="quarter" idx="13"/>
          </p:nvPr>
        </p:nvSpPr>
        <p:spPr>
          <a:xfrm>
            <a:off x="968673" y="1051031"/>
            <a:ext cx="4881083" cy="5171466"/>
          </a:xfrm>
          <a:prstGeom prst="roundRect">
            <a:avLst>
              <a:gd name="adj" fmla="val 10027"/>
            </a:avLst>
          </a:prstGeom>
          <a:solidFill>
            <a:schemeClr val="bg2">
              <a:lumMod val="75000"/>
            </a:schemeClr>
          </a:solidFill>
        </p:spPr>
        <p:txBody>
          <a:bodyPr wrap="square" anchor="ctr">
            <a:noAutofit/>
          </a:bodyPr>
          <a:lstStyle>
            <a:lvl1pPr algn="ctr">
              <a:defRPr/>
            </a:lvl1pPr>
          </a:lstStyle>
          <a:p>
            <a:endParaRPr lang="en-ID"/>
          </a:p>
        </p:txBody>
      </p:sp>
    </p:spTree>
    <p:extLst>
      <p:ext uri="{BB962C8B-B14F-4D97-AF65-F5344CB8AC3E}">
        <p14:creationId xmlns:p14="http://schemas.microsoft.com/office/powerpoint/2010/main" val="2802715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A8259D0-34A0-4D03-BD3A-50F7F6034403}" type="datetimeFigureOut">
              <a:rPr lang="ru-RU" smtClean="0"/>
              <a:t>14.08.2024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2442872-7659-4856-963F-78491DA69C41}" type="slidenum">
              <a:rPr lang="ru-RU" smtClean="0"/>
              <a:t>‹#›</a:t>
            </a:fld>
            <a:endParaRPr lang="ru-RU"/>
          </a:p>
        </p:txBody>
      </p:sp>
    </p:spTree>
    <p:extLst>
      <p:ext uri="{BB962C8B-B14F-4D97-AF65-F5344CB8AC3E}">
        <p14:creationId xmlns:p14="http://schemas.microsoft.com/office/powerpoint/2010/main" val="1384656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0A8259D0-34A0-4D03-BD3A-50F7F6034403}" type="datetimeFigureOut">
              <a:rPr lang="ru-RU" smtClean="0"/>
              <a:t>14.08.2024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2442872-7659-4856-963F-78491DA69C41}" type="slidenum">
              <a:rPr lang="ru-RU" smtClean="0"/>
              <a:t>‹#›</a:t>
            </a:fld>
            <a:endParaRPr lang="ru-RU"/>
          </a:p>
        </p:txBody>
      </p:sp>
    </p:spTree>
    <p:extLst>
      <p:ext uri="{BB962C8B-B14F-4D97-AF65-F5344CB8AC3E}">
        <p14:creationId xmlns:p14="http://schemas.microsoft.com/office/powerpoint/2010/main" val="29933395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0A8259D0-34A0-4D03-BD3A-50F7F6034403}" type="datetimeFigureOut">
              <a:rPr lang="ru-RU" smtClean="0"/>
              <a:t>14.08.2024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2442872-7659-4856-963F-78491DA69C41}" type="slidenum">
              <a:rPr lang="ru-RU" smtClean="0"/>
              <a:t>‹#›</a:t>
            </a:fld>
            <a:endParaRPr lang="ru-RU"/>
          </a:p>
        </p:txBody>
      </p:sp>
    </p:spTree>
    <p:extLst>
      <p:ext uri="{BB962C8B-B14F-4D97-AF65-F5344CB8AC3E}">
        <p14:creationId xmlns:p14="http://schemas.microsoft.com/office/powerpoint/2010/main" val="39946120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0A8259D0-34A0-4D03-BD3A-50F7F6034403}" type="datetimeFigureOut">
              <a:rPr lang="ru-RU" smtClean="0"/>
              <a:t>14.08.2024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D2442872-7659-4856-963F-78491DA69C41}" type="slidenum">
              <a:rPr lang="ru-RU" smtClean="0"/>
              <a:t>‹#›</a:t>
            </a:fld>
            <a:endParaRPr lang="ru-RU"/>
          </a:p>
        </p:txBody>
      </p:sp>
    </p:spTree>
    <p:extLst>
      <p:ext uri="{BB962C8B-B14F-4D97-AF65-F5344CB8AC3E}">
        <p14:creationId xmlns:p14="http://schemas.microsoft.com/office/powerpoint/2010/main" val="8621869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0A8259D0-34A0-4D03-BD3A-50F7F6034403}" type="datetimeFigureOut">
              <a:rPr lang="ru-RU" smtClean="0"/>
              <a:t>14.08.2024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D2442872-7659-4856-963F-78491DA69C41}" type="slidenum">
              <a:rPr lang="ru-RU" smtClean="0"/>
              <a:t>‹#›</a:t>
            </a:fld>
            <a:endParaRPr lang="ru-RU"/>
          </a:p>
        </p:txBody>
      </p:sp>
    </p:spTree>
    <p:extLst>
      <p:ext uri="{BB962C8B-B14F-4D97-AF65-F5344CB8AC3E}">
        <p14:creationId xmlns:p14="http://schemas.microsoft.com/office/powerpoint/2010/main" val="7768337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A8259D0-34A0-4D03-BD3A-50F7F6034403}" type="datetimeFigureOut">
              <a:rPr lang="ru-RU" smtClean="0"/>
              <a:t>14.08.2024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2442872-7659-4856-963F-78491DA69C41}" type="slidenum">
              <a:rPr lang="ru-RU" smtClean="0"/>
              <a:t>‹#›</a:t>
            </a:fld>
            <a:endParaRPr lang="ru-RU"/>
          </a:p>
        </p:txBody>
      </p:sp>
    </p:spTree>
    <p:extLst>
      <p:ext uri="{BB962C8B-B14F-4D97-AF65-F5344CB8AC3E}">
        <p14:creationId xmlns:p14="http://schemas.microsoft.com/office/powerpoint/2010/main" val="619493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0A8259D0-34A0-4D03-BD3A-50F7F6034403}" type="datetimeFigureOut">
              <a:rPr lang="ru-RU" smtClean="0"/>
              <a:t>14.08.2024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2442872-7659-4856-963F-78491DA69C41}" type="slidenum">
              <a:rPr lang="ru-RU" smtClean="0"/>
              <a:t>‹#›</a:t>
            </a:fld>
            <a:endParaRPr lang="ru-RU"/>
          </a:p>
        </p:txBody>
      </p:sp>
    </p:spTree>
    <p:extLst>
      <p:ext uri="{BB962C8B-B14F-4D97-AF65-F5344CB8AC3E}">
        <p14:creationId xmlns:p14="http://schemas.microsoft.com/office/powerpoint/2010/main" val="2514950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0A8259D0-34A0-4D03-BD3A-50F7F6034403}" type="datetimeFigureOut">
              <a:rPr lang="ru-RU" smtClean="0"/>
              <a:t>14.08.2024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2442872-7659-4856-963F-78491DA69C41}" type="slidenum">
              <a:rPr lang="ru-RU" smtClean="0"/>
              <a:t>‹#›</a:t>
            </a:fld>
            <a:endParaRPr lang="ru-RU"/>
          </a:p>
        </p:txBody>
      </p:sp>
    </p:spTree>
    <p:extLst>
      <p:ext uri="{BB962C8B-B14F-4D97-AF65-F5344CB8AC3E}">
        <p14:creationId xmlns:p14="http://schemas.microsoft.com/office/powerpoint/2010/main" val="2802951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8259D0-34A0-4D03-BD3A-50F7F6034403}" type="datetimeFigureOut">
              <a:rPr lang="ru-RU" smtClean="0"/>
              <a:t>14.08.2024</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442872-7659-4856-963F-78491DA69C41}" type="slidenum">
              <a:rPr lang="ru-RU" smtClean="0"/>
              <a:t>‹#›</a:t>
            </a:fld>
            <a:endParaRPr lang="ru-RU"/>
          </a:p>
        </p:txBody>
      </p:sp>
    </p:spTree>
    <p:extLst>
      <p:ext uri="{BB962C8B-B14F-4D97-AF65-F5344CB8AC3E}">
        <p14:creationId xmlns:p14="http://schemas.microsoft.com/office/powerpoint/2010/main" val="11420089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6.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3.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52697" y="2559099"/>
            <a:ext cx="2901050" cy="646331"/>
          </a:xfrm>
          <a:prstGeom prst="rect">
            <a:avLst/>
          </a:prstGeom>
        </p:spPr>
        <p:txBody>
          <a:bodyPr wrap="square">
            <a:spAutoFit/>
          </a:bodyPr>
          <a:lstStyle/>
          <a:p>
            <a:r>
              <a:rPr lang="ru-RU" sz="3600" b="1" dirty="0" err="1" smtClean="0">
                <a:solidFill>
                  <a:srgbClr val="002060"/>
                </a:solidFill>
                <a:latin typeface="Tahoma" panose="020B0604030504040204" pitchFamily="34" charset="0"/>
                <a:ea typeface="Tahoma" panose="020B0604030504040204" pitchFamily="34" charset="0"/>
                <a:cs typeface="Tahoma" panose="020B0604030504040204" pitchFamily="34" charset="0"/>
              </a:rPr>
              <a:t>Пәні</a:t>
            </a:r>
            <a:r>
              <a:rPr lang="ru-RU" sz="3600" b="1" dirty="0" smtClean="0">
                <a:solidFill>
                  <a:srgbClr val="002060"/>
                </a:solidFill>
                <a:latin typeface="Tahoma" panose="020B0604030504040204" pitchFamily="34" charset="0"/>
                <a:ea typeface="Tahoma" panose="020B0604030504040204" pitchFamily="34" charset="0"/>
                <a:cs typeface="Tahoma" panose="020B0604030504040204" pitchFamily="34" charset="0"/>
              </a:rPr>
              <a:t>:</a:t>
            </a:r>
            <a:endParaRPr lang="ru-RU" sz="3600" dirty="0">
              <a:solidFill>
                <a:srgbClr val="002060"/>
              </a:solidFill>
            </a:endParaRPr>
          </a:p>
        </p:txBody>
      </p:sp>
      <p:sp>
        <p:nvSpPr>
          <p:cNvPr id="3" name="Прямоугольник 2"/>
          <p:cNvSpPr/>
          <p:nvPr/>
        </p:nvSpPr>
        <p:spPr>
          <a:xfrm>
            <a:off x="952697" y="3470256"/>
            <a:ext cx="2901050" cy="646331"/>
          </a:xfrm>
          <a:prstGeom prst="rect">
            <a:avLst/>
          </a:prstGeom>
        </p:spPr>
        <p:txBody>
          <a:bodyPr wrap="square">
            <a:spAutoFit/>
          </a:bodyPr>
          <a:lstStyle/>
          <a:p>
            <a:r>
              <a:rPr lang="ru-RU" sz="3600" b="1" dirty="0" err="1" smtClean="0">
                <a:solidFill>
                  <a:srgbClr val="002060"/>
                </a:solidFill>
                <a:latin typeface="Tahoma" panose="020B0604030504040204" pitchFamily="34" charset="0"/>
                <a:ea typeface="Tahoma" panose="020B0604030504040204" pitchFamily="34" charset="0"/>
                <a:cs typeface="Tahoma" panose="020B0604030504040204" pitchFamily="34" charset="0"/>
              </a:rPr>
              <a:t>Сынып</a:t>
            </a:r>
            <a:r>
              <a:rPr lang="ru-RU" sz="3600" b="1" dirty="0" smtClean="0">
                <a:solidFill>
                  <a:srgbClr val="002060"/>
                </a:solidFill>
                <a:latin typeface="Tahoma" panose="020B0604030504040204" pitchFamily="34" charset="0"/>
                <a:ea typeface="Tahoma" panose="020B0604030504040204" pitchFamily="34" charset="0"/>
                <a:cs typeface="Tahoma" panose="020B0604030504040204" pitchFamily="34" charset="0"/>
              </a:rPr>
              <a:t>: </a:t>
            </a:r>
            <a:endParaRPr lang="ru-RU" sz="3600" dirty="0">
              <a:solidFill>
                <a:srgbClr val="002060"/>
              </a:solidFill>
            </a:endParaRPr>
          </a:p>
        </p:txBody>
      </p:sp>
      <p:sp>
        <p:nvSpPr>
          <p:cNvPr id="4" name="Прямоугольник 3"/>
          <p:cNvSpPr/>
          <p:nvPr/>
        </p:nvSpPr>
        <p:spPr>
          <a:xfrm>
            <a:off x="952697" y="4381413"/>
            <a:ext cx="2901050" cy="646331"/>
          </a:xfrm>
          <a:prstGeom prst="rect">
            <a:avLst/>
          </a:prstGeom>
        </p:spPr>
        <p:txBody>
          <a:bodyPr wrap="square">
            <a:spAutoFit/>
          </a:bodyPr>
          <a:lstStyle/>
          <a:p>
            <a:r>
              <a:rPr lang="ru-RU" sz="3600" b="1" dirty="0" err="1" smtClean="0">
                <a:solidFill>
                  <a:srgbClr val="002060"/>
                </a:solidFill>
                <a:latin typeface="Tahoma" panose="020B0604030504040204" pitchFamily="34" charset="0"/>
                <a:ea typeface="Tahoma" panose="020B0604030504040204" pitchFamily="34" charset="0"/>
                <a:cs typeface="Tahoma" panose="020B0604030504040204" pitchFamily="34" charset="0"/>
              </a:rPr>
              <a:t>Тоқсан</a:t>
            </a:r>
            <a:r>
              <a:rPr lang="ru-RU" sz="3600" b="1" dirty="0" smtClean="0">
                <a:solidFill>
                  <a:srgbClr val="002060"/>
                </a:solidFill>
                <a:latin typeface="Tahoma" panose="020B0604030504040204" pitchFamily="34" charset="0"/>
                <a:ea typeface="Tahoma" panose="020B0604030504040204" pitchFamily="34" charset="0"/>
                <a:cs typeface="Tahoma" panose="020B0604030504040204" pitchFamily="34" charset="0"/>
              </a:rPr>
              <a:t>:</a:t>
            </a:r>
            <a:endParaRPr lang="ru-RU" sz="3600" dirty="0">
              <a:solidFill>
                <a:srgbClr val="002060"/>
              </a:solidFill>
            </a:endParaRPr>
          </a:p>
        </p:txBody>
      </p:sp>
      <p:sp>
        <p:nvSpPr>
          <p:cNvPr id="5" name="Прямоугольник 4"/>
          <p:cNvSpPr/>
          <p:nvPr/>
        </p:nvSpPr>
        <p:spPr>
          <a:xfrm>
            <a:off x="952697" y="5292570"/>
            <a:ext cx="6778158" cy="646331"/>
          </a:xfrm>
          <a:prstGeom prst="rect">
            <a:avLst/>
          </a:prstGeom>
        </p:spPr>
        <p:txBody>
          <a:bodyPr wrap="square">
            <a:spAutoFit/>
          </a:bodyPr>
          <a:lstStyle/>
          <a:p>
            <a:r>
              <a:rPr lang="kk-KZ" sz="3600" b="1" dirty="0" smtClean="0">
                <a:solidFill>
                  <a:srgbClr val="002060"/>
                </a:solidFill>
                <a:latin typeface="Tahoma" panose="020B0604030504040204" pitchFamily="34" charset="0"/>
                <a:ea typeface="Tahoma" panose="020B0604030504040204" pitchFamily="34" charset="0"/>
                <a:cs typeface="Tahoma" panose="020B0604030504040204" pitchFamily="34" charset="0"/>
              </a:rPr>
              <a:t>Ұстаздың</a:t>
            </a:r>
            <a:r>
              <a:rPr lang="ru-RU" sz="3600" b="1" dirty="0" smtClean="0">
                <a:solidFill>
                  <a:srgbClr val="002060"/>
                </a:solidFill>
                <a:latin typeface="Tahoma" panose="020B0604030504040204" pitchFamily="34" charset="0"/>
                <a:ea typeface="Tahoma" panose="020B0604030504040204" pitchFamily="34" charset="0"/>
                <a:cs typeface="Tahoma" panose="020B0604030504040204" pitchFamily="34" charset="0"/>
              </a:rPr>
              <a:t> </a:t>
            </a:r>
            <a:r>
              <a:rPr lang="ru-RU" sz="3600" b="1" dirty="0" err="1" smtClean="0">
                <a:solidFill>
                  <a:srgbClr val="002060"/>
                </a:solidFill>
                <a:latin typeface="Tahoma" panose="020B0604030504040204" pitchFamily="34" charset="0"/>
                <a:ea typeface="Tahoma" panose="020B0604030504040204" pitchFamily="34" charset="0"/>
                <a:cs typeface="Tahoma" panose="020B0604030504040204" pitchFamily="34" charset="0"/>
              </a:rPr>
              <a:t>аты-жөні</a:t>
            </a:r>
            <a:r>
              <a:rPr lang="ru-RU" sz="3600" b="1" dirty="0" smtClean="0">
                <a:solidFill>
                  <a:srgbClr val="002060"/>
                </a:solidFill>
                <a:latin typeface="Tahoma" panose="020B0604030504040204" pitchFamily="34" charset="0"/>
                <a:ea typeface="Tahoma" panose="020B0604030504040204" pitchFamily="34" charset="0"/>
                <a:cs typeface="Tahoma" panose="020B0604030504040204" pitchFamily="34" charset="0"/>
              </a:rPr>
              <a:t>:</a:t>
            </a:r>
            <a:endParaRPr lang="ru-RU" sz="3600" dirty="0">
              <a:solidFill>
                <a:srgbClr val="002060"/>
              </a:solidFill>
            </a:endParaRPr>
          </a:p>
        </p:txBody>
      </p:sp>
      <p:sp>
        <p:nvSpPr>
          <p:cNvPr id="6" name="Прямоугольник 5"/>
          <p:cNvSpPr/>
          <p:nvPr/>
        </p:nvSpPr>
        <p:spPr>
          <a:xfrm>
            <a:off x="5988381" y="2282099"/>
            <a:ext cx="5746417" cy="1200329"/>
          </a:xfrm>
          <a:prstGeom prst="rect">
            <a:avLst/>
          </a:prstGeom>
        </p:spPr>
        <p:txBody>
          <a:bodyPr wrap="square">
            <a:spAutoFit/>
          </a:bodyPr>
          <a:lstStyle/>
          <a:p>
            <a:r>
              <a:rPr lang="ru-RU" sz="3600" b="1" dirty="0" smtClean="0">
                <a:solidFill>
                  <a:srgbClr val="002060"/>
                </a:solidFill>
                <a:latin typeface="Tahoma" panose="020B0604030504040204" pitchFamily="34" charset="0"/>
                <a:ea typeface="Tahoma" panose="020B0604030504040204" pitchFamily="34" charset="0"/>
                <a:cs typeface="Tahoma" panose="020B0604030504040204" pitchFamily="34" charset="0"/>
              </a:rPr>
              <a:t>Алгебра </a:t>
            </a:r>
            <a:r>
              <a:rPr lang="ru-RU" sz="3600" b="1" dirty="0" err="1" smtClean="0">
                <a:solidFill>
                  <a:srgbClr val="002060"/>
                </a:solidFill>
                <a:latin typeface="Tahoma" panose="020B0604030504040204" pitchFamily="34" charset="0"/>
                <a:ea typeface="Tahoma" panose="020B0604030504040204" pitchFamily="34" charset="0"/>
                <a:cs typeface="Tahoma" panose="020B0604030504040204" pitchFamily="34" charset="0"/>
              </a:rPr>
              <a:t>және</a:t>
            </a:r>
            <a:r>
              <a:rPr lang="ru-RU" sz="3600" b="1" dirty="0" smtClean="0">
                <a:solidFill>
                  <a:srgbClr val="002060"/>
                </a:solidFill>
                <a:latin typeface="Tahoma" panose="020B0604030504040204" pitchFamily="34" charset="0"/>
                <a:ea typeface="Tahoma" panose="020B0604030504040204" pitchFamily="34" charset="0"/>
                <a:cs typeface="Tahoma" panose="020B0604030504040204" pitchFamily="34" charset="0"/>
              </a:rPr>
              <a:t> анализ </a:t>
            </a:r>
            <a:r>
              <a:rPr lang="ru-RU" sz="3600" b="1" dirty="0" err="1" smtClean="0">
                <a:solidFill>
                  <a:srgbClr val="002060"/>
                </a:solidFill>
                <a:latin typeface="Tahoma" panose="020B0604030504040204" pitchFamily="34" charset="0"/>
                <a:ea typeface="Tahoma" panose="020B0604030504040204" pitchFamily="34" charset="0"/>
                <a:cs typeface="Tahoma" panose="020B0604030504040204" pitchFamily="34" charset="0"/>
              </a:rPr>
              <a:t>бастамалары</a:t>
            </a:r>
            <a:endParaRPr lang="ru-RU" sz="3600" dirty="0">
              <a:solidFill>
                <a:srgbClr val="002060"/>
              </a:solidFill>
            </a:endParaRPr>
          </a:p>
        </p:txBody>
      </p:sp>
      <p:sp>
        <p:nvSpPr>
          <p:cNvPr id="7" name="Прямоугольник 6"/>
          <p:cNvSpPr/>
          <p:nvPr/>
        </p:nvSpPr>
        <p:spPr>
          <a:xfrm>
            <a:off x="5988383" y="3449345"/>
            <a:ext cx="2901050" cy="646331"/>
          </a:xfrm>
          <a:prstGeom prst="rect">
            <a:avLst/>
          </a:prstGeom>
        </p:spPr>
        <p:txBody>
          <a:bodyPr wrap="square">
            <a:spAutoFit/>
          </a:bodyPr>
          <a:lstStyle/>
          <a:p>
            <a:r>
              <a:rPr lang="kk-KZ" sz="3600" b="1" dirty="0" smtClean="0">
                <a:solidFill>
                  <a:srgbClr val="002060"/>
                </a:solidFill>
                <a:latin typeface="Tahoma" panose="020B0604030504040204" pitchFamily="34" charset="0"/>
                <a:ea typeface="Tahoma" panose="020B0604030504040204" pitchFamily="34" charset="0"/>
                <a:cs typeface="Tahoma" panose="020B0604030504040204" pitchFamily="34" charset="0"/>
              </a:rPr>
              <a:t>11</a:t>
            </a:r>
            <a:endParaRPr lang="ru-RU" sz="3600" dirty="0">
              <a:solidFill>
                <a:srgbClr val="002060"/>
              </a:solidFill>
            </a:endParaRPr>
          </a:p>
        </p:txBody>
      </p:sp>
      <p:sp>
        <p:nvSpPr>
          <p:cNvPr id="8" name="Прямоугольник 7"/>
          <p:cNvSpPr/>
          <p:nvPr/>
        </p:nvSpPr>
        <p:spPr>
          <a:xfrm>
            <a:off x="5988383" y="4360502"/>
            <a:ext cx="2901050" cy="646331"/>
          </a:xfrm>
          <a:prstGeom prst="rect">
            <a:avLst/>
          </a:prstGeom>
        </p:spPr>
        <p:txBody>
          <a:bodyPr wrap="square">
            <a:spAutoFit/>
          </a:bodyPr>
          <a:lstStyle/>
          <a:p>
            <a:r>
              <a:rPr lang="en-US" sz="3600" b="1" dirty="0" smtClean="0">
                <a:solidFill>
                  <a:srgbClr val="002060"/>
                </a:solidFill>
                <a:latin typeface="Tahoma" panose="020B0604030504040204" pitchFamily="34" charset="0"/>
                <a:ea typeface="Tahoma" panose="020B0604030504040204" pitchFamily="34" charset="0"/>
                <a:cs typeface="Tahoma" panose="020B0604030504040204" pitchFamily="34" charset="0"/>
              </a:rPr>
              <a:t>I</a:t>
            </a:r>
            <a:endParaRPr lang="ru-RU" sz="3600" dirty="0">
              <a:solidFill>
                <a:srgbClr val="002060"/>
              </a:solidFill>
            </a:endParaRPr>
          </a:p>
        </p:txBody>
      </p:sp>
    </p:spTree>
    <p:extLst>
      <p:ext uri="{BB962C8B-B14F-4D97-AF65-F5344CB8AC3E}">
        <p14:creationId xmlns:p14="http://schemas.microsoft.com/office/powerpoint/2010/main" val="17381684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 xmlns:a16="http://schemas.microsoft.com/office/drawing/2014/main" id="{B80946E1-19B0-40D7-A402-5FB3BC86517D}"/>
              </a:ext>
            </a:extLst>
          </p:cNvPr>
          <p:cNvSpPr txBox="1"/>
          <p:nvPr/>
        </p:nvSpPr>
        <p:spPr>
          <a:xfrm>
            <a:off x="906011" y="466146"/>
            <a:ext cx="10014012" cy="1323439"/>
          </a:xfrm>
          <a:prstGeom prst="rect">
            <a:avLst/>
          </a:prstGeom>
          <a:noFill/>
        </p:spPr>
        <p:txBody>
          <a:bodyPr wrap="square" rtlCol="0">
            <a:spAutoFit/>
          </a:bodyPr>
          <a:lstStyle/>
          <a:p>
            <a:r>
              <a:rPr lang="kk-KZ" sz="2000" dirty="0">
                <a:solidFill>
                  <a:srgbClr val="7030A0"/>
                </a:solidFill>
              </a:rPr>
              <a:t>Мысал. </a:t>
            </a:r>
            <a:r>
              <a:rPr lang="kk-KZ" sz="2000" dirty="0"/>
              <a:t>Банкте 10 салымшының салым  мөлшері туралы деректер берілген: 300, 380, 480, 350, 450, 560, 250, 400, 500, 200 (мың тг). Салым көлемін тең аралықты 3 топқа бөліп, салымшыларды бөлудің интервалды вариациялық қатарын құрыңыз. Әрбір топ бойынша салымдардың жалпы мөлшерін есептеңіз. </a:t>
            </a:r>
            <a:endParaRPr lang="ru-RU" sz="2000" dirty="0"/>
          </a:p>
        </p:txBody>
      </p:sp>
      <p:sp>
        <p:nvSpPr>
          <p:cNvPr id="3" name="TextBox 2">
            <a:extLst>
              <a:ext uri="{FF2B5EF4-FFF2-40B4-BE49-F238E27FC236}">
                <a16:creationId xmlns="" xmlns:a16="http://schemas.microsoft.com/office/drawing/2014/main" id="{96EDC434-EEC1-4025-97F1-A8B0A670EDAF}"/>
              </a:ext>
            </a:extLst>
          </p:cNvPr>
          <p:cNvSpPr txBox="1"/>
          <p:nvPr/>
        </p:nvSpPr>
        <p:spPr>
          <a:xfrm>
            <a:off x="888533" y="1787006"/>
            <a:ext cx="1378368" cy="461665"/>
          </a:xfrm>
          <a:prstGeom prst="rect">
            <a:avLst/>
          </a:prstGeom>
          <a:noFill/>
        </p:spPr>
        <p:txBody>
          <a:bodyPr wrap="square" rtlCol="0">
            <a:spAutoFit/>
          </a:bodyPr>
          <a:lstStyle/>
          <a:p>
            <a:r>
              <a:rPr lang="kk-KZ" sz="2400" dirty="0">
                <a:solidFill>
                  <a:srgbClr val="7030A0"/>
                </a:solidFill>
              </a:rPr>
              <a:t>Шешуі</a:t>
            </a:r>
            <a:r>
              <a:rPr lang="kk-KZ" sz="2000" dirty="0">
                <a:solidFill>
                  <a:srgbClr val="7030A0"/>
                </a:solidFill>
              </a:rPr>
              <a:t>. </a:t>
            </a:r>
            <a:endParaRPr lang="ru-RU" sz="2000" dirty="0">
              <a:solidFill>
                <a:srgbClr val="7030A0"/>
              </a:solidFill>
            </a:endParaRPr>
          </a:p>
        </p:txBody>
      </p:sp>
      <mc:AlternateContent xmlns:mc="http://schemas.openxmlformats.org/markup-compatibility/2006" xmlns:a14="http://schemas.microsoft.com/office/drawing/2010/main">
        <mc:Choice Requires="a14">
          <p:sp>
            <p:nvSpPr>
              <p:cNvPr id="14" name="TextBox 13">
                <a:extLst>
                  <a:ext uri="{FF2B5EF4-FFF2-40B4-BE49-F238E27FC236}">
                    <a16:creationId xmlns="" xmlns:a16="http://schemas.microsoft.com/office/drawing/2014/main" id="{FD855C27-B653-476E-B75D-DCF6E2DE254C}"/>
                  </a:ext>
                </a:extLst>
              </p:cNvPr>
              <p:cNvSpPr txBox="1"/>
              <p:nvPr/>
            </p:nvSpPr>
            <p:spPr>
              <a:xfrm>
                <a:off x="1019986" y="2290416"/>
                <a:ext cx="9471054" cy="494238"/>
              </a:xfrm>
              <a:prstGeom prst="rect">
                <a:avLst/>
              </a:prstGeom>
              <a:noFill/>
            </p:spPr>
            <p:txBody>
              <a:bodyPr wrap="none" lIns="0" tIns="0" rIns="0" bIns="0" rtlCol="0">
                <a:spAutoFit/>
              </a:bodyPr>
              <a:lstStyle/>
              <a:p>
                <a14:m>
                  <m:oMath xmlns:m="http://schemas.openxmlformats.org/officeDocument/2006/math">
                    <m:r>
                      <a:rPr lang="en-US" sz="2400" b="0" i="1" smtClean="0">
                        <a:latin typeface="Cambria Math" panose="02040503050406030204" pitchFamily="18" charset="0"/>
                      </a:rPr>
                      <m:t>𝑖</m:t>
                    </m:r>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𝑚𝑎𝑥</m:t>
                            </m:r>
                          </m:sub>
                        </m:sSub>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𝑚𝑖𝑛</m:t>
                            </m:r>
                          </m:sub>
                        </m:sSub>
                      </m:num>
                      <m:den>
                        <m:r>
                          <a:rPr lang="en-US" sz="2400" b="0" i="1" smtClean="0">
                            <a:latin typeface="Cambria Math" panose="02040503050406030204" pitchFamily="18" charset="0"/>
                          </a:rPr>
                          <m:t>𝑛</m:t>
                        </m:r>
                      </m:den>
                    </m:f>
                  </m:oMath>
                </a14:m>
                <a:r>
                  <a:rPr lang="ru-RU" sz="2400" dirty="0"/>
                  <a:t>  формуласын </a:t>
                </a:r>
                <a:r>
                  <a:rPr lang="ru-RU" sz="2400" dirty="0" err="1"/>
                  <a:t>пайдаланып</a:t>
                </a:r>
                <a:r>
                  <a:rPr lang="ru-RU" sz="2400" dirty="0"/>
                  <a:t>  интервал </a:t>
                </a:r>
                <a:r>
                  <a:rPr lang="ru-RU" sz="2400" dirty="0" err="1"/>
                  <a:t>шамасын</a:t>
                </a:r>
                <a:r>
                  <a:rPr lang="ru-RU" sz="2400" dirty="0"/>
                  <a:t> </a:t>
                </a:r>
                <a:r>
                  <a:rPr lang="ru-RU" sz="2400" dirty="0" err="1"/>
                  <a:t>табамыз</a:t>
                </a:r>
                <a:r>
                  <a:rPr lang="ru-RU" sz="2400" dirty="0"/>
                  <a:t>. </a:t>
                </a:r>
              </a:p>
            </p:txBody>
          </p:sp>
        </mc:Choice>
        <mc:Fallback xmlns="">
          <p:sp>
            <p:nvSpPr>
              <p:cNvPr id="14" name="TextBox 13">
                <a:extLst>
                  <a:ext uri="{FF2B5EF4-FFF2-40B4-BE49-F238E27FC236}">
                    <a16:creationId xmlns:a16="http://schemas.microsoft.com/office/drawing/2014/main" id="{FD855C27-B653-476E-B75D-DCF6E2DE254C}"/>
                  </a:ext>
                </a:extLst>
              </p:cNvPr>
              <p:cNvSpPr txBox="1">
                <a:spLocks noRot="1" noChangeAspect="1" noMove="1" noResize="1" noEditPoints="1" noAdjustHandles="1" noChangeArrowheads="1" noChangeShapeType="1" noTextEdit="1"/>
              </p:cNvSpPr>
              <p:nvPr/>
            </p:nvSpPr>
            <p:spPr>
              <a:xfrm>
                <a:off x="1019986" y="2290416"/>
                <a:ext cx="9471054" cy="494238"/>
              </a:xfrm>
              <a:prstGeom prst="rect">
                <a:avLst/>
              </a:prstGeom>
              <a:blipFill>
                <a:blip r:embed="rId2"/>
                <a:stretch>
                  <a:fillRect t="-9877" r="-965" b="-20988"/>
                </a:stretch>
              </a:blipFill>
            </p:spPr>
            <p:txBody>
              <a:bodyPr/>
              <a:lstStyle/>
              <a:p>
                <a:r>
                  <a:rPr lang="ru-RU">
                    <a:noFill/>
                  </a:rPr>
                  <a:t> </a:t>
                </a:r>
              </a:p>
            </p:txBody>
          </p:sp>
        </mc:Fallback>
      </mc:AlternateContent>
      <p:sp>
        <p:nvSpPr>
          <p:cNvPr id="4" name="TextBox 3">
            <a:extLst>
              <a:ext uri="{FF2B5EF4-FFF2-40B4-BE49-F238E27FC236}">
                <a16:creationId xmlns="" xmlns:a16="http://schemas.microsoft.com/office/drawing/2014/main" id="{709D3EC4-36B7-493B-80AF-B31E3F8376B3}"/>
              </a:ext>
            </a:extLst>
          </p:cNvPr>
          <p:cNvSpPr txBox="1"/>
          <p:nvPr/>
        </p:nvSpPr>
        <p:spPr>
          <a:xfrm>
            <a:off x="920577" y="2802850"/>
            <a:ext cx="10051034" cy="830997"/>
          </a:xfrm>
          <a:prstGeom prst="rect">
            <a:avLst/>
          </a:prstGeom>
          <a:noFill/>
        </p:spPr>
        <p:txBody>
          <a:bodyPr wrap="square" rtlCol="0">
            <a:spAutoFit/>
          </a:bodyPr>
          <a:lstStyle/>
          <a:p>
            <a:r>
              <a:rPr lang="kk-KZ" sz="2400" dirty="0"/>
              <a:t>Есеп шарты бойынша ең үлкен мәні 560 мың тг, ең кіші мәні 200 мың  тг, топтар саны 3</a:t>
            </a:r>
            <a:endParaRPr lang="ru-RU" sz="2400" dirty="0"/>
          </a:p>
        </p:txBody>
      </p:sp>
      <mc:AlternateContent xmlns:mc="http://schemas.openxmlformats.org/markup-compatibility/2006" xmlns:a14="http://schemas.microsoft.com/office/drawing/2010/main">
        <mc:Choice Requires="a14">
          <p:sp>
            <p:nvSpPr>
              <p:cNvPr id="5" name="Прямоугольник 4">
                <a:extLst>
                  <a:ext uri="{FF2B5EF4-FFF2-40B4-BE49-F238E27FC236}">
                    <a16:creationId xmlns="" xmlns:a16="http://schemas.microsoft.com/office/drawing/2014/main" id="{2A87F5EF-66D6-4E87-9DA6-60C352FBB6C9}"/>
                  </a:ext>
                </a:extLst>
              </p:cNvPr>
              <p:cNvSpPr/>
              <p:nvPr/>
            </p:nvSpPr>
            <p:spPr>
              <a:xfrm>
                <a:off x="3193710" y="3687439"/>
                <a:ext cx="3869906" cy="67685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000" i="1" smtClean="0">
                          <a:latin typeface="Cambria Math" panose="02040503050406030204" pitchFamily="18" charset="0"/>
                        </a:rPr>
                        <m:t>𝑖</m:t>
                      </m:r>
                      <m:r>
                        <a:rPr lang="en-US" sz="2000" i="1" smtClean="0">
                          <a:latin typeface="Cambria Math" panose="02040503050406030204" pitchFamily="18" charset="0"/>
                        </a:rPr>
                        <m:t>=</m:t>
                      </m:r>
                      <m:f>
                        <m:fPr>
                          <m:ctrlPr>
                            <a:rPr lang="en-US" sz="2000" i="1">
                              <a:latin typeface="Cambria Math" panose="02040503050406030204" pitchFamily="18" charset="0"/>
                            </a:rPr>
                          </m:ctrlPr>
                        </m:fPr>
                        <m:num>
                          <m:r>
                            <a:rPr lang="kk-KZ" sz="2000" b="0" i="1" smtClean="0">
                              <a:latin typeface="Cambria Math" panose="02040503050406030204" pitchFamily="18" charset="0"/>
                            </a:rPr>
                            <m:t>560000</m:t>
                          </m:r>
                          <m:r>
                            <a:rPr lang="en-US" sz="2000" i="1">
                              <a:latin typeface="Cambria Math" panose="02040503050406030204" pitchFamily="18" charset="0"/>
                            </a:rPr>
                            <m:t>−</m:t>
                          </m:r>
                          <m:r>
                            <a:rPr lang="kk-KZ" sz="2000" b="0" i="1" smtClean="0">
                              <a:latin typeface="Cambria Math" panose="02040503050406030204" pitchFamily="18" charset="0"/>
                            </a:rPr>
                            <m:t>200000</m:t>
                          </m:r>
                        </m:num>
                        <m:den>
                          <m:r>
                            <a:rPr lang="kk-KZ" sz="2000" b="0" i="1" smtClean="0">
                              <a:latin typeface="Cambria Math" panose="02040503050406030204" pitchFamily="18" charset="0"/>
                            </a:rPr>
                            <m:t>3</m:t>
                          </m:r>
                        </m:den>
                      </m:f>
                      <m:r>
                        <a:rPr lang="ru-RU" sz="2000" b="0" i="1" smtClean="0">
                          <a:latin typeface="Cambria Math" panose="02040503050406030204" pitchFamily="18" charset="0"/>
                        </a:rPr>
                        <m:t>=120000</m:t>
                      </m:r>
                    </m:oMath>
                  </m:oMathPara>
                </a14:m>
                <a:endParaRPr lang="ru-RU" sz="2000" dirty="0"/>
              </a:p>
            </p:txBody>
          </p:sp>
        </mc:Choice>
        <mc:Fallback xmlns="">
          <p:sp>
            <p:nvSpPr>
              <p:cNvPr id="5" name="Прямоугольник 4">
                <a:extLst>
                  <a:ext uri="{FF2B5EF4-FFF2-40B4-BE49-F238E27FC236}">
                    <a16:creationId xmlns:a16="http://schemas.microsoft.com/office/drawing/2014/main" id="{2A87F5EF-66D6-4E87-9DA6-60C352FBB6C9}"/>
                  </a:ext>
                </a:extLst>
              </p:cNvPr>
              <p:cNvSpPr>
                <a:spLocks noRot="1" noChangeAspect="1" noMove="1" noResize="1" noEditPoints="1" noAdjustHandles="1" noChangeArrowheads="1" noChangeShapeType="1" noTextEdit="1"/>
              </p:cNvSpPr>
              <p:nvPr/>
            </p:nvSpPr>
            <p:spPr>
              <a:xfrm>
                <a:off x="3193710" y="3687439"/>
                <a:ext cx="3869906" cy="676852"/>
              </a:xfrm>
              <a:prstGeom prst="rect">
                <a:avLst/>
              </a:prstGeom>
              <a:blipFill>
                <a:blip r:embed="rId3"/>
                <a:stretch>
                  <a:fillRect/>
                </a:stretch>
              </a:blipFill>
            </p:spPr>
            <p:txBody>
              <a:bodyPr/>
              <a:lstStyle/>
              <a:p>
                <a:r>
                  <a:rPr lang="ru-RU">
                    <a:noFill/>
                  </a:rPr>
                  <a:t> </a:t>
                </a:r>
              </a:p>
            </p:txBody>
          </p:sp>
        </mc:Fallback>
      </mc:AlternateContent>
      <p:graphicFrame>
        <p:nvGraphicFramePr>
          <p:cNvPr id="6" name="Таблица 6">
            <a:extLst>
              <a:ext uri="{FF2B5EF4-FFF2-40B4-BE49-F238E27FC236}">
                <a16:creationId xmlns="" xmlns:a16="http://schemas.microsoft.com/office/drawing/2014/main" id="{A951CC43-6286-4486-8798-7B6FEF3A78B9}"/>
              </a:ext>
            </a:extLst>
          </p:cNvPr>
          <p:cNvGraphicFramePr>
            <a:graphicFrameLocks noGrp="1"/>
          </p:cNvGraphicFramePr>
          <p:nvPr>
            <p:extLst>
              <p:ext uri="{D42A27DB-BD31-4B8C-83A1-F6EECF244321}">
                <p14:modId xmlns:p14="http://schemas.microsoft.com/office/powerpoint/2010/main" val="2380313104"/>
              </p:ext>
            </p:extLst>
          </p:nvPr>
        </p:nvGraphicFramePr>
        <p:xfrm>
          <a:off x="958663" y="4595415"/>
          <a:ext cx="8551444" cy="1010920"/>
        </p:xfrm>
        <a:graphic>
          <a:graphicData uri="http://schemas.openxmlformats.org/drawingml/2006/table">
            <a:tbl>
              <a:tblPr firstRow="1" bandRow="1">
                <a:tableStyleId>{5C22544A-7EE6-4342-B048-85BDC9FD1C3A}</a:tableStyleId>
              </a:tblPr>
              <a:tblGrid>
                <a:gridCol w="2576696">
                  <a:extLst>
                    <a:ext uri="{9D8B030D-6E8A-4147-A177-3AD203B41FA5}">
                      <a16:colId xmlns="" xmlns:a16="http://schemas.microsoft.com/office/drawing/2014/main" val="1977458920"/>
                    </a:ext>
                  </a:extLst>
                </a:gridCol>
                <a:gridCol w="2006354">
                  <a:extLst>
                    <a:ext uri="{9D8B030D-6E8A-4147-A177-3AD203B41FA5}">
                      <a16:colId xmlns="" xmlns:a16="http://schemas.microsoft.com/office/drawing/2014/main" val="108348661"/>
                    </a:ext>
                  </a:extLst>
                </a:gridCol>
                <a:gridCol w="1970842">
                  <a:extLst>
                    <a:ext uri="{9D8B030D-6E8A-4147-A177-3AD203B41FA5}">
                      <a16:colId xmlns="" xmlns:a16="http://schemas.microsoft.com/office/drawing/2014/main" val="4052520307"/>
                    </a:ext>
                  </a:extLst>
                </a:gridCol>
                <a:gridCol w="1997552">
                  <a:extLst>
                    <a:ext uri="{9D8B030D-6E8A-4147-A177-3AD203B41FA5}">
                      <a16:colId xmlns="" xmlns:a16="http://schemas.microsoft.com/office/drawing/2014/main" val="3544317785"/>
                    </a:ext>
                  </a:extLst>
                </a:gridCol>
              </a:tblGrid>
              <a:tr h="370840">
                <a:tc>
                  <a:txBody>
                    <a:bodyPr/>
                    <a:lstStyle/>
                    <a:p>
                      <a:r>
                        <a:rPr lang="kk-KZ" sz="1800" dirty="0">
                          <a:solidFill>
                            <a:schemeClr val="tx1"/>
                          </a:solidFill>
                        </a:rPr>
                        <a:t>Банк салымының мөлшері (х)</a:t>
                      </a:r>
                      <a:endParaRPr lang="ru-RU" sz="1800" dirty="0">
                        <a:solidFill>
                          <a:schemeClr val="tx1"/>
                        </a:solidFill>
                      </a:endParaRPr>
                    </a:p>
                  </a:txBody>
                  <a:tcPr>
                    <a:solidFill>
                      <a:schemeClr val="accent1">
                        <a:lumMod val="40000"/>
                        <a:lumOff val="60000"/>
                      </a:schemeClr>
                    </a:solidFill>
                  </a:tcPr>
                </a:tc>
                <a:tc>
                  <a:txBody>
                    <a:bodyPr/>
                    <a:lstStyle/>
                    <a:p>
                      <a:r>
                        <a:rPr lang="en-US" sz="2000" b="1" dirty="0">
                          <a:solidFill>
                            <a:schemeClr val="tx1"/>
                          </a:solidFill>
                        </a:rPr>
                        <a:t>200 000-320 000</a:t>
                      </a:r>
                      <a:endParaRPr lang="ru-RU" sz="2000" b="1" dirty="0">
                        <a:solidFill>
                          <a:schemeClr val="tx1"/>
                        </a:solidFill>
                      </a:endParaRPr>
                    </a:p>
                  </a:txBody>
                  <a:tcPr>
                    <a:solidFill>
                      <a:schemeClr val="accent1">
                        <a:lumMod val="40000"/>
                        <a:lumOff val="60000"/>
                      </a:schemeClr>
                    </a:solidFill>
                  </a:tcPr>
                </a:tc>
                <a:tc>
                  <a:txBody>
                    <a:bodyPr/>
                    <a:lstStyle/>
                    <a:p>
                      <a:r>
                        <a:rPr lang="en-US" sz="2000" b="1" dirty="0">
                          <a:solidFill>
                            <a:schemeClr val="tx1"/>
                          </a:solidFill>
                        </a:rPr>
                        <a:t>320 000-440 000</a:t>
                      </a:r>
                      <a:endParaRPr lang="ru-RU" sz="2000" b="1" dirty="0">
                        <a:solidFill>
                          <a:schemeClr val="tx1"/>
                        </a:solidFill>
                      </a:endParaRPr>
                    </a:p>
                  </a:txBody>
                  <a:tcPr>
                    <a:solidFill>
                      <a:schemeClr val="accent1">
                        <a:lumMod val="40000"/>
                        <a:lumOff val="60000"/>
                      </a:schemeClr>
                    </a:solidFill>
                  </a:tcPr>
                </a:tc>
                <a:tc>
                  <a:txBody>
                    <a:bodyPr/>
                    <a:lstStyle/>
                    <a:p>
                      <a:r>
                        <a:rPr lang="en-US" sz="2000" b="1" dirty="0">
                          <a:solidFill>
                            <a:schemeClr val="tx1"/>
                          </a:solidFill>
                        </a:rPr>
                        <a:t>440 000-560 000</a:t>
                      </a:r>
                      <a:endParaRPr lang="ru-RU" sz="2000" b="1" dirty="0">
                        <a:solidFill>
                          <a:schemeClr val="tx1"/>
                        </a:solidFill>
                      </a:endParaRPr>
                    </a:p>
                  </a:txBody>
                  <a:tcPr>
                    <a:solidFill>
                      <a:schemeClr val="accent1">
                        <a:lumMod val="40000"/>
                        <a:lumOff val="60000"/>
                      </a:schemeClr>
                    </a:solidFill>
                  </a:tcPr>
                </a:tc>
                <a:extLst>
                  <a:ext uri="{0D108BD9-81ED-4DB2-BD59-A6C34878D82A}">
                    <a16:rowId xmlns="" xmlns:a16="http://schemas.microsoft.com/office/drawing/2014/main" val="2157402707"/>
                  </a:ext>
                </a:extLst>
              </a:tr>
              <a:tr h="370840">
                <a:tc>
                  <a:txBody>
                    <a:bodyPr/>
                    <a:lstStyle/>
                    <a:p>
                      <a:r>
                        <a:rPr lang="kk-KZ" sz="1800" b="1" dirty="0"/>
                        <a:t>Салымшылар саны (</a:t>
                      </a:r>
                      <a:r>
                        <a:rPr lang="en-US" sz="1800" b="1" dirty="0"/>
                        <a:t>n</a:t>
                      </a:r>
                      <a:r>
                        <a:rPr lang="kk-KZ" sz="1800" b="1" dirty="0"/>
                        <a:t>)</a:t>
                      </a:r>
                      <a:endParaRPr lang="ru-RU" sz="1800" b="1" dirty="0"/>
                    </a:p>
                  </a:txBody>
                  <a:tcPr>
                    <a:solidFill>
                      <a:schemeClr val="accent1">
                        <a:lumMod val="40000"/>
                        <a:lumOff val="60000"/>
                      </a:schemeClr>
                    </a:solidFill>
                  </a:tcPr>
                </a:tc>
                <a:tc>
                  <a:txBody>
                    <a:bodyPr/>
                    <a:lstStyle/>
                    <a:p>
                      <a:pPr algn="ctr"/>
                      <a:r>
                        <a:rPr lang="en-US" b="1" dirty="0"/>
                        <a:t>3</a:t>
                      </a:r>
                      <a:endParaRPr lang="ru-RU" b="1" dirty="0"/>
                    </a:p>
                  </a:txBody>
                  <a:tcPr>
                    <a:solidFill>
                      <a:schemeClr val="accent1">
                        <a:lumMod val="40000"/>
                        <a:lumOff val="60000"/>
                      </a:schemeClr>
                    </a:solidFill>
                  </a:tcPr>
                </a:tc>
                <a:tc>
                  <a:txBody>
                    <a:bodyPr/>
                    <a:lstStyle/>
                    <a:p>
                      <a:pPr algn="ctr"/>
                      <a:r>
                        <a:rPr lang="en-US" b="1" dirty="0"/>
                        <a:t>3</a:t>
                      </a:r>
                      <a:endParaRPr lang="ru-RU" b="1" dirty="0"/>
                    </a:p>
                  </a:txBody>
                  <a:tcPr>
                    <a:solidFill>
                      <a:schemeClr val="accent1">
                        <a:lumMod val="40000"/>
                        <a:lumOff val="60000"/>
                      </a:schemeClr>
                    </a:solidFill>
                  </a:tcPr>
                </a:tc>
                <a:tc>
                  <a:txBody>
                    <a:bodyPr/>
                    <a:lstStyle/>
                    <a:p>
                      <a:pPr algn="ctr"/>
                      <a:r>
                        <a:rPr lang="en-US" b="1" dirty="0"/>
                        <a:t>4</a:t>
                      </a:r>
                      <a:endParaRPr lang="ru-RU" b="1" dirty="0"/>
                    </a:p>
                  </a:txBody>
                  <a:tcPr>
                    <a:solidFill>
                      <a:schemeClr val="accent1">
                        <a:lumMod val="40000"/>
                        <a:lumOff val="60000"/>
                      </a:schemeClr>
                    </a:solidFill>
                  </a:tcPr>
                </a:tc>
                <a:extLst>
                  <a:ext uri="{0D108BD9-81ED-4DB2-BD59-A6C34878D82A}">
                    <a16:rowId xmlns="" xmlns:a16="http://schemas.microsoft.com/office/drawing/2014/main" val="1708707704"/>
                  </a:ext>
                </a:extLst>
              </a:tr>
            </a:tbl>
          </a:graphicData>
        </a:graphic>
      </p:graphicFrame>
    </p:spTree>
    <p:extLst>
      <p:ext uri="{BB962C8B-B14F-4D97-AF65-F5344CB8AC3E}">
        <p14:creationId xmlns:p14="http://schemas.microsoft.com/office/powerpoint/2010/main" val="17777118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 xmlns:a16="http://schemas.microsoft.com/office/drawing/2014/main" id="{C4CAEE72-D767-42C9-9641-6209DFA8749F}"/>
              </a:ext>
            </a:extLst>
          </p:cNvPr>
          <p:cNvSpPr txBox="1"/>
          <p:nvPr/>
        </p:nvSpPr>
        <p:spPr>
          <a:xfrm>
            <a:off x="900395" y="602355"/>
            <a:ext cx="9987379" cy="1015663"/>
          </a:xfrm>
          <a:prstGeom prst="rect">
            <a:avLst/>
          </a:prstGeom>
          <a:noFill/>
        </p:spPr>
        <p:txBody>
          <a:bodyPr wrap="square" rtlCol="0">
            <a:spAutoFit/>
          </a:bodyPr>
          <a:lstStyle/>
          <a:p>
            <a:r>
              <a:rPr lang="kk-KZ" sz="2000" dirty="0"/>
              <a:t>Әрбір интервал бойынша және жалпы алғандағы салымдардың барлық көлемінің есебін жүргіземіз. Ол үшін әрбір  интервал бойынша салым мөлшерін қосамыз және салымдардың жиынтық мәнін аламыз: </a:t>
            </a:r>
            <a:endParaRPr lang="ru-RU" sz="2000" dirty="0"/>
          </a:p>
        </p:txBody>
      </p:sp>
      <p:sp>
        <p:nvSpPr>
          <p:cNvPr id="6" name="TextBox 5">
            <a:extLst>
              <a:ext uri="{FF2B5EF4-FFF2-40B4-BE49-F238E27FC236}">
                <a16:creationId xmlns="" xmlns:a16="http://schemas.microsoft.com/office/drawing/2014/main" id="{FA00A190-DD91-49EA-B7AB-730415C96BBC}"/>
              </a:ext>
            </a:extLst>
          </p:cNvPr>
          <p:cNvSpPr txBox="1"/>
          <p:nvPr/>
        </p:nvSpPr>
        <p:spPr>
          <a:xfrm>
            <a:off x="1012054" y="1731146"/>
            <a:ext cx="10107498" cy="1015663"/>
          </a:xfrm>
          <a:prstGeom prst="rect">
            <a:avLst/>
          </a:prstGeom>
          <a:noFill/>
        </p:spPr>
        <p:txBody>
          <a:bodyPr wrap="square" rtlCol="0">
            <a:spAutoFit/>
          </a:bodyPr>
          <a:lstStyle/>
          <a:p>
            <a:pPr marL="285750" indent="-285750">
              <a:buFont typeface="Arial" panose="020B0604020202020204" pitchFamily="34" charset="0"/>
              <a:buChar char="•"/>
            </a:pPr>
            <a:r>
              <a:rPr lang="kk-KZ" sz="2000" dirty="0"/>
              <a:t>бірінші интервал бойынша: 200 000+250 000+300 000</a:t>
            </a:r>
            <a:r>
              <a:rPr lang="ru-RU" sz="2000" dirty="0"/>
              <a:t>=750 000</a:t>
            </a:r>
            <a:r>
              <a:rPr lang="en-US" sz="2000" dirty="0"/>
              <a:t>;</a:t>
            </a:r>
          </a:p>
          <a:p>
            <a:pPr marL="285750" indent="-285750">
              <a:buFont typeface="Arial" panose="020B0604020202020204" pitchFamily="34" charset="0"/>
              <a:buChar char="•"/>
            </a:pPr>
            <a:r>
              <a:rPr lang="kk-KZ" sz="2000" dirty="0"/>
              <a:t>екінші интервал бойынша:   350 000+380 000+400 000</a:t>
            </a:r>
            <a:r>
              <a:rPr lang="ru-RU" sz="2000" dirty="0"/>
              <a:t>=1 130 000</a:t>
            </a:r>
            <a:r>
              <a:rPr lang="en-US" sz="2000" dirty="0"/>
              <a:t>;</a:t>
            </a:r>
            <a:endParaRPr lang="kk-KZ" sz="2000" dirty="0"/>
          </a:p>
          <a:p>
            <a:pPr marL="285750" indent="-285750">
              <a:buFont typeface="Arial" panose="020B0604020202020204" pitchFamily="34" charset="0"/>
              <a:buChar char="•"/>
            </a:pPr>
            <a:r>
              <a:rPr lang="kk-KZ" sz="2000" dirty="0"/>
              <a:t>үшінші интервал бойынша: 450 000+480 000+500 000+560 000</a:t>
            </a:r>
            <a:r>
              <a:rPr lang="ru-RU" sz="2000" dirty="0"/>
              <a:t>=1 990 000</a:t>
            </a:r>
            <a:r>
              <a:rPr lang="kk-KZ" sz="2000" dirty="0"/>
              <a:t>.</a:t>
            </a:r>
            <a:endParaRPr lang="ru-RU" sz="2000" dirty="0"/>
          </a:p>
        </p:txBody>
      </p:sp>
      <p:graphicFrame>
        <p:nvGraphicFramePr>
          <p:cNvPr id="7" name="Таблица 7">
            <a:extLst>
              <a:ext uri="{FF2B5EF4-FFF2-40B4-BE49-F238E27FC236}">
                <a16:creationId xmlns="" xmlns:a16="http://schemas.microsoft.com/office/drawing/2014/main" id="{6218DAE8-223A-4DFE-890F-D54F0D883C9A}"/>
              </a:ext>
            </a:extLst>
          </p:cNvPr>
          <p:cNvGraphicFramePr>
            <a:graphicFrameLocks noGrp="1"/>
          </p:cNvGraphicFramePr>
          <p:nvPr>
            <p:extLst>
              <p:ext uri="{D42A27DB-BD31-4B8C-83A1-F6EECF244321}">
                <p14:modId xmlns:p14="http://schemas.microsoft.com/office/powerpoint/2010/main" val="305731279"/>
              </p:ext>
            </p:extLst>
          </p:nvPr>
        </p:nvGraphicFramePr>
        <p:xfrm>
          <a:off x="941377" y="3226147"/>
          <a:ext cx="8729365" cy="2194560"/>
        </p:xfrm>
        <a:graphic>
          <a:graphicData uri="http://schemas.openxmlformats.org/drawingml/2006/table">
            <a:tbl>
              <a:tblPr firstRow="1" bandRow="1">
                <a:tableStyleId>{5C22544A-7EE6-4342-B048-85BDC9FD1C3A}</a:tableStyleId>
              </a:tblPr>
              <a:tblGrid>
                <a:gridCol w="1745873">
                  <a:extLst>
                    <a:ext uri="{9D8B030D-6E8A-4147-A177-3AD203B41FA5}">
                      <a16:colId xmlns="" xmlns:a16="http://schemas.microsoft.com/office/drawing/2014/main" val="36814903"/>
                    </a:ext>
                  </a:extLst>
                </a:gridCol>
                <a:gridCol w="1893628">
                  <a:extLst>
                    <a:ext uri="{9D8B030D-6E8A-4147-A177-3AD203B41FA5}">
                      <a16:colId xmlns="" xmlns:a16="http://schemas.microsoft.com/office/drawing/2014/main" val="2979087854"/>
                    </a:ext>
                  </a:extLst>
                </a:gridCol>
                <a:gridCol w="1970842">
                  <a:extLst>
                    <a:ext uri="{9D8B030D-6E8A-4147-A177-3AD203B41FA5}">
                      <a16:colId xmlns="" xmlns:a16="http://schemas.microsoft.com/office/drawing/2014/main" val="316384522"/>
                    </a:ext>
                  </a:extLst>
                </a:gridCol>
                <a:gridCol w="1935332">
                  <a:extLst>
                    <a:ext uri="{9D8B030D-6E8A-4147-A177-3AD203B41FA5}">
                      <a16:colId xmlns="" xmlns:a16="http://schemas.microsoft.com/office/drawing/2014/main" val="3255070286"/>
                    </a:ext>
                  </a:extLst>
                </a:gridCol>
                <a:gridCol w="1183690">
                  <a:extLst>
                    <a:ext uri="{9D8B030D-6E8A-4147-A177-3AD203B41FA5}">
                      <a16:colId xmlns="" xmlns:a16="http://schemas.microsoft.com/office/drawing/2014/main" val="2152732523"/>
                    </a:ext>
                  </a:extLst>
                </a:gridCol>
              </a:tblGrid>
              <a:tr h="370840">
                <a:tc>
                  <a:txBody>
                    <a:bodyPr/>
                    <a:lstStyle/>
                    <a:p>
                      <a:r>
                        <a:rPr lang="kk-KZ" dirty="0">
                          <a:solidFill>
                            <a:schemeClr val="tx1"/>
                          </a:solidFill>
                        </a:rPr>
                        <a:t>Банк салымының мөлшері (х)</a:t>
                      </a:r>
                      <a:endParaRPr lang="ru-RU" dirty="0">
                        <a:solidFill>
                          <a:schemeClr val="tx1"/>
                        </a:solidFill>
                      </a:endParaRPr>
                    </a:p>
                  </a:txBody>
                  <a:tcPr>
                    <a:solidFill>
                      <a:schemeClr val="accent1">
                        <a:lumMod val="40000"/>
                        <a:lumOff val="60000"/>
                      </a:schemeClr>
                    </a:solidFill>
                  </a:tcPr>
                </a:tc>
                <a:tc>
                  <a:txBody>
                    <a:bodyPr/>
                    <a:lstStyle/>
                    <a:p>
                      <a:r>
                        <a:rPr lang="kk-KZ" dirty="0">
                          <a:solidFill>
                            <a:schemeClr val="tx1"/>
                          </a:solidFill>
                        </a:rPr>
                        <a:t>200 000-320 000</a:t>
                      </a:r>
                      <a:endParaRPr lang="ru-RU" dirty="0">
                        <a:solidFill>
                          <a:schemeClr val="tx1"/>
                        </a:solidFill>
                      </a:endParaRPr>
                    </a:p>
                  </a:txBody>
                  <a:tcPr>
                    <a:solidFill>
                      <a:schemeClr val="accent1">
                        <a:lumMod val="40000"/>
                        <a:lumOff val="60000"/>
                      </a:schemeClr>
                    </a:solidFill>
                  </a:tcPr>
                </a:tc>
                <a:tc>
                  <a:txBody>
                    <a:bodyPr/>
                    <a:lstStyle/>
                    <a:p>
                      <a:r>
                        <a:rPr lang="kk-KZ" dirty="0">
                          <a:solidFill>
                            <a:schemeClr val="tx1"/>
                          </a:solidFill>
                        </a:rPr>
                        <a:t>320 000-440 000</a:t>
                      </a:r>
                      <a:endParaRPr lang="ru-RU" dirty="0">
                        <a:solidFill>
                          <a:schemeClr val="tx1"/>
                        </a:solidFill>
                      </a:endParaRPr>
                    </a:p>
                  </a:txBody>
                  <a:tcPr>
                    <a:solidFill>
                      <a:schemeClr val="accent1">
                        <a:lumMod val="40000"/>
                        <a:lumOff val="60000"/>
                      </a:schemeClr>
                    </a:solidFill>
                  </a:tcPr>
                </a:tc>
                <a:tc>
                  <a:txBody>
                    <a:bodyPr/>
                    <a:lstStyle/>
                    <a:p>
                      <a:r>
                        <a:rPr lang="kk-KZ" dirty="0">
                          <a:solidFill>
                            <a:schemeClr val="tx1"/>
                          </a:solidFill>
                        </a:rPr>
                        <a:t>440 000-560 000</a:t>
                      </a:r>
                      <a:endParaRPr lang="ru-RU" dirty="0">
                        <a:solidFill>
                          <a:schemeClr val="tx1"/>
                        </a:solidFill>
                      </a:endParaRPr>
                    </a:p>
                  </a:txBody>
                  <a:tcPr>
                    <a:solidFill>
                      <a:schemeClr val="accent1">
                        <a:lumMod val="40000"/>
                        <a:lumOff val="60000"/>
                      </a:schemeClr>
                    </a:solidFill>
                  </a:tcPr>
                </a:tc>
                <a:tc>
                  <a:txBody>
                    <a:bodyPr/>
                    <a:lstStyle/>
                    <a:p>
                      <a:r>
                        <a:rPr lang="kk-KZ" dirty="0">
                          <a:solidFill>
                            <a:schemeClr val="tx1"/>
                          </a:solidFill>
                        </a:rPr>
                        <a:t>Барлығы </a:t>
                      </a:r>
                      <a:endParaRPr lang="ru-RU" dirty="0">
                        <a:solidFill>
                          <a:schemeClr val="tx1"/>
                        </a:solidFill>
                      </a:endParaRPr>
                    </a:p>
                  </a:txBody>
                  <a:tcPr>
                    <a:solidFill>
                      <a:schemeClr val="accent1">
                        <a:lumMod val="40000"/>
                        <a:lumOff val="60000"/>
                      </a:schemeClr>
                    </a:solidFill>
                  </a:tcPr>
                </a:tc>
                <a:extLst>
                  <a:ext uri="{0D108BD9-81ED-4DB2-BD59-A6C34878D82A}">
                    <a16:rowId xmlns="" xmlns:a16="http://schemas.microsoft.com/office/drawing/2014/main" val="494244261"/>
                  </a:ext>
                </a:extLst>
              </a:tr>
              <a:tr h="370840">
                <a:tc>
                  <a:txBody>
                    <a:bodyPr/>
                    <a:lstStyle/>
                    <a:p>
                      <a:r>
                        <a:rPr lang="kk-KZ" b="1" dirty="0"/>
                        <a:t>Салымшылар саны (</a:t>
                      </a:r>
                      <a:r>
                        <a:rPr lang="en-US" b="1" dirty="0"/>
                        <a:t>n</a:t>
                      </a:r>
                      <a:r>
                        <a:rPr lang="kk-KZ" b="1" dirty="0"/>
                        <a:t>)</a:t>
                      </a:r>
                      <a:endParaRPr lang="ru-RU" b="1" dirty="0"/>
                    </a:p>
                  </a:txBody>
                  <a:tcPr>
                    <a:solidFill>
                      <a:schemeClr val="accent1">
                        <a:lumMod val="40000"/>
                        <a:lumOff val="60000"/>
                      </a:schemeClr>
                    </a:solidFill>
                  </a:tcPr>
                </a:tc>
                <a:tc>
                  <a:txBody>
                    <a:bodyPr/>
                    <a:lstStyle/>
                    <a:p>
                      <a:pPr algn="ctr"/>
                      <a:r>
                        <a:rPr lang="kk-KZ" b="1" dirty="0"/>
                        <a:t>3</a:t>
                      </a:r>
                      <a:endParaRPr lang="ru-RU" b="1" dirty="0"/>
                    </a:p>
                  </a:txBody>
                  <a:tcPr>
                    <a:solidFill>
                      <a:schemeClr val="accent1">
                        <a:lumMod val="40000"/>
                        <a:lumOff val="60000"/>
                      </a:schemeClr>
                    </a:solidFill>
                  </a:tcPr>
                </a:tc>
                <a:tc>
                  <a:txBody>
                    <a:bodyPr/>
                    <a:lstStyle/>
                    <a:p>
                      <a:pPr algn="ctr"/>
                      <a:r>
                        <a:rPr lang="kk-KZ" b="1" dirty="0"/>
                        <a:t>3</a:t>
                      </a:r>
                      <a:endParaRPr lang="ru-RU" b="1" dirty="0"/>
                    </a:p>
                  </a:txBody>
                  <a:tcPr>
                    <a:solidFill>
                      <a:schemeClr val="accent1">
                        <a:lumMod val="40000"/>
                        <a:lumOff val="60000"/>
                      </a:schemeClr>
                    </a:solidFill>
                  </a:tcPr>
                </a:tc>
                <a:tc>
                  <a:txBody>
                    <a:bodyPr/>
                    <a:lstStyle/>
                    <a:p>
                      <a:pPr algn="ctr"/>
                      <a:r>
                        <a:rPr lang="kk-KZ" b="1" dirty="0"/>
                        <a:t>4</a:t>
                      </a:r>
                      <a:endParaRPr lang="ru-RU" b="1" dirty="0"/>
                    </a:p>
                  </a:txBody>
                  <a:tcPr>
                    <a:solidFill>
                      <a:schemeClr val="accent1">
                        <a:lumMod val="40000"/>
                        <a:lumOff val="60000"/>
                      </a:schemeClr>
                    </a:solidFill>
                  </a:tcPr>
                </a:tc>
                <a:tc>
                  <a:txBody>
                    <a:bodyPr/>
                    <a:lstStyle/>
                    <a:p>
                      <a:pPr algn="ctr"/>
                      <a:r>
                        <a:rPr lang="kk-KZ" b="1" dirty="0"/>
                        <a:t>10</a:t>
                      </a:r>
                      <a:endParaRPr lang="ru-RU" b="1" dirty="0"/>
                    </a:p>
                  </a:txBody>
                  <a:tcPr>
                    <a:solidFill>
                      <a:schemeClr val="accent1">
                        <a:lumMod val="40000"/>
                        <a:lumOff val="60000"/>
                      </a:schemeClr>
                    </a:solidFill>
                  </a:tcPr>
                </a:tc>
                <a:extLst>
                  <a:ext uri="{0D108BD9-81ED-4DB2-BD59-A6C34878D82A}">
                    <a16:rowId xmlns="" xmlns:a16="http://schemas.microsoft.com/office/drawing/2014/main" val="1283216541"/>
                  </a:ext>
                </a:extLst>
              </a:tr>
              <a:tr h="370840">
                <a:tc>
                  <a:txBody>
                    <a:bodyPr/>
                    <a:lstStyle/>
                    <a:p>
                      <a:r>
                        <a:rPr lang="kk-KZ" b="1" dirty="0"/>
                        <a:t>Салымның жалпы көлемі</a:t>
                      </a:r>
                      <a:endParaRPr lang="ru-RU" b="1" dirty="0"/>
                    </a:p>
                  </a:txBody>
                  <a:tcPr>
                    <a:solidFill>
                      <a:schemeClr val="accent1">
                        <a:lumMod val="40000"/>
                        <a:lumOff val="60000"/>
                      </a:schemeClr>
                    </a:solidFill>
                  </a:tcPr>
                </a:tc>
                <a:tc>
                  <a:txBody>
                    <a:bodyPr/>
                    <a:lstStyle/>
                    <a:p>
                      <a:pPr algn="ctr"/>
                      <a:r>
                        <a:rPr lang="kk-KZ" b="1" dirty="0"/>
                        <a:t>750 000</a:t>
                      </a:r>
                      <a:endParaRPr lang="ru-RU" b="1" dirty="0"/>
                    </a:p>
                  </a:txBody>
                  <a:tcPr>
                    <a:solidFill>
                      <a:schemeClr val="accent1">
                        <a:lumMod val="40000"/>
                        <a:lumOff val="60000"/>
                      </a:schemeClr>
                    </a:solidFill>
                  </a:tcPr>
                </a:tc>
                <a:tc>
                  <a:txBody>
                    <a:bodyPr/>
                    <a:lstStyle/>
                    <a:p>
                      <a:pPr algn="ctr"/>
                      <a:r>
                        <a:rPr lang="kk-KZ" b="1" dirty="0"/>
                        <a:t>1 130 000</a:t>
                      </a:r>
                      <a:endParaRPr lang="ru-RU" b="1" dirty="0"/>
                    </a:p>
                  </a:txBody>
                  <a:tcPr>
                    <a:solidFill>
                      <a:schemeClr val="accent1">
                        <a:lumMod val="40000"/>
                        <a:lumOff val="60000"/>
                      </a:schemeClr>
                    </a:solidFill>
                  </a:tcPr>
                </a:tc>
                <a:tc>
                  <a:txBody>
                    <a:bodyPr/>
                    <a:lstStyle/>
                    <a:p>
                      <a:pPr algn="ctr"/>
                      <a:r>
                        <a:rPr lang="kk-KZ" b="1" dirty="0"/>
                        <a:t>1 990 000</a:t>
                      </a:r>
                      <a:endParaRPr lang="ru-RU" b="1" dirty="0"/>
                    </a:p>
                  </a:txBody>
                  <a:tcPr>
                    <a:solidFill>
                      <a:schemeClr val="accent1">
                        <a:lumMod val="40000"/>
                        <a:lumOff val="60000"/>
                      </a:schemeClr>
                    </a:solidFill>
                  </a:tcPr>
                </a:tc>
                <a:tc>
                  <a:txBody>
                    <a:bodyPr/>
                    <a:lstStyle/>
                    <a:p>
                      <a:pPr algn="ctr"/>
                      <a:r>
                        <a:rPr lang="kk-KZ" b="1" dirty="0"/>
                        <a:t>3 870 000</a:t>
                      </a:r>
                      <a:endParaRPr lang="ru-RU" b="1" dirty="0"/>
                    </a:p>
                  </a:txBody>
                  <a:tcPr>
                    <a:solidFill>
                      <a:schemeClr val="accent1">
                        <a:lumMod val="40000"/>
                        <a:lumOff val="60000"/>
                      </a:schemeClr>
                    </a:solidFill>
                  </a:tcPr>
                </a:tc>
                <a:extLst>
                  <a:ext uri="{0D108BD9-81ED-4DB2-BD59-A6C34878D82A}">
                    <a16:rowId xmlns="" xmlns:a16="http://schemas.microsoft.com/office/drawing/2014/main" val="2998733601"/>
                  </a:ext>
                </a:extLst>
              </a:tr>
            </a:tbl>
          </a:graphicData>
        </a:graphic>
      </p:graphicFrame>
    </p:spTree>
    <p:extLst>
      <p:ext uri="{BB962C8B-B14F-4D97-AF65-F5344CB8AC3E}">
        <p14:creationId xmlns:p14="http://schemas.microsoft.com/office/powerpoint/2010/main" val="12173454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 xmlns:a16="http://schemas.microsoft.com/office/drawing/2014/main" id="{724104BB-0432-411B-97CD-556349B3C6ED}"/>
              </a:ext>
            </a:extLst>
          </p:cNvPr>
          <p:cNvSpPr/>
          <p:nvPr/>
        </p:nvSpPr>
        <p:spPr>
          <a:xfrm>
            <a:off x="906010" y="536876"/>
            <a:ext cx="10256735" cy="1631216"/>
          </a:xfrm>
          <a:prstGeom prst="rect">
            <a:avLst/>
          </a:prstGeom>
        </p:spPr>
        <p:txBody>
          <a:bodyPr wrap="square">
            <a:spAutoFit/>
          </a:bodyPr>
          <a:lstStyle/>
          <a:p>
            <a:r>
              <a:rPr lang="kk-KZ" sz="2000" dirty="0">
                <a:solidFill>
                  <a:srgbClr val="7030A0"/>
                </a:solidFill>
              </a:rPr>
              <a:t>Тапсырма. </a:t>
            </a:r>
            <a:r>
              <a:rPr lang="kk-KZ" sz="2000" dirty="0"/>
              <a:t>11-сыныптың 30 оқушысын сұрастыру нәтижесінде олардың бойларының өлшемі мынадай болды:  180, 170, 167, 164, 180, 173, 169, 164, 165, 178,  170, 177, 172, 180, 175, 172, 165, 180, 170, 165, 172, 164, 176, 170, 180, 173, 171,  169, 172, 175. Бой ұзындығын тең аралықты 4 топқа бөліп, оқушыларды бөлудің интервалды вариациялық қатарын құрыңыз. </a:t>
            </a:r>
          </a:p>
        </p:txBody>
      </p:sp>
      <p:graphicFrame>
        <p:nvGraphicFramePr>
          <p:cNvPr id="3" name="Таблица 3">
            <a:extLst>
              <a:ext uri="{FF2B5EF4-FFF2-40B4-BE49-F238E27FC236}">
                <a16:creationId xmlns="" xmlns:a16="http://schemas.microsoft.com/office/drawing/2014/main" id="{36AD974D-4463-4FB3-93AB-0F1E85F6ADB1}"/>
              </a:ext>
            </a:extLst>
          </p:cNvPr>
          <p:cNvGraphicFramePr>
            <a:graphicFrameLocks noGrp="1"/>
          </p:cNvGraphicFramePr>
          <p:nvPr>
            <p:extLst>
              <p:ext uri="{D42A27DB-BD31-4B8C-83A1-F6EECF244321}">
                <p14:modId xmlns:p14="http://schemas.microsoft.com/office/powerpoint/2010/main" val="4023217526"/>
              </p:ext>
            </p:extLst>
          </p:nvPr>
        </p:nvGraphicFramePr>
        <p:xfrm>
          <a:off x="927309" y="3921544"/>
          <a:ext cx="8543590" cy="792480"/>
        </p:xfrm>
        <a:graphic>
          <a:graphicData uri="http://schemas.openxmlformats.org/drawingml/2006/table">
            <a:tbl>
              <a:tblPr firstRow="1" bandRow="1">
                <a:tableStyleId>{5C22544A-7EE6-4342-B048-85BDC9FD1C3A}</a:tableStyleId>
              </a:tblPr>
              <a:tblGrid>
                <a:gridCol w="2086807">
                  <a:extLst>
                    <a:ext uri="{9D8B030D-6E8A-4147-A177-3AD203B41FA5}">
                      <a16:colId xmlns="" xmlns:a16="http://schemas.microsoft.com/office/drawing/2014/main" val="3135832127"/>
                    </a:ext>
                  </a:extLst>
                </a:gridCol>
                <a:gridCol w="1606858">
                  <a:extLst>
                    <a:ext uri="{9D8B030D-6E8A-4147-A177-3AD203B41FA5}">
                      <a16:colId xmlns="" xmlns:a16="http://schemas.microsoft.com/office/drawing/2014/main" val="667882232"/>
                    </a:ext>
                  </a:extLst>
                </a:gridCol>
                <a:gridCol w="1669002">
                  <a:extLst>
                    <a:ext uri="{9D8B030D-6E8A-4147-A177-3AD203B41FA5}">
                      <a16:colId xmlns="" xmlns:a16="http://schemas.microsoft.com/office/drawing/2014/main" val="2396074635"/>
                    </a:ext>
                  </a:extLst>
                </a:gridCol>
                <a:gridCol w="1589103">
                  <a:extLst>
                    <a:ext uri="{9D8B030D-6E8A-4147-A177-3AD203B41FA5}">
                      <a16:colId xmlns="" xmlns:a16="http://schemas.microsoft.com/office/drawing/2014/main" val="2645918170"/>
                    </a:ext>
                  </a:extLst>
                </a:gridCol>
                <a:gridCol w="1591820">
                  <a:extLst>
                    <a:ext uri="{9D8B030D-6E8A-4147-A177-3AD203B41FA5}">
                      <a16:colId xmlns="" xmlns:a16="http://schemas.microsoft.com/office/drawing/2014/main" val="1671978138"/>
                    </a:ext>
                  </a:extLst>
                </a:gridCol>
              </a:tblGrid>
              <a:tr h="370840">
                <a:tc>
                  <a:txBody>
                    <a:bodyPr/>
                    <a:lstStyle/>
                    <a:p>
                      <a:r>
                        <a:rPr lang="kk-KZ" sz="2000" b="1" dirty="0">
                          <a:solidFill>
                            <a:schemeClr val="tx1"/>
                          </a:solidFill>
                        </a:rPr>
                        <a:t>Бой ұзындығы</a:t>
                      </a:r>
                      <a:endParaRPr lang="ru-RU" sz="2000" b="1" dirty="0">
                        <a:solidFill>
                          <a:schemeClr val="tx1"/>
                        </a:solidFill>
                      </a:endParaRPr>
                    </a:p>
                  </a:txBody>
                  <a:tcPr>
                    <a:solidFill>
                      <a:schemeClr val="accent1">
                        <a:lumMod val="40000"/>
                        <a:lumOff val="60000"/>
                      </a:schemeClr>
                    </a:solidFill>
                  </a:tcPr>
                </a:tc>
                <a:tc>
                  <a:txBody>
                    <a:bodyPr/>
                    <a:lstStyle/>
                    <a:p>
                      <a:r>
                        <a:rPr lang="en-US" sz="2000" b="1" dirty="0">
                          <a:solidFill>
                            <a:schemeClr val="tx1"/>
                          </a:solidFill>
                        </a:rPr>
                        <a:t>[</a:t>
                      </a:r>
                      <a:r>
                        <a:rPr lang="ru-RU" sz="2000" b="1" dirty="0">
                          <a:solidFill>
                            <a:schemeClr val="tx1"/>
                          </a:solidFill>
                        </a:rPr>
                        <a:t>164-168</a:t>
                      </a:r>
                      <a:r>
                        <a:rPr lang="en-US" sz="2000" b="1" dirty="0">
                          <a:solidFill>
                            <a:schemeClr val="tx1"/>
                          </a:solidFill>
                        </a:rPr>
                        <a:t>]</a:t>
                      </a:r>
                      <a:endParaRPr lang="ru-RU" sz="2000" b="1" dirty="0">
                        <a:solidFill>
                          <a:schemeClr val="tx1"/>
                        </a:solidFill>
                      </a:endParaRPr>
                    </a:p>
                  </a:txBody>
                  <a:tcPr>
                    <a:solidFill>
                      <a:schemeClr val="accent1">
                        <a:lumMod val="40000"/>
                        <a:lumOff val="60000"/>
                      </a:schemeClr>
                    </a:solidFill>
                  </a:tcPr>
                </a:tc>
                <a:tc>
                  <a:txBody>
                    <a:bodyPr/>
                    <a:lstStyle/>
                    <a:p>
                      <a:r>
                        <a:rPr lang="en-US" sz="2000" b="1" dirty="0">
                          <a:solidFill>
                            <a:schemeClr val="tx1"/>
                          </a:solidFill>
                        </a:rPr>
                        <a:t>(</a:t>
                      </a:r>
                      <a:r>
                        <a:rPr lang="ru-RU" sz="2000" b="1" dirty="0">
                          <a:solidFill>
                            <a:schemeClr val="tx1"/>
                          </a:solidFill>
                        </a:rPr>
                        <a:t>168-172</a:t>
                      </a:r>
                      <a:r>
                        <a:rPr lang="en-US" sz="2000" b="1" dirty="0">
                          <a:solidFill>
                            <a:schemeClr val="tx1"/>
                          </a:solidFill>
                        </a:rPr>
                        <a:t>]</a:t>
                      </a:r>
                      <a:endParaRPr lang="ru-RU" sz="2000" b="1" dirty="0">
                        <a:solidFill>
                          <a:schemeClr val="tx1"/>
                        </a:solidFill>
                      </a:endParaRPr>
                    </a:p>
                  </a:txBody>
                  <a:tcPr>
                    <a:solidFill>
                      <a:schemeClr val="accent1">
                        <a:lumMod val="40000"/>
                        <a:lumOff val="60000"/>
                      </a:schemeClr>
                    </a:solidFill>
                  </a:tcPr>
                </a:tc>
                <a:tc>
                  <a:txBody>
                    <a:bodyPr/>
                    <a:lstStyle/>
                    <a:p>
                      <a:r>
                        <a:rPr lang="en-US" sz="2000" b="1" dirty="0">
                          <a:solidFill>
                            <a:schemeClr val="tx1"/>
                          </a:solidFill>
                        </a:rPr>
                        <a:t>(</a:t>
                      </a:r>
                      <a:r>
                        <a:rPr lang="ru-RU" sz="2000" b="1" dirty="0">
                          <a:solidFill>
                            <a:schemeClr val="tx1"/>
                          </a:solidFill>
                        </a:rPr>
                        <a:t>172-176</a:t>
                      </a:r>
                      <a:r>
                        <a:rPr lang="en-US" sz="2000" b="1" dirty="0">
                          <a:solidFill>
                            <a:schemeClr val="tx1"/>
                          </a:solidFill>
                        </a:rPr>
                        <a:t>]</a:t>
                      </a:r>
                      <a:endParaRPr lang="ru-RU" sz="2000" b="1" dirty="0">
                        <a:solidFill>
                          <a:schemeClr val="tx1"/>
                        </a:solidFill>
                      </a:endParaRPr>
                    </a:p>
                  </a:txBody>
                  <a:tcPr>
                    <a:solidFill>
                      <a:schemeClr val="accent1">
                        <a:lumMod val="40000"/>
                        <a:lumOff val="60000"/>
                      </a:schemeClr>
                    </a:solidFill>
                  </a:tcPr>
                </a:tc>
                <a:tc>
                  <a:txBody>
                    <a:bodyPr/>
                    <a:lstStyle/>
                    <a:p>
                      <a:r>
                        <a:rPr lang="en-US" sz="2000" b="1" dirty="0">
                          <a:solidFill>
                            <a:schemeClr val="tx1"/>
                          </a:solidFill>
                        </a:rPr>
                        <a:t>(</a:t>
                      </a:r>
                      <a:r>
                        <a:rPr lang="ru-RU" sz="2000" b="1" dirty="0">
                          <a:solidFill>
                            <a:schemeClr val="tx1"/>
                          </a:solidFill>
                        </a:rPr>
                        <a:t>176-180</a:t>
                      </a:r>
                      <a:r>
                        <a:rPr lang="en-US" sz="2000" b="1" dirty="0">
                          <a:solidFill>
                            <a:schemeClr val="tx1"/>
                          </a:solidFill>
                        </a:rPr>
                        <a:t>]</a:t>
                      </a:r>
                      <a:endParaRPr lang="ru-RU" sz="2000" b="1" dirty="0">
                        <a:solidFill>
                          <a:schemeClr val="tx1"/>
                        </a:solidFill>
                      </a:endParaRPr>
                    </a:p>
                  </a:txBody>
                  <a:tcPr>
                    <a:solidFill>
                      <a:schemeClr val="accent1">
                        <a:lumMod val="40000"/>
                        <a:lumOff val="60000"/>
                      </a:schemeClr>
                    </a:solidFill>
                  </a:tcPr>
                </a:tc>
                <a:extLst>
                  <a:ext uri="{0D108BD9-81ED-4DB2-BD59-A6C34878D82A}">
                    <a16:rowId xmlns="" xmlns:a16="http://schemas.microsoft.com/office/drawing/2014/main" val="1722816525"/>
                  </a:ext>
                </a:extLst>
              </a:tr>
              <a:tr h="370840">
                <a:tc>
                  <a:txBody>
                    <a:bodyPr/>
                    <a:lstStyle/>
                    <a:p>
                      <a:r>
                        <a:rPr lang="kk-KZ" sz="2000" b="1" dirty="0">
                          <a:solidFill>
                            <a:schemeClr val="tx1"/>
                          </a:solidFill>
                        </a:rPr>
                        <a:t>Оқушы саны</a:t>
                      </a:r>
                      <a:endParaRPr lang="ru-RU" sz="2000" b="1" dirty="0">
                        <a:solidFill>
                          <a:schemeClr val="tx1"/>
                        </a:solidFill>
                      </a:endParaRPr>
                    </a:p>
                  </a:txBody>
                  <a:tcPr>
                    <a:solidFill>
                      <a:schemeClr val="accent1">
                        <a:lumMod val="40000"/>
                        <a:lumOff val="60000"/>
                      </a:schemeClr>
                    </a:solidFill>
                  </a:tcPr>
                </a:tc>
                <a:tc>
                  <a:txBody>
                    <a:bodyPr/>
                    <a:lstStyle/>
                    <a:p>
                      <a:pPr algn="ctr"/>
                      <a:r>
                        <a:rPr lang="ru-RU" sz="2000" b="1" dirty="0">
                          <a:solidFill>
                            <a:schemeClr val="tx1"/>
                          </a:solidFill>
                        </a:rPr>
                        <a:t>7</a:t>
                      </a:r>
                    </a:p>
                  </a:txBody>
                  <a:tcPr>
                    <a:solidFill>
                      <a:schemeClr val="accent1">
                        <a:lumMod val="40000"/>
                        <a:lumOff val="60000"/>
                      </a:schemeClr>
                    </a:solidFill>
                  </a:tcPr>
                </a:tc>
                <a:tc>
                  <a:txBody>
                    <a:bodyPr/>
                    <a:lstStyle/>
                    <a:p>
                      <a:pPr algn="ctr"/>
                      <a:r>
                        <a:rPr lang="ru-RU" sz="2000" b="1" dirty="0">
                          <a:solidFill>
                            <a:schemeClr val="tx1"/>
                          </a:solidFill>
                        </a:rPr>
                        <a:t>11</a:t>
                      </a:r>
                    </a:p>
                  </a:txBody>
                  <a:tcPr>
                    <a:solidFill>
                      <a:schemeClr val="accent1">
                        <a:lumMod val="40000"/>
                        <a:lumOff val="60000"/>
                      </a:schemeClr>
                    </a:solidFill>
                  </a:tcPr>
                </a:tc>
                <a:tc>
                  <a:txBody>
                    <a:bodyPr/>
                    <a:lstStyle/>
                    <a:p>
                      <a:pPr algn="ctr"/>
                      <a:r>
                        <a:rPr lang="ru-RU" sz="2000" b="1" dirty="0">
                          <a:solidFill>
                            <a:schemeClr val="tx1"/>
                          </a:solidFill>
                        </a:rPr>
                        <a:t>5</a:t>
                      </a:r>
                    </a:p>
                  </a:txBody>
                  <a:tcPr>
                    <a:solidFill>
                      <a:schemeClr val="accent1">
                        <a:lumMod val="40000"/>
                        <a:lumOff val="60000"/>
                      </a:schemeClr>
                    </a:solidFill>
                  </a:tcPr>
                </a:tc>
                <a:tc>
                  <a:txBody>
                    <a:bodyPr/>
                    <a:lstStyle/>
                    <a:p>
                      <a:pPr algn="ctr"/>
                      <a:r>
                        <a:rPr lang="ru-RU" sz="2000" b="1" dirty="0">
                          <a:solidFill>
                            <a:schemeClr val="tx1"/>
                          </a:solidFill>
                        </a:rPr>
                        <a:t>7</a:t>
                      </a:r>
                    </a:p>
                  </a:txBody>
                  <a:tcPr>
                    <a:solidFill>
                      <a:schemeClr val="accent1">
                        <a:lumMod val="40000"/>
                        <a:lumOff val="60000"/>
                      </a:schemeClr>
                    </a:solidFill>
                  </a:tcPr>
                </a:tc>
                <a:extLst>
                  <a:ext uri="{0D108BD9-81ED-4DB2-BD59-A6C34878D82A}">
                    <a16:rowId xmlns="" xmlns:a16="http://schemas.microsoft.com/office/drawing/2014/main" val="485104648"/>
                  </a:ext>
                </a:extLst>
              </a:tr>
            </a:tbl>
          </a:graphicData>
        </a:graphic>
      </p:graphicFrame>
      <p:sp>
        <p:nvSpPr>
          <p:cNvPr id="5" name="TextBox 4">
            <a:extLst>
              <a:ext uri="{FF2B5EF4-FFF2-40B4-BE49-F238E27FC236}">
                <a16:creationId xmlns="" xmlns:a16="http://schemas.microsoft.com/office/drawing/2014/main" id="{0C55A296-1343-4CB2-BF15-9B08E11EC668}"/>
              </a:ext>
            </a:extLst>
          </p:cNvPr>
          <p:cNvSpPr txBox="1"/>
          <p:nvPr/>
        </p:nvSpPr>
        <p:spPr>
          <a:xfrm>
            <a:off x="906009" y="2468713"/>
            <a:ext cx="1669557" cy="400110"/>
          </a:xfrm>
          <a:prstGeom prst="rect">
            <a:avLst/>
          </a:prstGeom>
          <a:noFill/>
        </p:spPr>
        <p:txBody>
          <a:bodyPr wrap="square" rtlCol="0">
            <a:spAutoFit/>
          </a:bodyPr>
          <a:lstStyle/>
          <a:p>
            <a:r>
              <a:rPr lang="kk-KZ" sz="2000" dirty="0">
                <a:solidFill>
                  <a:srgbClr val="7030A0"/>
                </a:solidFill>
              </a:rPr>
              <a:t>Шешуі. </a:t>
            </a:r>
            <a:endParaRPr lang="ru-RU" sz="2000" dirty="0">
              <a:solidFill>
                <a:srgbClr val="7030A0"/>
              </a:solidFill>
            </a:endParaRPr>
          </a:p>
        </p:txBody>
      </p:sp>
      <mc:AlternateContent xmlns:mc="http://schemas.openxmlformats.org/markup-compatibility/2006" xmlns:a14="http://schemas.microsoft.com/office/drawing/2010/main">
        <mc:Choice Requires="a14">
          <p:sp>
            <p:nvSpPr>
              <p:cNvPr id="6" name="Прямоугольник 5">
                <a:extLst>
                  <a:ext uri="{FF2B5EF4-FFF2-40B4-BE49-F238E27FC236}">
                    <a16:creationId xmlns="" xmlns:a16="http://schemas.microsoft.com/office/drawing/2014/main" id="{0FAECB79-5E82-4455-9853-903273CF5245}"/>
                  </a:ext>
                </a:extLst>
              </p:cNvPr>
              <p:cNvSpPr/>
              <p:nvPr/>
            </p:nvSpPr>
            <p:spPr>
              <a:xfrm>
                <a:off x="1999240" y="2431377"/>
                <a:ext cx="9163505" cy="504177"/>
              </a:xfrm>
              <a:prstGeom prst="rect">
                <a:avLst/>
              </a:prstGeom>
            </p:spPr>
            <p:txBody>
              <a:bodyPr wrap="square">
                <a:spAutoFit/>
              </a:bodyPr>
              <a:lstStyle/>
              <a:p>
                <a14:m>
                  <m:oMath xmlns:m="http://schemas.openxmlformats.org/officeDocument/2006/math">
                    <m:r>
                      <a:rPr lang="en-US" sz="2000" i="1">
                        <a:latin typeface="Cambria Math" panose="02040503050406030204" pitchFamily="18" charset="0"/>
                      </a:rPr>
                      <m:t>𝑖</m:t>
                    </m:r>
                    <m:r>
                      <a:rPr lang="en-US" sz="2000" i="1">
                        <a:latin typeface="Cambria Math" panose="02040503050406030204" pitchFamily="18" charset="0"/>
                      </a:rPr>
                      <m:t>=</m:t>
                    </m:r>
                    <m:f>
                      <m:fPr>
                        <m:ctrlPr>
                          <a:rPr lang="en-US" sz="2000" i="1">
                            <a:latin typeface="Cambria Math" panose="02040503050406030204" pitchFamily="18" charset="0"/>
                          </a:rPr>
                        </m:ctrlPr>
                      </m:fPr>
                      <m:num>
                        <m:sSub>
                          <m:sSubPr>
                            <m:ctrlPr>
                              <a:rPr lang="en-US" sz="2000" i="1">
                                <a:latin typeface="Cambria Math" panose="02040503050406030204" pitchFamily="18" charset="0"/>
                              </a:rPr>
                            </m:ctrlPr>
                          </m:sSubPr>
                          <m:e>
                            <m:r>
                              <a:rPr lang="en-US" sz="2000" i="1">
                                <a:latin typeface="Cambria Math" panose="02040503050406030204" pitchFamily="18" charset="0"/>
                              </a:rPr>
                              <m:t>𝑥</m:t>
                            </m:r>
                          </m:e>
                          <m:sub>
                            <m:r>
                              <a:rPr lang="en-US" sz="2000" i="1">
                                <a:latin typeface="Cambria Math" panose="02040503050406030204" pitchFamily="18" charset="0"/>
                              </a:rPr>
                              <m:t>𝑚𝑎𝑥</m:t>
                            </m:r>
                          </m:sub>
                        </m:sSub>
                        <m:r>
                          <a:rPr lang="en-US" sz="2000" i="1">
                            <a:latin typeface="Cambria Math" panose="02040503050406030204" pitchFamily="18" charset="0"/>
                          </a:rPr>
                          <m:t>−</m:t>
                        </m:r>
                        <m:sSub>
                          <m:sSubPr>
                            <m:ctrlPr>
                              <a:rPr lang="en-US" sz="2000" i="1">
                                <a:latin typeface="Cambria Math" panose="02040503050406030204" pitchFamily="18" charset="0"/>
                              </a:rPr>
                            </m:ctrlPr>
                          </m:sSubPr>
                          <m:e>
                            <m:r>
                              <a:rPr lang="en-US" sz="2000" i="1">
                                <a:latin typeface="Cambria Math" panose="02040503050406030204" pitchFamily="18" charset="0"/>
                              </a:rPr>
                              <m:t>𝑥</m:t>
                            </m:r>
                          </m:e>
                          <m:sub>
                            <m:r>
                              <a:rPr lang="en-US" sz="2000" i="1">
                                <a:latin typeface="Cambria Math" panose="02040503050406030204" pitchFamily="18" charset="0"/>
                              </a:rPr>
                              <m:t>𝑚𝑖𝑛</m:t>
                            </m:r>
                          </m:sub>
                        </m:sSub>
                      </m:num>
                      <m:den>
                        <m:r>
                          <a:rPr lang="en-US" sz="2000" i="1">
                            <a:latin typeface="Cambria Math" panose="02040503050406030204" pitchFamily="18" charset="0"/>
                          </a:rPr>
                          <m:t>𝑛</m:t>
                        </m:r>
                      </m:den>
                    </m:f>
                  </m:oMath>
                </a14:m>
                <a:r>
                  <a:rPr lang="ru-RU" sz="2000" dirty="0"/>
                  <a:t>  формуласын </a:t>
                </a:r>
                <a:r>
                  <a:rPr lang="ru-RU" sz="2000" dirty="0" err="1"/>
                  <a:t>пайдаланып</a:t>
                </a:r>
                <a:r>
                  <a:rPr lang="ru-RU" sz="2000" dirty="0"/>
                  <a:t>  интервал </a:t>
                </a:r>
                <a:r>
                  <a:rPr lang="ru-RU" sz="2000" dirty="0" err="1"/>
                  <a:t>шамасын</a:t>
                </a:r>
                <a:r>
                  <a:rPr lang="ru-RU" sz="2000" dirty="0"/>
                  <a:t> </a:t>
                </a:r>
                <a:r>
                  <a:rPr lang="ru-RU" sz="2000" dirty="0" err="1"/>
                  <a:t>табамыз</a:t>
                </a:r>
                <a:r>
                  <a:rPr lang="ru-RU" sz="2000" dirty="0"/>
                  <a:t>. </a:t>
                </a:r>
              </a:p>
            </p:txBody>
          </p:sp>
        </mc:Choice>
        <mc:Fallback xmlns="">
          <p:sp>
            <p:nvSpPr>
              <p:cNvPr id="6" name="Прямоугольник 5">
                <a:extLst>
                  <a:ext uri="{FF2B5EF4-FFF2-40B4-BE49-F238E27FC236}">
                    <a16:creationId xmlns:a16="http://schemas.microsoft.com/office/drawing/2014/main" id="{0FAECB79-5E82-4455-9853-903273CF5245}"/>
                  </a:ext>
                </a:extLst>
              </p:cNvPr>
              <p:cNvSpPr>
                <a:spLocks noRot="1" noChangeAspect="1" noMove="1" noResize="1" noEditPoints="1" noAdjustHandles="1" noChangeArrowheads="1" noChangeShapeType="1" noTextEdit="1"/>
              </p:cNvSpPr>
              <p:nvPr/>
            </p:nvSpPr>
            <p:spPr>
              <a:xfrm>
                <a:off x="1999240" y="2431377"/>
                <a:ext cx="9163505" cy="504177"/>
              </a:xfrm>
              <a:prstGeom prst="rect">
                <a:avLst/>
              </a:prstGeom>
              <a:blipFill>
                <a:blip r:embed="rId2"/>
                <a:stretch>
                  <a:fillRect b="-8434"/>
                </a:stretch>
              </a:blipFill>
            </p:spPr>
            <p:txBody>
              <a:bodyPr/>
              <a:lstStyle/>
              <a:p>
                <a:r>
                  <a:rPr lang="ru-RU">
                    <a:noFill/>
                  </a:rPr>
                  <a:t> </a:t>
                </a:r>
              </a:p>
            </p:txBody>
          </p:sp>
        </mc:Fallback>
      </mc:AlternateContent>
      <mc:AlternateContent xmlns:mc="http://schemas.openxmlformats.org/markup-compatibility/2006" xmlns:a14="http://schemas.microsoft.com/office/drawing/2010/main">
        <mc:Choice Requires="a14">
          <p:sp>
            <p:nvSpPr>
              <p:cNvPr id="7" name="Прямоугольник 6">
                <a:extLst>
                  <a:ext uri="{FF2B5EF4-FFF2-40B4-BE49-F238E27FC236}">
                    <a16:creationId xmlns="" xmlns:a16="http://schemas.microsoft.com/office/drawing/2014/main" id="{CDC7DA55-B7CD-44B7-BF0B-EE456A149159}"/>
                  </a:ext>
                </a:extLst>
              </p:cNvPr>
              <p:cNvSpPr/>
              <p:nvPr/>
            </p:nvSpPr>
            <p:spPr>
              <a:xfrm>
                <a:off x="920577" y="3040743"/>
                <a:ext cx="2300566" cy="66851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000" i="1" smtClean="0">
                          <a:latin typeface="Cambria Math" panose="02040503050406030204" pitchFamily="18" charset="0"/>
                        </a:rPr>
                        <m:t>𝑖</m:t>
                      </m:r>
                      <m:r>
                        <a:rPr lang="en-US" sz="2000" i="1" smtClean="0">
                          <a:latin typeface="Cambria Math" panose="02040503050406030204" pitchFamily="18" charset="0"/>
                        </a:rPr>
                        <m:t>=</m:t>
                      </m:r>
                      <m:f>
                        <m:fPr>
                          <m:ctrlPr>
                            <a:rPr lang="en-US" sz="2000" i="1">
                              <a:latin typeface="Cambria Math" panose="02040503050406030204" pitchFamily="18" charset="0"/>
                            </a:rPr>
                          </m:ctrlPr>
                        </m:fPr>
                        <m:num>
                          <m:r>
                            <a:rPr lang="kk-KZ" sz="2000" b="0" i="1" smtClean="0">
                              <a:latin typeface="Cambria Math" panose="02040503050406030204" pitchFamily="18" charset="0"/>
                            </a:rPr>
                            <m:t>180−164</m:t>
                          </m:r>
                        </m:num>
                        <m:den>
                          <m:r>
                            <a:rPr lang="kk-KZ" sz="2000" b="0" i="1" smtClean="0">
                              <a:latin typeface="Cambria Math" panose="02040503050406030204" pitchFamily="18" charset="0"/>
                            </a:rPr>
                            <m:t>4</m:t>
                          </m:r>
                        </m:den>
                      </m:f>
                      <m:r>
                        <a:rPr lang="ru-RU" sz="2000" b="0" i="1" smtClean="0">
                          <a:latin typeface="Cambria Math" panose="02040503050406030204" pitchFamily="18" charset="0"/>
                        </a:rPr>
                        <m:t>=4</m:t>
                      </m:r>
                    </m:oMath>
                  </m:oMathPara>
                </a14:m>
                <a:endParaRPr lang="ru-RU" sz="2000" dirty="0"/>
              </a:p>
            </p:txBody>
          </p:sp>
        </mc:Choice>
        <mc:Fallback xmlns="">
          <p:sp>
            <p:nvSpPr>
              <p:cNvPr id="7" name="Прямоугольник 6">
                <a:extLst>
                  <a:ext uri="{FF2B5EF4-FFF2-40B4-BE49-F238E27FC236}">
                    <a16:creationId xmlns:a16="http://schemas.microsoft.com/office/drawing/2014/main" id="{CDC7DA55-B7CD-44B7-BF0B-EE456A149159}"/>
                  </a:ext>
                </a:extLst>
              </p:cNvPr>
              <p:cNvSpPr>
                <a:spLocks noRot="1" noChangeAspect="1" noMove="1" noResize="1" noEditPoints="1" noAdjustHandles="1" noChangeArrowheads="1" noChangeShapeType="1" noTextEdit="1"/>
              </p:cNvSpPr>
              <p:nvPr/>
            </p:nvSpPr>
            <p:spPr>
              <a:xfrm>
                <a:off x="920577" y="3040743"/>
                <a:ext cx="2300566" cy="668516"/>
              </a:xfrm>
              <a:prstGeom prst="rect">
                <a:avLst/>
              </a:prstGeom>
              <a:blipFill>
                <a:blip r:embed="rId3"/>
                <a:stretch>
                  <a:fillRect/>
                </a:stretch>
              </a:blipFill>
            </p:spPr>
            <p:txBody>
              <a:bodyPr/>
              <a:lstStyle/>
              <a:p>
                <a:r>
                  <a:rPr lang="ru-RU">
                    <a:noFill/>
                  </a:rPr>
                  <a:t> </a:t>
                </a:r>
              </a:p>
            </p:txBody>
          </p:sp>
        </mc:Fallback>
      </mc:AlternateContent>
    </p:spTree>
    <p:extLst>
      <p:ext uri="{BB962C8B-B14F-4D97-AF65-F5344CB8AC3E}">
        <p14:creationId xmlns:p14="http://schemas.microsoft.com/office/powerpoint/2010/main" val="38119913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 xmlns:a16="http://schemas.microsoft.com/office/drawing/2014/main" id="{B1599BC4-2D1F-4C4F-9CBE-529272593B6B}"/>
              </a:ext>
            </a:extLst>
          </p:cNvPr>
          <p:cNvSpPr txBox="1"/>
          <p:nvPr/>
        </p:nvSpPr>
        <p:spPr>
          <a:xfrm>
            <a:off x="904629" y="496290"/>
            <a:ext cx="9845336" cy="1015663"/>
          </a:xfrm>
          <a:prstGeom prst="rect">
            <a:avLst/>
          </a:prstGeom>
          <a:noFill/>
        </p:spPr>
        <p:txBody>
          <a:bodyPr wrap="square" rtlCol="0">
            <a:spAutoFit/>
          </a:bodyPr>
          <a:lstStyle/>
          <a:p>
            <a:r>
              <a:rPr lang="kk-KZ" sz="2000" dirty="0">
                <a:solidFill>
                  <a:srgbClr val="7030A0"/>
                </a:solidFill>
              </a:rPr>
              <a:t>Тапсырма. </a:t>
            </a:r>
            <a:r>
              <a:rPr lang="kk-KZ" sz="2000" dirty="0"/>
              <a:t>Бір сыныптың 30 оқушысының І тоқсан бойынша жиынтық бағалауының нәтижелері кестеде көрстеліген. Жиынтық бағалау нәтижесінің дискретті вариациялық қатарын құрастырыңыз, модасы, медианасы, орта мәнін табыңыз.</a:t>
            </a:r>
            <a:endParaRPr lang="ru-RU" sz="2000" dirty="0"/>
          </a:p>
        </p:txBody>
      </p:sp>
      <p:graphicFrame>
        <p:nvGraphicFramePr>
          <p:cNvPr id="5" name="Таблица 5">
            <a:extLst>
              <a:ext uri="{FF2B5EF4-FFF2-40B4-BE49-F238E27FC236}">
                <a16:creationId xmlns="" xmlns:a16="http://schemas.microsoft.com/office/drawing/2014/main" id="{7001E61A-9402-4E61-BABB-D6E7C0D1FE52}"/>
              </a:ext>
            </a:extLst>
          </p:cNvPr>
          <p:cNvGraphicFramePr>
            <a:graphicFrameLocks noGrp="1"/>
          </p:cNvGraphicFramePr>
          <p:nvPr>
            <p:extLst>
              <p:ext uri="{D42A27DB-BD31-4B8C-83A1-F6EECF244321}">
                <p14:modId xmlns:p14="http://schemas.microsoft.com/office/powerpoint/2010/main" val="1812350577"/>
              </p:ext>
            </p:extLst>
          </p:nvPr>
        </p:nvGraphicFramePr>
        <p:xfrm>
          <a:off x="1456601" y="1633501"/>
          <a:ext cx="8128000" cy="1112520"/>
        </p:xfrm>
        <a:graphic>
          <a:graphicData uri="http://schemas.openxmlformats.org/drawingml/2006/table">
            <a:tbl>
              <a:tblPr firstRow="1" bandRow="1">
                <a:tableStyleId>{5940675A-B579-460E-94D1-54222C63F5DA}</a:tableStyleId>
              </a:tblPr>
              <a:tblGrid>
                <a:gridCol w="812800">
                  <a:extLst>
                    <a:ext uri="{9D8B030D-6E8A-4147-A177-3AD203B41FA5}">
                      <a16:colId xmlns="" xmlns:a16="http://schemas.microsoft.com/office/drawing/2014/main" val="3310035332"/>
                    </a:ext>
                  </a:extLst>
                </a:gridCol>
                <a:gridCol w="812800">
                  <a:extLst>
                    <a:ext uri="{9D8B030D-6E8A-4147-A177-3AD203B41FA5}">
                      <a16:colId xmlns="" xmlns:a16="http://schemas.microsoft.com/office/drawing/2014/main" val="3616576037"/>
                    </a:ext>
                  </a:extLst>
                </a:gridCol>
                <a:gridCol w="812800">
                  <a:extLst>
                    <a:ext uri="{9D8B030D-6E8A-4147-A177-3AD203B41FA5}">
                      <a16:colId xmlns="" xmlns:a16="http://schemas.microsoft.com/office/drawing/2014/main" val="428189133"/>
                    </a:ext>
                  </a:extLst>
                </a:gridCol>
                <a:gridCol w="812800">
                  <a:extLst>
                    <a:ext uri="{9D8B030D-6E8A-4147-A177-3AD203B41FA5}">
                      <a16:colId xmlns="" xmlns:a16="http://schemas.microsoft.com/office/drawing/2014/main" val="1162612047"/>
                    </a:ext>
                  </a:extLst>
                </a:gridCol>
                <a:gridCol w="812800">
                  <a:extLst>
                    <a:ext uri="{9D8B030D-6E8A-4147-A177-3AD203B41FA5}">
                      <a16:colId xmlns="" xmlns:a16="http://schemas.microsoft.com/office/drawing/2014/main" val="614205425"/>
                    </a:ext>
                  </a:extLst>
                </a:gridCol>
                <a:gridCol w="812800">
                  <a:extLst>
                    <a:ext uri="{9D8B030D-6E8A-4147-A177-3AD203B41FA5}">
                      <a16:colId xmlns="" xmlns:a16="http://schemas.microsoft.com/office/drawing/2014/main" val="3686260672"/>
                    </a:ext>
                  </a:extLst>
                </a:gridCol>
                <a:gridCol w="812800">
                  <a:extLst>
                    <a:ext uri="{9D8B030D-6E8A-4147-A177-3AD203B41FA5}">
                      <a16:colId xmlns="" xmlns:a16="http://schemas.microsoft.com/office/drawing/2014/main" val="3373797476"/>
                    </a:ext>
                  </a:extLst>
                </a:gridCol>
                <a:gridCol w="812800">
                  <a:extLst>
                    <a:ext uri="{9D8B030D-6E8A-4147-A177-3AD203B41FA5}">
                      <a16:colId xmlns="" xmlns:a16="http://schemas.microsoft.com/office/drawing/2014/main" val="1613374314"/>
                    </a:ext>
                  </a:extLst>
                </a:gridCol>
                <a:gridCol w="812800">
                  <a:extLst>
                    <a:ext uri="{9D8B030D-6E8A-4147-A177-3AD203B41FA5}">
                      <a16:colId xmlns="" xmlns:a16="http://schemas.microsoft.com/office/drawing/2014/main" val="2234633989"/>
                    </a:ext>
                  </a:extLst>
                </a:gridCol>
                <a:gridCol w="812800">
                  <a:extLst>
                    <a:ext uri="{9D8B030D-6E8A-4147-A177-3AD203B41FA5}">
                      <a16:colId xmlns="" xmlns:a16="http://schemas.microsoft.com/office/drawing/2014/main" val="2672791870"/>
                    </a:ext>
                  </a:extLst>
                </a:gridCol>
              </a:tblGrid>
              <a:tr h="370840">
                <a:tc>
                  <a:txBody>
                    <a:bodyPr/>
                    <a:lstStyle/>
                    <a:p>
                      <a:r>
                        <a:rPr lang="kk-KZ" dirty="0"/>
                        <a:t>4</a:t>
                      </a:r>
                      <a:endParaRPr lang="ru-RU" dirty="0"/>
                    </a:p>
                  </a:txBody>
                  <a:tcPr/>
                </a:tc>
                <a:tc>
                  <a:txBody>
                    <a:bodyPr/>
                    <a:lstStyle/>
                    <a:p>
                      <a:r>
                        <a:rPr lang="kk-KZ" dirty="0"/>
                        <a:t>3</a:t>
                      </a:r>
                      <a:endParaRPr lang="ru-RU" dirty="0"/>
                    </a:p>
                  </a:txBody>
                  <a:tcPr/>
                </a:tc>
                <a:tc>
                  <a:txBody>
                    <a:bodyPr/>
                    <a:lstStyle/>
                    <a:p>
                      <a:r>
                        <a:rPr lang="kk-KZ" dirty="0"/>
                        <a:t>3</a:t>
                      </a:r>
                      <a:endParaRPr lang="ru-RU" dirty="0"/>
                    </a:p>
                  </a:txBody>
                  <a:tcPr/>
                </a:tc>
                <a:tc>
                  <a:txBody>
                    <a:bodyPr/>
                    <a:lstStyle/>
                    <a:p>
                      <a:r>
                        <a:rPr lang="kk-KZ" dirty="0"/>
                        <a:t>4</a:t>
                      </a:r>
                      <a:endParaRPr lang="ru-RU" dirty="0"/>
                    </a:p>
                  </a:txBody>
                  <a:tcPr/>
                </a:tc>
                <a:tc>
                  <a:txBody>
                    <a:bodyPr/>
                    <a:lstStyle/>
                    <a:p>
                      <a:r>
                        <a:rPr lang="kk-KZ" dirty="0"/>
                        <a:t>5</a:t>
                      </a:r>
                      <a:endParaRPr lang="ru-RU" dirty="0"/>
                    </a:p>
                  </a:txBody>
                  <a:tcPr/>
                </a:tc>
                <a:tc>
                  <a:txBody>
                    <a:bodyPr/>
                    <a:lstStyle/>
                    <a:p>
                      <a:r>
                        <a:rPr lang="kk-KZ" dirty="0"/>
                        <a:t>5</a:t>
                      </a:r>
                      <a:endParaRPr lang="ru-RU" dirty="0"/>
                    </a:p>
                  </a:txBody>
                  <a:tcPr/>
                </a:tc>
                <a:tc>
                  <a:txBody>
                    <a:bodyPr/>
                    <a:lstStyle/>
                    <a:p>
                      <a:r>
                        <a:rPr lang="kk-KZ" dirty="0"/>
                        <a:t>3</a:t>
                      </a:r>
                      <a:endParaRPr lang="ru-RU" dirty="0"/>
                    </a:p>
                  </a:txBody>
                  <a:tcPr/>
                </a:tc>
                <a:tc>
                  <a:txBody>
                    <a:bodyPr/>
                    <a:lstStyle/>
                    <a:p>
                      <a:r>
                        <a:rPr lang="kk-KZ" dirty="0"/>
                        <a:t>2</a:t>
                      </a:r>
                      <a:endParaRPr lang="ru-RU" dirty="0"/>
                    </a:p>
                  </a:txBody>
                  <a:tcPr/>
                </a:tc>
                <a:tc>
                  <a:txBody>
                    <a:bodyPr/>
                    <a:lstStyle/>
                    <a:p>
                      <a:r>
                        <a:rPr lang="kk-KZ" dirty="0"/>
                        <a:t>5</a:t>
                      </a:r>
                      <a:endParaRPr lang="ru-RU" dirty="0"/>
                    </a:p>
                  </a:txBody>
                  <a:tcPr/>
                </a:tc>
                <a:tc>
                  <a:txBody>
                    <a:bodyPr/>
                    <a:lstStyle/>
                    <a:p>
                      <a:r>
                        <a:rPr lang="kk-KZ" dirty="0"/>
                        <a:t>4</a:t>
                      </a:r>
                      <a:endParaRPr lang="ru-RU" dirty="0"/>
                    </a:p>
                  </a:txBody>
                  <a:tcPr/>
                </a:tc>
                <a:extLst>
                  <a:ext uri="{0D108BD9-81ED-4DB2-BD59-A6C34878D82A}">
                    <a16:rowId xmlns="" xmlns:a16="http://schemas.microsoft.com/office/drawing/2014/main" val="812148861"/>
                  </a:ext>
                </a:extLst>
              </a:tr>
              <a:tr h="370840">
                <a:tc>
                  <a:txBody>
                    <a:bodyPr/>
                    <a:lstStyle/>
                    <a:p>
                      <a:r>
                        <a:rPr lang="kk-KZ" dirty="0"/>
                        <a:t>4</a:t>
                      </a:r>
                      <a:endParaRPr lang="ru-RU" dirty="0"/>
                    </a:p>
                  </a:txBody>
                  <a:tcPr/>
                </a:tc>
                <a:tc>
                  <a:txBody>
                    <a:bodyPr/>
                    <a:lstStyle/>
                    <a:p>
                      <a:r>
                        <a:rPr lang="kk-KZ" dirty="0"/>
                        <a:t>4</a:t>
                      </a:r>
                      <a:endParaRPr lang="ru-RU" dirty="0"/>
                    </a:p>
                  </a:txBody>
                  <a:tcPr/>
                </a:tc>
                <a:tc>
                  <a:txBody>
                    <a:bodyPr/>
                    <a:lstStyle/>
                    <a:p>
                      <a:r>
                        <a:rPr lang="kk-KZ" dirty="0"/>
                        <a:t>2</a:t>
                      </a:r>
                      <a:endParaRPr lang="ru-RU" dirty="0"/>
                    </a:p>
                  </a:txBody>
                  <a:tcPr/>
                </a:tc>
                <a:tc>
                  <a:txBody>
                    <a:bodyPr/>
                    <a:lstStyle/>
                    <a:p>
                      <a:r>
                        <a:rPr lang="kk-KZ" dirty="0"/>
                        <a:t>3</a:t>
                      </a:r>
                      <a:endParaRPr lang="ru-RU" dirty="0"/>
                    </a:p>
                  </a:txBody>
                  <a:tcPr/>
                </a:tc>
                <a:tc>
                  <a:txBody>
                    <a:bodyPr/>
                    <a:lstStyle/>
                    <a:p>
                      <a:r>
                        <a:rPr lang="kk-KZ" dirty="0"/>
                        <a:t>3</a:t>
                      </a:r>
                      <a:endParaRPr lang="ru-RU" dirty="0"/>
                    </a:p>
                  </a:txBody>
                  <a:tcPr/>
                </a:tc>
                <a:tc>
                  <a:txBody>
                    <a:bodyPr/>
                    <a:lstStyle/>
                    <a:p>
                      <a:r>
                        <a:rPr lang="kk-KZ" dirty="0"/>
                        <a:t>5</a:t>
                      </a:r>
                      <a:endParaRPr lang="ru-RU" dirty="0"/>
                    </a:p>
                  </a:txBody>
                  <a:tcPr/>
                </a:tc>
                <a:tc>
                  <a:txBody>
                    <a:bodyPr/>
                    <a:lstStyle/>
                    <a:p>
                      <a:r>
                        <a:rPr lang="kk-KZ" dirty="0"/>
                        <a:t>5</a:t>
                      </a:r>
                      <a:endParaRPr lang="ru-RU" dirty="0"/>
                    </a:p>
                  </a:txBody>
                  <a:tcPr/>
                </a:tc>
                <a:tc>
                  <a:txBody>
                    <a:bodyPr/>
                    <a:lstStyle/>
                    <a:p>
                      <a:r>
                        <a:rPr lang="kk-KZ" dirty="0"/>
                        <a:t>5</a:t>
                      </a:r>
                      <a:endParaRPr lang="ru-RU" dirty="0"/>
                    </a:p>
                  </a:txBody>
                  <a:tcPr/>
                </a:tc>
                <a:tc>
                  <a:txBody>
                    <a:bodyPr/>
                    <a:lstStyle/>
                    <a:p>
                      <a:r>
                        <a:rPr lang="kk-KZ" dirty="0"/>
                        <a:t>4</a:t>
                      </a:r>
                      <a:endParaRPr lang="ru-RU" dirty="0"/>
                    </a:p>
                  </a:txBody>
                  <a:tcPr/>
                </a:tc>
                <a:tc>
                  <a:txBody>
                    <a:bodyPr/>
                    <a:lstStyle/>
                    <a:p>
                      <a:r>
                        <a:rPr lang="kk-KZ" dirty="0"/>
                        <a:t>4</a:t>
                      </a:r>
                      <a:endParaRPr lang="ru-RU" dirty="0"/>
                    </a:p>
                  </a:txBody>
                  <a:tcPr/>
                </a:tc>
                <a:extLst>
                  <a:ext uri="{0D108BD9-81ED-4DB2-BD59-A6C34878D82A}">
                    <a16:rowId xmlns="" xmlns:a16="http://schemas.microsoft.com/office/drawing/2014/main" val="202255252"/>
                  </a:ext>
                </a:extLst>
              </a:tr>
              <a:tr h="370840">
                <a:tc>
                  <a:txBody>
                    <a:bodyPr/>
                    <a:lstStyle/>
                    <a:p>
                      <a:r>
                        <a:rPr lang="kk-KZ" dirty="0"/>
                        <a:t>3</a:t>
                      </a:r>
                      <a:endParaRPr lang="ru-RU" dirty="0"/>
                    </a:p>
                  </a:txBody>
                  <a:tcPr/>
                </a:tc>
                <a:tc>
                  <a:txBody>
                    <a:bodyPr/>
                    <a:lstStyle/>
                    <a:p>
                      <a:r>
                        <a:rPr lang="kk-KZ" dirty="0"/>
                        <a:t>4</a:t>
                      </a:r>
                      <a:endParaRPr lang="ru-RU" dirty="0"/>
                    </a:p>
                  </a:txBody>
                  <a:tcPr/>
                </a:tc>
                <a:tc>
                  <a:txBody>
                    <a:bodyPr/>
                    <a:lstStyle/>
                    <a:p>
                      <a:r>
                        <a:rPr lang="kk-KZ" dirty="0"/>
                        <a:t>4</a:t>
                      </a:r>
                      <a:endParaRPr lang="ru-RU" dirty="0"/>
                    </a:p>
                  </a:txBody>
                  <a:tcPr/>
                </a:tc>
                <a:tc>
                  <a:txBody>
                    <a:bodyPr/>
                    <a:lstStyle/>
                    <a:p>
                      <a:r>
                        <a:rPr lang="kk-KZ" dirty="0"/>
                        <a:t>4</a:t>
                      </a:r>
                      <a:endParaRPr lang="ru-RU" dirty="0"/>
                    </a:p>
                  </a:txBody>
                  <a:tcPr/>
                </a:tc>
                <a:tc>
                  <a:txBody>
                    <a:bodyPr/>
                    <a:lstStyle/>
                    <a:p>
                      <a:r>
                        <a:rPr lang="kk-KZ" dirty="0"/>
                        <a:t>5</a:t>
                      </a:r>
                      <a:endParaRPr lang="ru-RU" dirty="0"/>
                    </a:p>
                  </a:txBody>
                  <a:tcPr/>
                </a:tc>
                <a:tc>
                  <a:txBody>
                    <a:bodyPr/>
                    <a:lstStyle/>
                    <a:p>
                      <a:r>
                        <a:rPr lang="kk-KZ" dirty="0"/>
                        <a:t>4</a:t>
                      </a:r>
                      <a:endParaRPr lang="ru-RU" dirty="0"/>
                    </a:p>
                  </a:txBody>
                  <a:tcPr/>
                </a:tc>
                <a:tc>
                  <a:txBody>
                    <a:bodyPr/>
                    <a:lstStyle/>
                    <a:p>
                      <a:r>
                        <a:rPr lang="kk-KZ" dirty="0"/>
                        <a:t>4</a:t>
                      </a:r>
                      <a:endParaRPr lang="ru-RU" dirty="0"/>
                    </a:p>
                  </a:txBody>
                  <a:tcPr/>
                </a:tc>
                <a:tc>
                  <a:txBody>
                    <a:bodyPr/>
                    <a:lstStyle/>
                    <a:p>
                      <a:r>
                        <a:rPr lang="kk-KZ" dirty="0"/>
                        <a:t>3</a:t>
                      </a:r>
                      <a:endParaRPr lang="ru-RU" dirty="0"/>
                    </a:p>
                  </a:txBody>
                  <a:tcPr/>
                </a:tc>
                <a:tc>
                  <a:txBody>
                    <a:bodyPr/>
                    <a:lstStyle/>
                    <a:p>
                      <a:r>
                        <a:rPr lang="kk-KZ" dirty="0"/>
                        <a:t>5</a:t>
                      </a:r>
                      <a:endParaRPr lang="ru-RU" dirty="0"/>
                    </a:p>
                  </a:txBody>
                  <a:tcPr/>
                </a:tc>
                <a:tc>
                  <a:txBody>
                    <a:bodyPr/>
                    <a:lstStyle/>
                    <a:p>
                      <a:r>
                        <a:rPr lang="kk-KZ" dirty="0"/>
                        <a:t>5</a:t>
                      </a:r>
                      <a:endParaRPr lang="ru-RU" dirty="0"/>
                    </a:p>
                  </a:txBody>
                  <a:tcPr/>
                </a:tc>
                <a:extLst>
                  <a:ext uri="{0D108BD9-81ED-4DB2-BD59-A6C34878D82A}">
                    <a16:rowId xmlns="" xmlns:a16="http://schemas.microsoft.com/office/drawing/2014/main" val="2071505543"/>
                  </a:ext>
                </a:extLst>
              </a:tr>
            </a:tbl>
          </a:graphicData>
        </a:graphic>
      </p:graphicFrame>
      <p:graphicFrame>
        <p:nvGraphicFramePr>
          <p:cNvPr id="7" name="Таблица 7">
            <a:extLst>
              <a:ext uri="{FF2B5EF4-FFF2-40B4-BE49-F238E27FC236}">
                <a16:creationId xmlns="" xmlns:a16="http://schemas.microsoft.com/office/drawing/2014/main" id="{AB14CA9F-4699-4DC8-BCA0-AFE062CAB58F}"/>
              </a:ext>
            </a:extLst>
          </p:cNvPr>
          <p:cNvGraphicFramePr>
            <a:graphicFrameLocks noGrp="1"/>
          </p:cNvGraphicFramePr>
          <p:nvPr>
            <p:extLst>
              <p:ext uri="{D42A27DB-BD31-4B8C-83A1-F6EECF244321}">
                <p14:modId xmlns:p14="http://schemas.microsoft.com/office/powerpoint/2010/main" val="3048663101"/>
              </p:ext>
            </p:extLst>
          </p:nvPr>
        </p:nvGraphicFramePr>
        <p:xfrm>
          <a:off x="1444847" y="2857871"/>
          <a:ext cx="8128000" cy="741680"/>
        </p:xfrm>
        <a:graphic>
          <a:graphicData uri="http://schemas.openxmlformats.org/drawingml/2006/table">
            <a:tbl>
              <a:tblPr firstRow="1" bandRow="1">
                <a:tableStyleId>{5C22544A-7EE6-4342-B048-85BDC9FD1C3A}</a:tableStyleId>
              </a:tblPr>
              <a:tblGrid>
                <a:gridCol w="1875402">
                  <a:extLst>
                    <a:ext uri="{9D8B030D-6E8A-4147-A177-3AD203B41FA5}">
                      <a16:colId xmlns="" xmlns:a16="http://schemas.microsoft.com/office/drawing/2014/main" val="4257548345"/>
                    </a:ext>
                  </a:extLst>
                </a:gridCol>
                <a:gridCol w="1375798">
                  <a:extLst>
                    <a:ext uri="{9D8B030D-6E8A-4147-A177-3AD203B41FA5}">
                      <a16:colId xmlns="" xmlns:a16="http://schemas.microsoft.com/office/drawing/2014/main" val="1272587582"/>
                    </a:ext>
                  </a:extLst>
                </a:gridCol>
                <a:gridCol w="1625600">
                  <a:extLst>
                    <a:ext uri="{9D8B030D-6E8A-4147-A177-3AD203B41FA5}">
                      <a16:colId xmlns="" xmlns:a16="http://schemas.microsoft.com/office/drawing/2014/main" val="1606363310"/>
                    </a:ext>
                  </a:extLst>
                </a:gridCol>
                <a:gridCol w="1625600">
                  <a:extLst>
                    <a:ext uri="{9D8B030D-6E8A-4147-A177-3AD203B41FA5}">
                      <a16:colId xmlns="" xmlns:a16="http://schemas.microsoft.com/office/drawing/2014/main" val="2049741395"/>
                    </a:ext>
                  </a:extLst>
                </a:gridCol>
                <a:gridCol w="1625600">
                  <a:extLst>
                    <a:ext uri="{9D8B030D-6E8A-4147-A177-3AD203B41FA5}">
                      <a16:colId xmlns="" xmlns:a16="http://schemas.microsoft.com/office/drawing/2014/main" val="2128311779"/>
                    </a:ext>
                  </a:extLst>
                </a:gridCol>
              </a:tblGrid>
              <a:tr h="370840">
                <a:tc>
                  <a:txBody>
                    <a:bodyPr/>
                    <a:lstStyle/>
                    <a:p>
                      <a:r>
                        <a:rPr lang="kk-KZ" b="1" dirty="0">
                          <a:solidFill>
                            <a:schemeClr val="tx1"/>
                          </a:solidFill>
                        </a:rPr>
                        <a:t>Баға </a:t>
                      </a:r>
                      <a:r>
                        <a:rPr lang="kk-KZ" sz="1800" dirty="0">
                          <a:solidFill>
                            <a:schemeClr val="tx1"/>
                          </a:solidFill>
                        </a:rPr>
                        <a:t>(х)</a:t>
                      </a:r>
                      <a:endParaRPr lang="ru-RU" b="1" dirty="0">
                        <a:solidFill>
                          <a:schemeClr val="tx1"/>
                        </a:solidFill>
                      </a:endParaRPr>
                    </a:p>
                  </a:txBody>
                  <a:tcPr>
                    <a:solidFill>
                      <a:schemeClr val="accent1">
                        <a:lumMod val="40000"/>
                        <a:lumOff val="60000"/>
                      </a:schemeClr>
                    </a:solidFill>
                  </a:tcPr>
                </a:tc>
                <a:tc>
                  <a:txBody>
                    <a:bodyPr/>
                    <a:lstStyle/>
                    <a:p>
                      <a:r>
                        <a:rPr lang="kk-KZ" b="1" dirty="0">
                          <a:solidFill>
                            <a:schemeClr val="tx1"/>
                          </a:solidFill>
                        </a:rPr>
                        <a:t>2</a:t>
                      </a:r>
                      <a:endParaRPr lang="ru-RU" b="1" dirty="0">
                        <a:solidFill>
                          <a:schemeClr val="tx1"/>
                        </a:solidFill>
                      </a:endParaRPr>
                    </a:p>
                  </a:txBody>
                  <a:tcPr>
                    <a:solidFill>
                      <a:schemeClr val="accent1">
                        <a:lumMod val="40000"/>
                        <a:lumOff val="60000"/>
                      </a:schemeClr>
                    </a:solidFill>
                  </a:tcPr>
                </a:tc>
                <a:tc>
                  <a:txBody>
                    <a:bodyPr/>
                    <a:lstStyle/>
                    <a:p>
                      <a:r>
                        <a:rPr lang="kk-KZ" b="1" dirty="0">
                          <a:solidFill>
                            <a:schemeClr val="tx1"/>
                          </a:solidFill>
                        </a:rPr>
                        <a:t>3</a:t>
                      </a:r>
                      <a:endParaRPr lang="ru-RU" b="1" dirty="0">
                        <a:solidFill>
                          <a:schemeClr val="tx1"/>
                        </a:solidFill>
                      </a:endParaRPr>
                    </a:p>
                  </a:txBody>
                  <a:tcPr>
                    <a:solidFill>
                      <a:schemeClr val="accent1">
                        <a:lumMod val="40000"/>
                        <a:lumOff val="60000"/>
                      </a:schemeClr>
                    </a:solidFill>
                  </a:tcPr>
                </a:tc>
                <a:tc>
                  <a:txBody>
                    <a:bodyPr/>
                    <a:lstStyle/>
                    <a:p>
                      <a:r>
                        <a:rPr lang="kk-KZ" b="1" dirty="0">
                          <a:solidFill>
                            <a:schemeClr val="tx1"/>
                          </a:solidFill>
                        </a:rPr>
                        <a:t>4</a:t>
                      </a:r>
                      <a:endParaRPr lang="ru-RU" b="1" dirty="0">
                        <a:solidFill>
                          <a:schemeClr val="tx1"/>
                        </a:solidFill>
                      </a:endParaRPr>
                    </a:p>
                  </a:txBody>
                  <a:tcPr>
                    <a:solidFill>
                      <a:schemeClr val="accent1">
                        <a:lumMod val="40000"/>
                        <a:lumOff val="60000"/>
                      </a:schemeClr>
                    </a:solidFill>
                  </a:tcPr>
                </a:tc>
                <a:tc>
                  <a:txBody>
                    <a:bodyPr/>
                    <a:lstStyle/>
                    <a:p>
                      <a:r>
                        <a:rPr lang="kk-KZ" b="1" dirty="0">
                          <a:solidFill>
                            <a:schemeClr val="tx1"/>
                          </a:solidFill>
                        </a:rPr>
                        <a:t>5</a:t>
                      </a:r>
                      <a:endParaRPr lang="ru-RU" b="1" dirty="0">
                        <a:solidFill>
                          <a:schemeClr val="tx1"/>
                        </a:solidFill>
                      </a:endParaRPr>
                    </a:p>
                  </a:txBody>
                  <a:tcPr>
                    <a:solidFill>
                      <a:schemeClr val="accent1">
                        <a:lumMod val="40000"/>
                        <a:lumOff val="60000"/>
                      </a:schemeClr>
                    </a:solidFill>
                  </a:tcPr>
                </a:tc>
                <a:extLst>
                  <a:ext uri="{0D108BD9-81ED-4DB2-BD59-A6C34878D82A}">
                    <a16:rowId xmlns="" xmlns:a16="http://schemas.microsoft.com/office/drawing/2014/main" val="2359300723"/>
                  </a:ext>
                </a:extLst>
              </a:tr>
              <a:tr h="370840">
                <a:tc>
                  <a:txBody>
                    <a:bodyPr/>
                    <a:lstStyle/>
                    <a:p>
                      <a:r>
                        <a:rPr lang="kk-KZ" b="1" dirty="0">
                          <a:solidFill>
                            <a:schemeClr val="tx1"/>
                          </a:solidFill>
                        </a:rPr>
                        <a:t>Оқушы саны </a:t>
                      </a:r>
                      <a:r>
                        <a:rPr lang="kk-KZ" sz="1800" b="1" dirty="0">
                          <a:solidFill>
                            <a:schemeClr val="tx1"/>
                          </a:solidFill>
                        </a:rPr>
                        <a:t>(</a:t>
                      </a:r>
                      <a:r>
                        <a:rPr lang="en-US" sz="1800" b="1" dirty="0">
                          <a:solidFill>
                            <a:schemeClr val="tx1"/>
                          </a:solidFill>
                        </a:rPr>
                        <a:t>n</a:t>
                      </a:r>
                      <a:r>
                        <a:rPr lang="kk-KZ" sz="1800" b="1" dirty="0">
                          <a:solidFill>
                            <a:schemeClr val="tx1"/>
                          </a:solidFill>
                        </a:rPr>
                        <a:t>)</a:t>
                      </a:r>
                      <a:endParaRPr lang="ru-RU" b="1" dirty="0">
                        <a:solidFill>
                          <a:schemeClr val="tx1"/>
                        </a:solidFill>
                      </a:endParaRPr>
                    </a:p>
                  </a:txBody>
                  <a:tcPr>
                    <a:solidFill>
                      <a:schemeClr val="accent1">
                        <a:lumMod val="40000"/>
                        <a:lumOff val="60000"/>
                      </a:schemeClr>
                    </a:solidFill>
                  </a:tcPr>
                </a:tc>
                <a:tc>
                  <a:txBody>
                    <a:bodyPr/>
                    <a:lstStyle/>
                    <a:p>
                      <a:r>
                        <a:rPr lang="kk-KZ" b="1" dirty="0">
                          <a:solidFill>
                            <a:schemeClr val="tx1"/>
                          </a:solidFill>
                        </a:rPr>
                        <a:t>2</a:t>
                      </a:r>
                      <a:endParaRPr lang="ru-RU" b="1" dirty="0">
                        <a:solidFill>
                          <a:schemeClr val="tx1"/>
                        </a:solidFill>
                      </a:endParaRPr>
                    </a:p>
                  </a:txBody>
                  <a:tcPr>
                    <a:solidFill>
                      <a:schemeClr val="accent1">
                        <a:lumMod val="40000"/>
                        <a:lumOff val="60000"/>
                      </a:schemeClr>
                    </a:solidFill>
                  </a:tcPr>
                </a:tc>
                <a:tc>
                  <a:txBody>
                    <a:bodyPr/>
                    <a:lstStyle/>
                    <a:p>
                      <a:r>
                        <a:rPr lang="kk-KZ" b="1" dirty="0">
                          <a:solidFill>
                            <a:schemeClr val="tx1"/>
                          </a:solidFill>
                        </a:rPr>
                        <a:t>7</a:t>
                      </a:r>
                      <a:endParaRPr lang="ru-RU" b="1" dirty="0">
                        <a:solidFill>
                          <a:schemeClr val="tx1"/>
                        </a:solidFill>
                      </a:endParaRPr>
                    </a:p>
                  </a:txBody>
                  <a:tcPr>
                    <a:solidFill>
                      <a:schemeClr val="accent1">
                        <a:lumMod val="40000"/>
                        <a:lumOff val="60000"/>
                      </a:schemeClr>
                    </a:solidFill>
                  </a:tcPr>
                </a:tc>
                <a:tc>
                  <a:txBody>
                    <a:bodyPr/>
                    <a:lstStyle/>
                    <a:p>
                      <a:r>
                        <a:rPr lang="kk-KZ" b="1" dirty="0">
                          <a:solidFill>
                            <a:schemeClr val="tx1"/>
                          </a:solidFill>
                        </a:rPr>
                        <a:t>12</a:t>
                      </a:r>
                      <a:endParaRPr lang="ru-RU" b="1" dirty="0">
                        <a:solidFill>
                          <a:schemeClr val="tx1"/>
                        </a:solidFill>
                      </a:endParaRPr>
                    </a:p>
                  </a:txBody>
                  <a:tcPr>
                    <a:solidFill>
                      <a:schemeClr val="accent1">
                        <a:lumMod val="40000"/>
                        <a:lumOff val="60000"/>
                      </a:schemeClr>
                    </a:solidFill>
                  </a:tcPr>
                </a:tc>
                <a:tc>
                  <a:txBody>
                    <a:bodyPr/>
                    <a:lstStyle/>
                    <a:p>
                      <a:r>
                        <a:rPr lang="kk-KZ" b="1" dirty="0">
                          <a:solidFill>
                            <a:schemeClr val="tx1"/>
                          </a:solidFill>
                        </a:rPr>
                        <a:t>9</a:t>
                      </a:r>
                      <a:endParaRPr lang="ru-RU" b="1" dirty="0">
                        <a:solidFill>
                          <a:schemeClr val="tx1"/>
                        </a:solidFill>
                      </a:endParaRPr>
                    </a:p>
                  </a:txBody>
                  <a:tcPr>
                    <a:solidFill>
                      <a:schemeClr val="accent1">
                        <a:lumMod val="40000"/>
                        <a:lumOff val="60000"/>
                      </a:schemeClr>
                    </a:solidFill>
                  </a:tcPr>
                </a:tc>
                <a:extLst>
                  <a:ext uri="{0D108BD9-81ED-4DB2-BD59-A6C34878D82A}">
                    <a16:rowId xmlns="" xmlns:a16="http://schemas.microsoft.com/office/drawing/2014/main" val="1919384164"/>
                  </a:ext>
                </a:extLst>
              </a:tr>
            </a:tbl>
          </a:graphicData>
        </a:graphic>
      </p:graphicFrame>
      <p:sp>
        <p:nvSpPr>
          <p:cNvPr id="9" name="TextBox 8">
            <a:extLst>
              <a:ext uri="{FF2B5EF4-FFF2-40B4-BE49-F238E27FC236}">
                <a16:creationId xmlns="" xmlns:a16="http://schemas.microsoft.com/office/drawing/2014/main" id="{AADE33E9-2355-4026-B467-8BADABBDA9E2}"/>
              </a:ext>
            </a:extLst>
          </p:cNvPr>
          <p:cNvSpPr txBox="1"/>
          <p:nvPr/>
        </p:nvSpPr>
        <p:spPr>
          <a:xfrm>
            <a:off x="904629" y="3700387"/>
            <a:ext cx="2778711" cy="400110"/>
          </a:xfrm>
          <a:prstGeom prst="rect">
            <a:avLst/>
          </a:prstGeom>
          <a:noFill/>
        </p:spPr>
        <p:txBody>
          <a:bodyPr wrap="square" rtlCol="0">
            <a:spAutoFit/>
          </a:bodyPr>
          <a:lstStyle/>
          <a:p>
            <a:r>
              <a:rPr lang="kk-KZ" sz="2000" dirty="0"/>
              <a:t>Бағаның модасы 4</a:t>
            </a:r>
            <a:endParaRPr lang="ru-RU" sz="2000" dirty="0"/>
          </a:p>
        </p:txBody>
      </p:sp>
      <p:sp>
        <p:nvSpPr>
          <p:cNvPr id="10" name="TextBox 9">
            <a:extLst>
              <a:ext uri="{FF2B5EF4-FFF2-40B4-BE49-F238E27FC236}">
                <a16:creationId xmlns="" xmlns:a16="http://schemas.microsoft.com/office/drawing/2014/main" id="{622C6243-82D6-4E35-AB2E-4A0B73D017C3}"/>
              </a:ext>
            </a:extLst>
          </p:cNvPr>
          <p:cNvSpPr txBox="1"/>
          <p:nvPr/>
        </p:nvSpPr>
        <p:spPr>
          <a:xfrm>
            <a:off x="897681" y="4101328"/>
            <a:ext cx="8428822" cy="400110"/>
          </a:xfrm>
          <a:prstGeom prst="rect">
            <a:avLst/>
          </a:prstGeom>
          <a:noFill/>
        </p:spPr>
        <p:txBody>
          <a:bodyPr wrap="square" rtlCol="0">
            <a:spAutoFit/>
          </a:bodyPr>
          <a:lstStyle/>
          <a:p>
            <a:r>
              <a:rPr lang="kk-KZ" sz="2000" dirty="0"/>
              <a:t>2, 2, 3, 3, 3, 3, 3, 3, 3, 4, 4, 4, 4, 4, 4, 4, 4, 4, 4, 4, 4, 5, 5, 5, 5, 5, 5, 5, 5, 5</a:t>
            </a:r>
            <a:endParaRPr lang="ru-RU" sz="2000" dirty="0"/>
          </a:p>
        </p:txBody>
      </p:sp>
      <mc:AlternateContent xmlns:mc="http://schemas.openxmlformats.org/markup-compatibility/2006" xmlns:a14="http://schemas.microsoft.com/office/drawing/2010/main">
        <mc:Choice Requires="a14">
          <p:sp>
            <p:nvSpPr>
              <p:cNvPr id="11" name="TextBox 10">
                <a:extLst>
                  <a:ext uri="{FF2B5EF4-FFF2-40B4-BE49-F238E27FC236}">
                    <a16:creationId xmlns="" xmlns:a16="http://schemas.microsoft.com/office/drawing/2014/main" id="{1C4313EE-6B69-4F02-B64C-C45340A75B2F}"/>
                  </a:ext>
                </a:extLst>
              </p:cNvPr>
              <p:cNvSpPr txBox="1"/>
              <p:nvPr/>
            </p:nvSpPr>
            <p:spPr>
              <a:xfrm>
                <a:off x="862176" y="4518315"/>
                <a:ext cx="4504724" cy="526298"/>
              </a:xfrm>
              <a:prstGeom prst="rect">
                <a:avLst/>
              </a:prstGeom>
              <a:noFill/>
            </p:spPr>
            <p:txBody>
              <a:bodyPr wrap="square" rtlCol="0">
                <a:spAutoFit/>
              </a:bodyPr>
              <a:lstStyle/>
              <a:p>
                <a:r>
                  <a:rPr lang="kk-KZ" sz="2000" dirty="0"/>
                  <a:t>Медианасы </a:t>
                </a:r>
                <a14:m>
                  <m:oMath xmlns:m="http://schemas.openxmlformats.org/officeDocument/2006/math">
                    <m:r>
                      <a:rPr lang="en-US" sz="2000" i="1">
                        <a:latin typeface="Cambria Math" panose="02040503050406030204" pitchFamily="18" charset="0"/>
                      </a:rPr>
                      <m:t>𝑚</m:t>
                    </m:r>
                    <m:r>
                      <a:rPr lang="en-US" sz="2000" i="1">
                        <a:latin typeface="Cambria Math" panose="02040503050406030204" pitchFamily="18" charset="0"/>
                      </a:rPr>
                      <m:t>=</m:t>
                    </m:r>
                    <m:f>
                      <m:fPr>
                        <m:ctrlPr>
                          <a:rPr lang="en-US" sz="2000" i="1">
                            <a:latin typeface="Cambria Math" panose="02040503050406030204" pitchFamily="18" charset="0"/>
                          </a:rPr>
                        </m:ctrlPr>
                      </m:fPr>
                      <m:num>
                        <m:sSub>
                          <m:sSubPr>
                            <m:ctrlPr>
                              <a:rPr lang="en-US" sz="2000" i="1">
                                <a:latin typeface="Cambria Math" panose="02040503050406030204" pitchFamily="18" charset="0"/>
                              </a:rPr>
                            </m:ctrlPr>
                          </m:sSubPr>
                          <m:e>
                            <m:r>
                              <a:rPr lang="en-US" sz="2000" i="1">
                                <a:latin typeface="Cambria Math" panose="02040503050406030204" pitchFamily="18" charset="0"/>
                              </a:rPr>
                              <m:t>𝑥</m:t>
                            </m:r>
                          </m:e>
                          <m:sub>
                            <m:r>
                              <a:rPr lang="kk-KZ" sz="2000" b="0" i="1" smtClean="0">
                                <a:latin typeface="Cambria Math" panose="02040503050406030204" pitchFamily="18" charset="0"/>
                              </a:rPr>
                              <m:t>14</m:t>
                            </m:r>
                          </m:sub>
                        </m:sSub>
                        <m:r>
                          <a:rPr lang="en-US" sz="2000" i="1">
                            <a:latin typeface="Cambria Math" panose="02040503050406030204" pitchFamily="18" charset="0"/>
                          </a:rPr>
                          <m:t>+</m:t>
                        </m:r>
                        <m:sSub>
                          <m:sSubPr>
                            <m:ctrlPr>
                              <a:rPr lang="en-US" sz="2000" i="1">
                                <a:latin typeface="Cambria Math" panose="02040503050406030204" pitchFamily="18" charset="0"/>
                              </a:rPr>
                            </m:ctrlPr>
                          </m:sSubPr>
                          <m:e>
                            <m:r>
                              <a:rPr lang="en-US" sz="2000" i="1">
                                <a:latin typeface="Cambria Math" panose="02040503050406030204" pitchFamily="18" charset="0"/>
                              </a:rPr>
                              <m:t>𝑥</m:t>
                            </m:r>
                          </m:e>
                          <m:sub>
                            <m:r>
                              <a:rPr lang="kk-KZ" sz="2000" b="0" i="1" smtClean="0">
                                <a:latin typeface="Cambria Math" panose="02040503050406030204" pitchFamily="18" charset="0"/>
                              </a:rPr>
                              <m:t>15</m:t>
                            </m:r>
                          </m:sub>
                        </m:sSub>
                      </m:num>
                      <m:den>
                        <m:r>
                          <a:rPr lang="en-US" sz="2000" i="1">
                            <a:latin typeface="Cambria Math" panose="02040503050406030204" pitchFamily="18" charset="0"/>
                          </a:rPr>
                          <m:t>2</m:t>
                        </m:r>
                      </m:den>
                    </m:f>
                    <m:r>
                      <a:rPr lang="ru-RU" sz="2000" b="0" i="1" smtClean="0">
                        <a:latin typeface="Cambria Math" panose="02040503050406030204" pitchFamily="18" charset="0"/>
                      </a:rPr>
                      <m:t>=</m:t>
                    </m:r>
                    <m:f>
                      <m:fPr>
                        <m:ctrlPr>
                          <a:rPr lang="ru-RU" sz="2000" b="0" i="1" smtClean="0">
                            <a:latin typeface="Cambria Math" panose="02040503050406030204" pitchFamily="18" charset="0"/>
                          </a:rPr>
                        </m:ctrlPr>
                      </m:fPr>
                      <m:num>
                        <m:r>
                          <a:rPr lang="ru-RU" sz="2000" b="0" i="1" smtClean="0">
                            <a:latin typeface="Cambria Math" panose="02040503050406030204" pitchFamily="18" charset="0"/>
                          </a:rPr>
                          <m:t>4+4</m:t>
                        </m:r>
                      </m:num>
                      <m:den>
                        <m:r>
                          <a:rPr lang="ru-RU" sz="2000" b="0" i="1" smtClean="0">
                            <a:latin typeface="Cambria Math" panose="02040503050406030204" pitchFamily="18" charset="0"/>
                          </a:rPr>
                          <m:t>2</m:t>
                        </m:r>
                      </m:den>
                    </m:f>
                    <m:r>
                      <a:rPr lang="ru-RU" sz="2000" b="0" i="1" smtClean="0">
                        <a:latin typeface="Cambria Math" panose="02040503050406030204" pitchFamily="18" charset="0"/>
                      </a:rPr>
                      <m:t>=4</m:t>
                    </m:r>
                  </m:oMath>
                </a14:m>
                <a:r>
                  <a:rPr lang="kk-KZ" sz="2000" dirty="0"/>
                  <a:t>. </a:t>
                </a:r>
                <a:endParaRPr lang="ru-RU" sz="2000" dirty="0"/>
              </a:p>
            </p:txBody>
          </p:sp>
        </mc:Choice>
        <mc:Fallback xmlns="">
          <p:sp>
            <p:nvSpPr>
              <p:cNvPr id="11" name="TextBox 10">
                <a:extLst>
                  <a:ext uri="{FF2B5EF4-FFF2-40B4-BE49-F238E27FC236}">
                    <a16:creationId xmlns:a16="http://schemas.microsoft.com/office/drawing/2014/main" id="{1C4313EE-6B69-4F02-B64C-C45340A75B2F}"/>
                  </a:ext>
                </a:extLst>
              </p:cNvPr>
              <p:cNvSpPr txBox="1">
                <a:spLocks noRot="1" noChangeAspect="1" noMove="1" noResize="1" noEditPoints="1" noAdjustHandles="1" noChangeArrowheads="1" noChangeShapeType="1" noTextEdit="1"/>
              </p:cNvSpPr>
              <p:nvPr/>
            </p:nvSpPr>
            <p:spPr>
              <a:xfrm>
                <a:off x="862176" y="4518315"/>
                <a:ext cx="4504724" cy="526298"/>
              </a:xfrm>
              <a:prstGeom prst="rect">
                <a:avLst/>
              </a:prstGeom>
              <a:blipFill>
                <a:blip r:embed="rId2"/>
                <a:stretch>
                  <a:fillRect l="-1353" b="-8046"/>
                </a:stretch>
              </a:blipFill>
            </p:spPr>
            <p:txBody>
              <a:bodyPr/>
              <a:lstStyle/>
              <a:p>
                <a:r>
                  <a:rPr lang="ru-RU">
                    <a:noFill/>
                  </a:rPr>
                  <a:t> </a:t>
                </a:r>
              </a:p>
            </p:txBody>
          </p:sp>
        </mc:Fallback>
      </mc:AlternateContent>
      <mc:AlternateContent xmlns:mc="http://schemas.openxmlformats.org/markup-compatibility/2006" xmlns:a14="http://schemas.microsoft.com/office/drawing/2010/main">
        <mc:Choice Requires="a14">
          <p:sp>
            <p:nvSpPr>
              <p:cNvPr id="22" name="TextBox 21">
                <a:extLst>
                  <a:ext uri="{FF2B5EF4-FFF2-40B4-BE49-F238E27FC236}">
                    <a16:creationId xmlns="" xmlns:a16="http://schemas.microsoft.com/office/drawing/2014/main" id="{39C12E5D-0F2A-4C82-82C8-ACF9C2DBEEFF}"/>
                  </a:ext>
                </a:extLst>
              </p:cNvPr>
              <p:cNvSpPr txBox="1"/>
              <p:nvPr/>
            </p:nvSpPr>
            <p:spPr>
              <a:xfrm>
                <a:off x="862176" y="5134456"/>
                <a:ext cx="4414029" cy="58451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 </m:t>
                      </m:r>
                      <m:r>
                        <m:rPr>
                          <m:sty m:val="p"/>
                        </m:rPr>
                        <a:rPr lang="en-US" sz="2000" b="0" i="0" smtClean="0">
                          <a:latin typeface="Cambria Math" panose="02040503050406030204" pitchFamily="18" charset="0"/>
                        </a:rPr>
                        <m:t>M</m:t>
                      </m:r>
                      <m:r>
                        <a:rPr lang="en-US" sz="2000" b="0" i="1" smtClean="0">
                          <a:latin typeface="Cambria Math" panose="02040503050406030204" pitchFamily="18" charset="0"/>
                        </a:rPr>
                        <m:t>=</m:t>
                      </m:r>
                      <m:f>
                        <m:fPr>
                          <m:ctrlPr>
                            <a:rPr lang="en-US" sz="2000" b="0" i="1" smtClean="0">
                              <a:latin typeface="Cambria Math" panose="02040503050406030204" pitchFamily="18" charset="0"/>
                            </a:rPr>
                          </m:ctrlPr>
                        </m:fPr>
                        <m:num>
                          <m:r>
                            <a:rPr lang="ru-RU" sz="2000" b="0" i="1" smtClean="0">
                              <a:latin typeface="Cambria Math" panose="02040503050406030204" pitchFamily="18" charset="0"/>
                            </a:rPr>
                            <m:t>2</m:t>
                          </m:r>
                          <m:r>
                            <a:rPr lang="en-US" sz="2000" b="0" i="1" smtClean="0">
                              <a:latin typeface="Cambria Math" panose="02040503050406030204" pitchFamily="18" charset="0"/>
                              <a:ea typeface="Cambria Math" panose="02040503050406030204" pitchFamily="18" charset="0"/>
                            </a:rPr>
                            <m:t>∙2+</m:t>
                          </m:r>
                          <m:r>
                            <a:rPr lang="ru-RU" sz="2000" b="0" i="1" smtClean="0">
                              <a:latin typeface="Cambria Math" panose="02040503050406030204" pitchFamily="18" charset="0"/>
                              <a:ea typeface="Cambria Math" panose="02040503050406030204" pitchFamily="18" charset="0"/>
                            </a:rPr>
                            <m:t>3</m:t>
                          </m:r>
                          <m:r>
                            <a:rPr lang="en-US" sz="2000" b="0" i="1" smtClean="0">
                              <a:latin typeface="Cambria Math" panose="02040503050406030204" pitchFamily="18" charset="0"/>
                              <a:ea typeface="Cambria Math" panose="02040503050406030204" pitchFamily="18" charset="0"/>
                            </a:rPr>
                            <m:t>∙</m:t>
                          </m:r>
                          <m:r>
                            <a:rPr lang="ru-RU" sz="2000" b="0" i="1" smtClean="0">
                              <a:latin typeface="Cambria Math" panose="02040503050406030204" pitchFamily="18" charset="0"/>
                              <a:ea typeface="Cambria Math" panose="02040503050406030204" pitchFamily="18" charset="0"/>
                            </a:rPr>
                            <m:t>7</m:t>
                          </m:r>
                          <m:r>
                            <a:rPr lang="en-US" sz="2000" b="0" i="1" smtClean="0">
                              <a:latin typeface="Cambria Math" panose="02040503050406030204" pitchFamily="18" charset="0"/>
                              <a:ea typeface="Cambria Math" panose="02040503050406030204" pitchFamily="18" charset="0"/>
                            </a:rPr>
                            <m:t>+</m:t>
                          </m:r>
                          <m:r>
                            <a:rPr lang="ru-RU" sz="2000" b="0" i="1" smtClean="0">
                              <a:latin typeface="Cambria Math" panose="02040503050406030204" pitchFamily="18" charset="0"/>
                              <a:ea typeface="Cambria Math" panose="02040503050406030204" pitchFamily="18" charset="0"/>
                            </a:rPr>
                            <m:t>4</m:t>
                          </m:r>
                          <m:r>
                            <a:rPr lang="en-US" sz="2000" b="0" i="1" smtClean="0">
                              <a:latin typeface="Cambria Math" panose="02040503050406030204" pitchFamily="18" charset="0"/>
                              <a:ea typeface="Cambria Math" panose="02040503050406030204" pitchFamily="18" charset="0"/>
                            </a:rPr>
                            <m:t>∙</m:t>
                          </m:r>
                          <m:r>
                            <a:rPr lang="ru-RU" sz="2000" b="0" i="1" smtClean="0">
                              <a:latin typeface="Cambria Math" panose="02040503050406030204" pitchFamily="18" charset="0"/>
                              <a:ea typeface="Cambria Math" panose="02040503050406030204" pitchFamily="18" charset="0"/>
                            </a:rPr>
                            <m:t>12</m:t>
                          </m:r>
                          <m:r>
                            <a:rPr lang="en-US" sz="2000" b="0" i="1" smtClean="0">
                              <a:latin typeface="Cambria Math" panose="02040503050406030204" pitchFamily="18" charset="0"/>
                              <a:ea typeface="Cambria Math" panose="02040503050406030204" pitchFamily="18" charset="0"/>
                            </a:rPr>
                            <m:t>+5∙</m:t>
                          </m:r>
                          <m:r>
                            <a:rPr lang="ru-RU" sz="2000" b="0" i="1" smtClean="0">
                              <a:latin typeface="Cambria Math" panose="02040503050406030204" pitchFamily="18" charset="0"/>
                              <a:ea typeface="Cambria Math" panose="02040503050406030204" pitchFamily="18" charset="0"/>
                            </a:rPr>
                            <m:t>9</m:t>
                          </m:r>
                        </m:num>
                        <m:den>
                          <m:r>
                            <a:rPr lang="ru-RU" sz="2000" b="0" i="1" smtClean="0">
                              <a:latin typeface="Cambria Math" panose="02040503050406030204" pitchFamily="18" charset="0"/>
                            </a:rPr>
                            <m:t>30</m:t>
                          </m:r>
                        </m:den>
                      </m:f>
                      <m:r>
                        <a:rPr lang="en-US" sz="2000" b="0" i="1" smtClean="0">
                          <a:latin typeface="Cambria Math" panose="02040503050406030204" pitchFamily="18" charset="0"/>
                        </a:rPr>
                        <m:t>=3,</m:t>
                      </m:r>
                      <m:r>
                        <a:rPr lang="ru-RU" sz="2000" b="0" i="1" smtClean="0">
                          <a:latin typeface="Cambria Math" panose="02040503050406030204" pitchFamily="18" charset="0"/>
                        </a:rPr>
                        <m:t>93</m:t>
                      </m:r>
                    </m:oMath>
                  </m:oMathPara>
                </a14:m>
                <a:endParaRPr lang="ru-RU" sz="2000" dirty="0"/>
              </a:p>
            </p:txBody>
          </p:sp>
        </mc:Choice>
        <mc:Fallback xmlns="">
          <p:sp>
            <p:nvSpPr>
              <p:cNvPr id="22" name="TextBox 21">
                <a:extLst>
                  <a:ext uri="{FF2B5EF4-FFF2-40B4-BE49-F238E27FC236}">
                    <a16:creationId xmlns:a16="http://schemas.microsoft.com/office/drawing/2014/main" id="{39C12E5D-0F2A-4C82-82C8-ACF9C2DBEEFF}"/>
                  </a:ext>
                </a:extLst>
              </p:cNvPr>
              <p:cNvSpPr txBox="1">
                <a:spLocks noRot="1" noChangeAspect="1" noMove="1" noResize="1" noEditPoints="1" noAdjustHandles="1" noChangeArrowheads="1" noChangeShapeType="1" noTextEdit="1"/>
              </p:cNvSpPr>
              <p:nvPr/>
            </p:nvSpPr>
            <p:spPr>
              <a:xfrm>
                <a:off x="862176" y="5134456"/>
                <a:ext cx="4414029" cy="584519"/>
              </a:xfrm>
              <a:prstGeom prst="rect">
                <a:avLst/>
              </a:prstGeom>
              <a:blipFill>
                <a:blip r:embed="rId3"/>
                <a:stretch>
                  <a:fillRect/>
                </a:stretch>
              </a:blipFill>
            </p:spPr>
            <p:txBody>
              <a:bodyPr/>
              <a:lstStyle/>
              <a:p>
                <a:r>
                  <a:rPr lang="ru-RU">
                    <a:noFill/>
                  </a:rPr>
                  <a:t> </a:t>
                </a:r>
              </a:p>
            </p:txBody>
          </p:sp>
        </mc:Fallback>
      </mc:AlternateContent>
      <p:sp>
        <p:nvSpPr>
          <p:cNvPr id="2" name="TextBox 1">
            <a:extLst>
              <a:ext uri="{FF2B5EF4-FFF2-40B4-BE49-F238E27FC236}">
                <a16:creationId xmlns="" xmlns:a16="http://schemas.microsoft.com/office/drawing/2014/main" id="{663FADB8-7CD3-4259-BD9D-56E1A81D81CA}"/>
              </a:ext>
            </a:extLst>
          </p:cNvPr>
          <p:cNvSpPr txBox="1"/>
          <p:nvPr/>
        </p:nvSpPr>
        <p:spPr>
          <a:xfrm>
            <a:off x="5736487" y="4998158"/>
            <a:ext cx="4329190" cy="707886"/>
          </a:xfrm>
          <a:prstGeom prst="rect">
            <a:avLst/>
          </a:prstGeom>
          <a:noFill/>
        </p:spPr>
        <p:txBody>
          <a:bodyPr wrap="square" rtlCol="0">
            <a:spAutoFit/>
          </a:bodyPr>
          <a:lstStyle/>
          <a:p>
            <a:r>
              <a:rPr lang="kk-KZ" sz="2000" dirty="0">
                <a:solidFill>
                  <a:srgbClr val="7030A0"/>
                </a:solidFill>
              </a:rPr>
              <a:t>Жауабы: </a:t>
            </a:r>
            <a:r>
              <a:rPr lang="kk-KZ" sz="2000" dirty="0"/>
              <a:t>модасы 4, медианасы 4, орта мәні 3,93</a:t>
            </a:r>
            <a:endParaRPr lang="ru-RU" sz="2000" dirty="0"/>
          </a:p>
        </p:txBody>
      </p:sp>
    </p:spTree>
    <p:extLst>
      <p:ext uri="{BB962C8B-B14F-4D97-AF65-F5344CB8AC3E}">
        <p14:creationId xmlns:p14="http://schemas.microsoft.com/office/powerpoint/2010/main" val="26797565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TextBox 71">
            <a:extLst>
              <a:ext uri="{FF2B5EF4-FFF2-40B4-BE49-F238E27FC236}">
                <a16:creationId xmlns="" xmlns:a16="http://schemas.microsoft.com/office/drawing/2014/main" id="{14FCEE11-4AB3-4847-9E51-E42FD092039B}"/>
              </a:ext>
            </a:extLst>
          </p:cNvPr>
          <p:cNvSpPr txBox="1"/>
          <p:nvPr/>
        </p:nvSpPr>
        <p:spPr>
          <a:xfrm>
            <a:off x="1219200" y="3117542"/>
            <a:ext cx="6825574" cy="1938992"/>
          </a:xfrm>
          <a:prstGeom prst="rect">
            <a:avLst/>
          </a:prstGeom>
          <a:noFill/>
        </p:spPr>
        <p:txBody>
          <a:bodyPr wrap="square" rtlCol="0">
            <a:spAutoFit/>
          </a:bodyPr>
          <a:lstStyle/>
          <a:p>
            <a:pPr marL="342900" indent="-342900">
              <a:buFont typeface="Arial" panose="020B0604020202020204" pitchFamily="34" charset="0"/>
              <a:buChar char="•"/>
            </a:pPr>
            <a:r>
              <a:rPr lang="kk-KZ" sz="2400" b="1" dirty="0">
                <a:solidFill>
                  <a:srgbClr val="002060"/>
                </a:solidFill>
                <a:latin typeface="Tahoma" pitchFamily="34" charset="0"/>
                <a:ea typeface="Tahoma" pitchFamily="34" charset="0"/>
                <a:cs typeface="Tahoma" pitchFamily="34" charset="0"/>
              </a:rPr>
              <a:t>математикалық статистиканың негізгі ұғымдарын </a:t>
            </a:r>
            <a:r>
              <a:rPr lang="kk-KZ" sz="2400" b="1" dirty="0" smtClean="0">
                <a:solidFill>
                  <a:srgbClr val="002060"/>
                </a:solidFill>
                <a:latin typeface="Tahoma" pitchFamily="34" charset="0"/>
                <a:ea typeface="Tahoma" pitchFamily="34" charset="0"/>
                <a:cs typeface="Tahoma" pitchFamily="34" charset="0"/>
              </a:rPr>
              <a:t>білдіңіздер</a:t>
            </a:r>
            <a:endParaRPr lang="kk-KZ" sz="2400" b="1" dirty="0">
              <a:solidFill>
                <a:srgbClr val="002060"/>
              </a:solidFill>
              <a:latin typeface="Tahoma" pitchFamily="34" charset="0"/>
              <a:ea typeface="Tahoma" pitchFamily="34" charset="0"/>
              <a:cs typeface="Tahoma" pitchFamily="34" charset="0"/>
            </a:endParaRPr>
          </a:p>
          <a:p>
            <a:pPr marL="342900" indent="-342900">
              <a:buFont typeface="Arial" panose="020B0604020202020204" pitchFamily="34" charset="0"/>
              <a:buChar char="•"/>
            </a:pPr>
            <a:r>
              <a:rPr lang="kk-KZ" sz="2400" b="1" dirty="0">
                <a:solidFill>
                  <a:srgbClr val="002060"/>
                </a:solidFill>
                <a:latin typeface="Tahoma" pitchFamily="34" charset="0"/>
                <a:ea typeface="Tahoma" pitchFamily="34" charset="0"/>
                <a:cs typeface="Tahoma" pitchFamily="34" charset="0"/>
              </a:rPr>
              <a:t>дискретті және интервалды вариациялық қатарларды құрастыру үшін таңдаманы өңдеуді </a:t>
            </a:r>
            <a:r>
              <a:rPr lang="kk-KZ" sz="2400" b="1" dirty="0" smtClean="0">
                <a:solidFill>
                  <a:srgbClr val="002060"/>
                </a:solidFill>
                <a:latin typeface="Tahoma" pitchFamily="34" charset="0"/>
                <a:ea typeface="Tahoma" pitchFamily="34" charset="0"/>
                <a:cs typeface="Tahoma" pitchFamily="34" charset="0"/>
              </a:rPr>
              <a:t>үйрендіңіздер</a:t>
            </a:r>
            <a:endParaRPr lang="kk-KZ" sz="2400" b="1" dirty="0">
              <a:solidFill>
                <a:srgbClr val="002060"/>
              </a:solidFill>
              <a:latin typeface="Tahoma" pitchFamily="34" charset="0"/>
              <a:ea typeface="Tahoma" pitchFamily="34" charset="0"/>
              <a:cs typeface="Tahoma" pitchFamily="34" charset="0"/>
            </a:endParaRPr>
          </a:p>
        </p:txBody>
      </p:sp>
      <p:sp>
        <p:nvSpPr>
          <p:cNvPr id="48" name="Прямоугольник 47"/>
          <p:cNvSpPr/>
          <p:nvPr/>
        </p:nvSpPr>
        <p:spPr>
          <a:xfrm>
            <a:off x="2050472" y="1954613"/>
            <a:ext cx="4477948" cy="861774"/>
          </a:xfrm>
          <a:prstGeom prst="rect">
            <a:avLst/>
          </a:prstGeom>
        </p:spPr>
        <p:txBody>
          <a:bodyPr wrap="square">
            <a:spAutoFit/>
          </a:bodyPr>
          <a:lstStyle/>
          <a:p>
            <a:pPr algn="just"/>
            <a:r>
              <a:rPr lang="ru-RU" sz="5000" b="1" dirty="0" err="1" smtClean="0">
                <a:solidFill>
                  <a:srgbClr val="002060"/>
                </a:solidFill>
                <a:latin typeface="Tahoma" panose="020B0604030504040204" pitchFamily="34" charset="0"/>
                <a:ea typeface="Tahoma" panose="020B0604030504040204" pitchFamily="34" charset="0"/>
                <a:cs typeface="Tahoma" panose="020B0604030504040204" pitchFamily="34" charset="0"/>
              </a:rPr>
              <a:t>Қорытынды</a:t>
            </a:r>
            <a:r>
              <a:rPr lang="ru-RU" sz="5000" b="1" dirty="0" smtClean="0">
                <a:solidFill>
                  <a:srgbClr val="002060"/>
                </a:solidFill>
                <a:latin typeface="Tahoma" panose="020B0604030504040204" pitchFamily="34" charset="0"/>
                <a:ea typeface="Tahoma" panose="020B0604030504040204" pitchFamily="34" charset="0"/>
                <a:cs typeface="Tahoma" panose="020B0604030504040204" pitchFamily="34" charset="0"/>
              </a:rPr>
              <a:t>:</a:t>
            </a:r>
            <a:endParaRPr lang="en-US" sz="5000" b="1" dirty="0">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pic>
        <p:nvPicPr>
          <p:cNvPr id="71" name="Рисунок 7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4774" y="1954613"/>
            <a:ext cx="3521413" cy="4321735"/>
          </a:xfrm>
          <a:prstGeom prst="rect">
            <a:avLst/>
          </a:prstGeom>
        </p:spPr>
      </p:pic>
    </p:spTree>
    <p:extLst>
      <p:ext uri="{BB962C8B-B14F-4D97-AF65-F5344CB8AC3E}">
        <p14:creationId xmlns:p14="http://schemas.microsoft.com/office/powerpoint/2010/main" val="38817167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32933" y="1073175"/>
            <a:ext cx="9846733" cy="905417"/>
          </a:xfrm>
        </p:spPr>
        <p:txBody>
          <a:bodyPr>
            <a:noAutofit/>
          </a:bodyPr>
          <a:lstStyle/>
          <a:p>
            <a:pPr>
              <a:lnSpc>
                <a:spcPct val="100000"/>
              </a:lnSpc>
            </a:pPr>
            <a:r>
              <a:rPr lang="kk-KZ" sz="4000" b="1" dirty="0">
                <a:solidFill>
                  <a:srgbClr val="002060"/>
                </a:solidFill>
                <a:latin typeface="Tahoma" panose="020B0604030504040204" pitchFamily="34" charset="0"/>
                <a:ea typeface="Tahoma" panose="020B0604030504040204" pitchFamily="34" charset="0"/>
                <a:cs typeface="Tahoma" panose="020B0604030504040204" pitchFamily="34" charset="0"/>
              </a:rPr>
              <a:t>Дискретті және интервалды вариациялық қатарлар</a:t>
            </a:r>
            <a:endParaRPr lang="en-ID" sz="26600" b="1" dirty="0">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sp>
        <p:nvSpPr>
          <p:cNvPr id="3" name="Подзаголовок 2"/>
          <p:cNvSpPr>
            <a:spLocks noGrp="1"/>
          </p:cNvSpPr>
          <p:nvPr>
            <p:ph type="subTitle" idx="1"/>
          </p:nvPr>
        </p:nvSpPr>
        <p:spPr>
          <a:xfrm>
            <a:off x="804333" y="2482369"/>
            <a:ext cx="7240441" cy="2720941"/>
          </a:xfrm>
        </p:spPr>
        <p:txBody>
          <a:bodyPr>
            <a:noAutofit/>
          </a:bodyPr>
          <a:lstStyle/>
          <a:p>
            <a:pPr algn="l"/>
            <a:r>
              <a:rPr lang="ru-RU" b="1" dirty="0" err="1" smtClean="0">
                <a:solidFill>
                  <a:srgbClr val="002060"/>
                </a:solidFill>
                <a:latin typeface="Tahoma" panose="020B0604030504040204" pitchFamily="34" charset="0"/>
                <a:ea typeface="Tahoma" panose="020B0604030504040204" pitchFamily="34" charset="0"/>
                <a:cs typeface="Tahoma" panose="020B0604030504040204" pitchFamily="34" charset="0"/>
              </a:rPr>
              <a:t>Бүгінгі</a:t>
            </a:r>
            <a:r>
              <a:rPr lang="ru-RU" b="1" dirty="0" smtClean="0">
                <a:solidFill>
                  <a:srgbClr val="002060"/>
                </a:solidFill>
                <a:latin typeface="Tahoma" panose="020B0604030504040204" pitchFamily="34" charset="0"/>
                <a:ea typeface="Tahoma" panose="020B0604030504040204" pitchFamily="34" charset="0"/>
                <a:cs typeface="Tahoma" panose="020B0604030504040204" pitchFamily="34" charset="0"/>
              </a:rPr>
              <a:t> </a:t>
            </a:r>
            <a:r>
              <a:rPr lang="ru-RU" b="1" dirty="0" err="1" smtClean="0">
                <a:solidFill>
                  <a:srgbClr val="002060"/>
                </a:solidFill>
                <a:latin typeface="Tahoma" panose="020B0604030504040204" pitchFamily="34" charset="0"/>
                <a:ea typeface="Tahoma" panose="020B0604030504040204" pitchFamily="34" charset="0"/>
                <a:cs typeface="Tahoma" panose="020B0604030504040204" pitchFamily="34" charset="0"/>
              </a:rPr>
              <a:t>сабақта</a:t>
            </a:r>
            <a:r>
              <a:rPr lang="ru-RU" b="1" dirty="0" smtClean="0">
                <a:solidFill>
                  <a:srgbClr val="002060"/>
                </a:solidFill>
                <a:latin typeface="Tahoma" panose="020B0604030504040204" pitchFamily="34" charset="0"/>
                <a:ea typeface="Tahoma" panose="020B0604030504040204" pitchFamily="34" charset="0"/>
                <a:cs typeface="Tahoma" panose="020B0604030504040204" pitchFamily="34" charset="0"/>
              </a:rPr>
              <a:t>:</a:t>
            </a:r>
          </a:p>
          <a:p>
            <a:pPr marL="342900" indent="-342900">
              <a:buFont typeface="Arial" panose="020B0604020202020204" pitchFamily="34" charset="0"/>
              <a:buChar char="•"/>
            </a:pPr>
            <a:r>
              <a:rPr lang="kk-KZ" b="1" dirty="0">
                <a:solidFill>
                  <a:srgbClr val="002060"/>
                </a:solidFill>
                <a:latin typeface="Tahoma" pitchFamily="34" charset="0"/>
                <a:ea typeface="Tahoma" pitchFamily="34" charset="0"/>
                <a:cs typeface="Tahoma" pitchFamily="34" charset="0"/>
              </a:rPr>
              <a:t>математикалық статистиканың негізгі ұғымдарын білесіздер</a:t>
            </a:r>
          </a:p>
          <a:p>
            <a:pPr marL="342900" indent="-342900">
              <a:buFont typeface="Arial" panose="020B0604020202020204" pitchFamily="34" charset="0"/>
              <a:buChar char="•"/>
            </a:pPr>
            <a:r>
              <a:rPr lang="kk-KZ" b="1" dirty="0">
                <a:solidFill>
                  <a:srgbClr val="002060"/>
                </a:solidFill>
                <a:latin typeface="Tahoma" pitchFamily="34" charset="0"/>
                <a:ea typeface="Tahoma" pitchFamily="34" charset="0"/>
                <a:cs typeface="Tahoma" pitchFamily="34" charset="0"/>
              </a:rPr>
              <a:t>дискретті және интервалды вариациялық қатарларды құрастыру үшін таңдаманы өңдеуді үйренесіздер</a:t>
            </a:r>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4774" y="1954613"/>
            <a:ext cx="3521413" cy="4321735"/>
          </a:xfrm>
          <a:prstGeom prst="rect">
            <a:avLst/>
          </a:prstGeom>
        </p:spPr>
      </p:pic>
    </p:spTree>
    <p:extLst>
      <p:ext uri="{BB962C8B-B14F-4D97-AF65-F5344CB8AC3E}">
        <p14:creationId xmlns:p14="http://schemas.microsoft.com/office/powerpoint/2010/main" val="34271481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 xmlns:a16="http://schemas.microsoft.com/office/drawing/2014/main" id="{55CE5E6A-D205-4D69-BC4F-1EFF83C7E743}"/>
              </a:ext>
            </a:extLst>
          </p:cNvPr>
          <p:cNvSpPr txBox="1"/>
          <p:nvPr/>
        </p:nvSpPr>
        <p:spPr>
          <a:xfrm>
            <a:off x="921240" y="532214"/>
            <a:ext cx="10071987" cy="1569660"/>
          </a:xfrm>
          <a:prstGeom prst="rect">
            <a:avLst/>
          </a:prstGeom>
          <a:noFill/>
        </p:spPr>
        <p:txBody>
          <a:bodyPr wrap="square" rtlCol="0">
            <a:spAutoFit/>
          </a:bodyPr>
          <a:lstStyle/>
          <a:p>
            <a:r>
              <a:rPr lang="kk-KZ" sz="2400" dirty="0"/>
              <a:t>Әрбір белгісі, белгілер топтамасы немесе белгілер класы бойынша топтағы бірліктердің саны немесе жалпы қорытындыдағы осы санның меншікті салмағы белгілі болатын ерекше түрдегі топтамаларды </a:t>
            </a:r>
            <a:r>
              <a:rPr lang="kk-KZ" sz="2400" dirty="0">
                <a:solidFill>
                  <a:srgbClr val="7030A0"/>
                </a:solidFill>
              </a:rPr>
              <a:t>үлестірім қатары </a:t>
            </a:r>
            <a:r>
              <a:rPr lang="kk-KZ" sz="2400" dirty="0"/>
              <a:t>деп атайды.</a:t>
            </a:r>
            <a:endParaRPr lang="ru-RU" sz="2400" dirty="0"/>
          </a:p>
        </p:txBody>
      </p:sp>
      <p:sp>
        <p:nvSpPr>
          <p:cNvPr id="3" name="TextBox 2">
            <a:extLst>
              <a:ext uri="{FF2B5EF4-FFF2-40B4-BE49-F238E27FC236}">
                <a16:creationId xmlns="" xmlns:a16="http://schemas.microsoft.com/office/drawing/2014/main" id="{27EFC339-3F2F-4D1A-AA92-9148223AE1C9}"/>
              </a:ext>
            </a:extLst>
          </p:cNvPr>
          <p:cNvSpPr txBox="1"/>
          <p:nvPr/>
        </p:nvSpPr>
        <p:spPr>
          <a:xfrm>
            <a:off x="906010" y="2253603"/>
            <a:ext cx="9840209" cy="830997"/>
          </a:xfrm>
          <a:prstGeom prst="rect">
            <a:avLst/>
          </a:prstGeom>
          <a:noFill/>
        </p:spPr>
        <p:txBody>
          <a:bodyPr wrap="square" rtlCol="0">
            <a:spAutoFit/>
          </a:bodyPr>
          <a:lstStyle/>
          <a:p>
            <a:r>
              <a:rPr lang="kk-KZ" sz="2400" dirty="0"/>
              <a:t>Сандық белгісі бойынша құрастырылған үлестірім қатары </a:t>
            </a:r>
            <a:r>
              <a:rPr lang="kk-KZ" sz="2400" dirty="0">
                <a:solidFill>
                  <a:srgbClr val="7030A0"/>
                </a:solidFill>
              </a:rPr>
              <a:t>вариациялық қатар </a:t>
            </a:r>
            <a:r>
              <a:rPr lang="kk-KZ" sz="2400" dirty="0"/>
              <a:t>деп аталады. </a:t>
            </a:r>
            <a:endParaRPr lang="ru-RU" sz="2400" dirty="0"/>
          </a:p>
        </p:txBody>
      </p:sp>
      <p:sp>
        <p:nvSpPr>
          <p:cNvPr id="4" name="TextBox 3">
            <a:extLst>
              <a:ext uri="{FF2B5EF4-FFF2-40B4-BE49-F238E27FC236}">
                <a16:creationId xmlns="" xmlns:a16="http://schemas.microsoft.com/office/drawing/2014/main" id="{A9EAEF93-C072-4EA1-A258-32A3270AD499}"/>
              </a:ext>
            </a:extLst>
          </p:cNvPr>
          <p:cNvSpPr txBox="1"/>
          <p:nvPr/>
        </p:nvSpPr>
        <p:spPr>
          <a:xfrm>
            <a:off x="3645121" y="3180022"/>
            <a:ext cx="3559945" cy="461665"/>
          </a:xfrm>
          <a:prstGeom prst="rect">
            <a:avLst/>
          </a:prstGeom>
          <a:noFill/>
        </p:spPr>
        <p:txBody>
          <a:bodyPr wrap="square" rtlCol="0">
            <a:spAutoFit/>
          </a:bodyPr>
          <a:lstStyle/>
          <a:p>
            <a:r>
              <a:rPr lang="kk-KZ" sz="2400" dirty="0">
                <a:solidFill>
                  <a:srgbClr val="7030A0"/>
                </a:solidFill>
              </a:rPr>
              <a:t>Вариациялық қатарлар</a:t>
            </a:r>
            <a:endParaRPr lang="ru-RU" sz="2400" dirty="0">
              <a:solidFill>
                <a:srgbClr val="7030A0"/>
              </a:solidFill>
            </a:endParaRPr>
          </a:p>
        </p:txBody>
      </p:sp>
      <p:cxnSp>
        <p:nvCxnSpPr>
          <p:cNvPr id="6" name="Прямая со стрелкой 5">
            <a:extLst>
              <a:ext uri="{FF2B5EF4-FFF2-40B4-BE49-F238E27FC236}">
                <a16:creationId xmlns="" xmlns:a16="http://schemas.microsoft.com/office/drawing/2014/main" id="{DDA2C84B-A8E5-48FB-A90D-1EFCE82E2DEF}"/>
              </a:ext>
            </a:extLst>
          </p:cNvPr>
          <p:cNvCxnSpPr/>
          <p:nvPr/>
        </p:nvCxnSpPr>
        <p:spPr>
          <a:xfrm flipH="1">
            <a:off x="3718942" y="3755254"/>
            <a:ext cx="995101" cy="5060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Прямая со стрелкой 7">
            <a:extLst>
              <a:ext uri="{FF2B5EF4-FFF2-40B4-BE49-F238E27FC236}">
                <a16:creationId xmlns="" xmlns:a16="http://schemas.microsoft.com/office/drawing/2014/main" id="{A84B4C9B-AE6F-4E8C-92A2-5ACF6201A5EB}"/>
              </a:ext>
            </a:extLst>
          </p:cNvPr>
          <p:cNvCxnSpPr/>
          <p:nvPr/>
        </p:nvCxnSpPr>
        <p:spPr>
          <a:xfrm>
            <a:off x="6023198" y="3755254"/>
            <a:ext cx="1057825" cy="5060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Прямоугольник: скругленные углы 8">
            <a:extLst>
              <a:ext uri="{FF2B5EF4-FFF2-40B4-BE49-F238E27FC236}">
                <a16:creationId xmlns="" xmlns:a16="http://schemas.microsoft.com/office/drawing/2014/main" id="{F2F0F64D-48A8-46E5-A4CA-59CDDCD901F2}"/>
              </a:ext>
            </a:extLst>
          </p:cNvPr>
          <p:cNvSpPr/>
          <p:nvPr/>
        </p:nvSpPr>
        <p:spPr>
          <a:xfrm>
            <a:off x="1988598" y="4509856"/>
            <a:ext cx="2725445" cy="830997"/>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800" dirty="0"/>
              <a:t>Дискретті</a:t>
            </a:r>
            <a:endParaRPr lang="ru-RU" sz="2800" dirty="0"/>
          </a:p>
        </p:txBody>
      </p:sp>
      <p:sp>
        <p:nvSpPr>
          <p:cNvPr id="29" name="Прямоугольник: скругленные углы 28">
            <a:extLst>
              <a:ext uri="{FF2B5EF4-FFF2-40B4-BE49-F238E27FC236}">
                <a16:creationId xmlns="" xmlns:a16="http://schemas.microsoft.com/office/drawing/2014/main" id="{7C3343E1-D08A-44BB-A06D-896D41728366}"/>
              </a:ext>
            </a:extLst>
          </p:cNvPr>
          <p:cNvSpPr/>
          <p:nvPr/>
        </p:nvSpPr>
        <p:spPr>
          <a:xfrm>
            <a:off x="6175695" y="4493816"/>
            <a:ext cx="2725445" cy="830997"/>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800" dirty="0"/>
              <a:t>Интервалды</a:t>
            </a:r>
            <a:endParaRPr lang="ru-RU" sz="2800" dirty="0"/>
          </a:p>
        </p:txBody>
      </p:sp>
    </p:spTree>
    <p:extLst>
      <p:ext uri="{BB962C8B-B14F-4D97-AF65-F5344CB8AC3E}">
        <p14:creationId xmlns:p14="http://schemas.microsoft.com/office/powerpoint/2010/main" val="35949222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 xmlns:a16="http://schemas.microsoft.com/office/drawing/2014/main" id="{B561B122-3D10-473F-8180-9F809956BE2B}"/>
              </a:ext>
            </a:extLst>
          </p:cNvPr>
          <p:cNvSpPr txBox="1"/>
          <p:nvPr/>
        </p:nvSpPr>
        <p:spPr>
          <a:xfrm>
            <a:off x="865735" y="467029"/>
            <a:ext cx="10351350" cy="830997"/>
          </a:xfrm>
          <a:prstGeom prst="rect">
            <a:avLst/>
          </a:prstGeom>
          <a:noFill/>
        </p:spPr>
        <p:txBody>
          <a:bodyPr wrap="square" rtlCol="0">
            <a:spAutoFit/>
          </a:bodyPr>
          <a:lstStyle/>
          <a:p>
            <a:r>
              <a:rPr lang="kk-KZ" sz="2400" dirty="0">
                <a:solidFill>
                  <a:srgbClr val="7030A0"/>
                </a:solidFill>
              </a:rPr>
              <a:t>Дискретті вариациялық қатардың үлестірілуі </a:t>
            </a:r>
            <a:r>
              <a:rPr lang="kk-KZ" sz="2400" dirty="0"/>
              <a:t>деп сәйкес келетін жиіліктері немесе бөлінділері бойынша варианталардың бөліну жиынтығын айтады. </a:t>
            </a:r>
            <a:endParaRPr lang="ru-RU" sz="2400" dirty="0"/>
          </a:p>
        </p:txBody>
      </p:sp>
      <p:sp>
        <p:nvSpPr>
          <p:cNvPr id="3" name="TextBox 2">
            <a:extLst>
              <a:ext uri="{FF2B5EF4-FFF2-40B4-BE49-F238E27FC236}">
                <a16:creationId xmlns="" xmlns:a16="http://schemas.microsoft.com/office/drawing/2014/main" id="{0C6735D7-DB6B-45D4-AFCB-3D51B6FDA241}"/>
              </a:ext>
            </a:extLst>
          </p:cNvPr>
          <p:cNvSpPr txBox="1"/>
          <p:nvPr/>
        </p:nvSpPr>
        <p:spPr>
          <a:xfrm>
            <a:off x="887884" y="1499133"/>
            <a:ext cx="10184913" cy="461665"/>
          </a:xfrm>
          <a:prstGeom prst="rect">
            <a:avLst/>
          </a:prstGeom>
          <a:noFill/>
        </p:spPr>
        <p:txBody>
          <a:bodyPr wrap="square" rtlCol="0">
            <a:spAutoFit/>
          </a:bodyPr>
          <a:lstStyle/>
          <a:p>
            <a:r>
              <a:rPr lang="kk-KZ" sz="2400" dirty="0"/>
              <a:t>Дискретті вариациялық қатарда белгінің нүктелік мәндері беріледі.  </a:t>
            </a:r>
            <a:endParaRPr lang="ru-RU" sz="2400" dirty="0"/>
          </a:p>
        </p:txBody>
      </p:sp>
      <p:sp>
        <p:nvSpPr>
          <p:cNvPr id="4" name="TextBox 3">
            <a:extLst>
              <a:ext uri="{FF2B5EF4-FFF2-40B4-BE49-F238E27FC236}">
                <a16:creationId xmlns="" xmlns:a16="http://schemas.microsoft.com/office/drawing/2014/main" id="{77D62D2F-F629-4226-9A79-E12C387059F3}"/>
              </a:ext>
            </a:extLst>
          </p:cNvPr>
          <p:cNvSpPr txBox="1"/>
          <p:nvPr/>
        </p:nvSpPr>
        <p:spPr>
          <a:xfrm>
            <a:off x="887884" y="2164079"/>
            <a:ext cx="10105503" cy="1200329"/>
          </a:xfrm>
          <a:prstGeom prst="rect">
            <a:avLst/>
          </a:prstGeom>
          <a:noFill/>
        </p:spPr>
        <p:txBody>
          <a:bodyPr wrap="square" rtlCol="0">
            <a:spAutoFit/>
          </a:bodyPr>
          <a:lstStyle/>
          <a:p>
            <a:r>
              <a:rPr lang="kk-KZ" sz="2400" dirty="0">
                <a:solidFill>
                  <a:srgbClr val="7030A0"/>
                </a:solidFill>
              </a:rPr>
              <a:t>Мысал. </a:t>
            </a:r>
            <a:r>
              <a:rPr lang="kk-KZ" sz="2400" dirty="0"/>
              <a:t>5 сұрақтан тұратын тапсырмадан сыныптағы 25 оқушының алған балы туралы деректер берілген. 3, 4, 4, 2, 5, 2, 4, 5, 5, 1, 3, 3, 2, 1, 4, </a:t>
            </a:r>
            <a:r>
              <a:rPr lang="en-US" sz="2400" dirty="0"/>
              <a:t>5</a:t>
            </a:r>
            <a:r>
              <a:rPr lang="kk-KZ" sz="2400" dirty="0"/>
              <a:t>, 4, 4, 5, 5, 3, 5, 3, 5, 4 </a:t>
            </a:r>
            <a:endParaRPr lang="ru-RU" sz="2400" dirty="0"/>
          </a:p>
        </p:txBody>
      </p:sp>
      <p:graphicFrame>
        <p:nvGraphicFramePr>
          <p:cNvPr id="7" name="Таблица 7">
            <a:extLst>
              <a:ext uri="{FF2B5EF4-FFF2-40B4-BE49-F238E27FC236}">
                <a16:creationId xmlns="" xmlns:a16="http://schemas.microsoft.com/office/drawing/2014/main" id="{CAA0129D-8436-4976-83E1-0A2AA3C277BD}"/>
              </a:ext>
            </a:extLst>
          </p:cNvPr>
          <p:cNvGraphicFramePr>
            <a:graphicFrameLocks noGrp="1"/>
          </p:cNvGraphicFramePr>
          <p:nvPr>
            <p:extLst>
              <p:ext uri="{D42A27DB-BD31-4B8C-83A1-F6EECF244321}">
                <p14:modId xmlns:p14="http://schemas.microsoft.com/office/powerpoint/2010/main" val="1638790637"/>
              </p:ext>
            </p:extLst>
          </p:nvPr>
        </p:nvGraphicFramePr>
        <p:xfrm>
          <a:off x="989411" y="3582035"/>
          <a:ext cx="8201877" cy="914400"/>
        </p:xfrm>
        <a:graphic>
          <a:graphicData uri="http://schemas.openxmlformats.org/drawingml/2006/table">
            <a:tbl>
              <a:tblPr firstRow="1" bandRow="1">
                <a:tableStyleId>{5C22544A-7EE6-4342-B048-85BDC9FD1C3A}</a:tableStyleId>
              </a:tblPr>
              <a:tblGrid>
                <a:gridCol w="2384104">
                  <a:extLst>
                    <a:ext uri="{9D8B030D-6E8A-4147-A177-3AD203B41FA5}">
                      <a16:colId xmlns="" xmlns:a16="http://schemas.microsoft.com/office/drawing/2014/main" val="3542059828"/>
                    </a:ext>
                  </a:extLst>
                </a:gridCol>
                <a:gridCol w="1180730">
                  <a:extLst>
                    <a:ext uri="{9D8B030D-6E8A-4147-A177-3AD203B41FA5}">
                      <a16:colId xmlns="" xmlns:a16="http://schemas.microsoft.com/office/drawing/2014/main" val="4248269498"/>
                    </a:ext>
                  </a:extLst>
                </a:gridCol>
                <a:gridCol w="1145219">
                  <a:extLst>
                    <a:ext uri="{9D8B030D-6E8A-4147-A177-3AD203B41FA5}">
                      <a16:colId xmlns="" xmlns:a16="http://schemas.microsoft.com/office/drawing/2014/main" val="1780513972"/>
                    </a:ext>
                  </a:extLst>
                </a:gridCol>
                <a:gridCol w="1180730">
                  <a:extLst>
                    <a:ext uri="{9D8B030D-6E8A-4147-A177-3AD203B41FA5}">
                      <a16:colId xmlns="" xmlns:a16="http://schemas.microsoft.com/office/drawing/2014/main" val="3636368963"/>
                    </a:ext>
                  </a:extLst>
                </a:gridCol>
                <a:gridCol w="1073055">
                  <a:extLst>
                    <a:ext uri="{9D8B030D-6E8A-4147-A177-3AD203B41FA5}">
                      <a16:colId xmlns="" xmlns:a16="http://schemas.microsoft.com/office/drawing/2014/main" val="807615422"/>
                    </a:ext>
                  </a:extLst>
                </a:gridCol>
                <a:gridCol w="1238039">
                  <a:extLst>
                    <a:ext uri="{9D8B030D-6E8A-4147-A177-3AD203B41FA5}">
                      <a16:colId xmlns="" xmlns:a16="http://schemas.microsoft.com/office/drawing/2014/main" val="1940020415"/>
                    </a:ext>
                  </a:extLst>
                </a:gridCol>
              </a:tblGrid>
              <a:tr h="370840">
                <a:tc>
                  <a:txBody>
                    <a:bodyPr/>
                    <a:lstStyle/>
                    <a:p>
                      <a:r>
                        <a:rPr lang="kk-KZ" sz="2400" b="1" dirty="0">
                          <a:solidFill>
                            <a:schemeClr val="tx1"/>
                          </a:solidFill>
                        </a:rPr>
                        <a:t>Балл </a:t>
                      </a:r>
                      <a:r>
                        <a:rPr lang="kk-KZ" sz="2400" dirty="0">
                          <a:solidFill>
                            <a:schemeClr val="tx1"/>
                          </a:solidFill>
                        </a:rPr>
                        <a:t>(х)</a:t>
                      </a:r>
                      <a:endParaRPr lang="ru-RU" sz="2400" b="1" dirty="0">
                        <a:solidFill>
                          <a:schemeClr val="tx1"/>
                        </a:solidFill>
                      </a:endParaRPr>
                    </a:p>
                  </a:txBody>
                  <a:tcPr>
                    <a:solidFill>
                      <a:schemeClr val="accent1">
                        <a:lumMod val="40000"/>
                        <a:lumOff val="60000"/>
                      </a:schemeClr>
                    </a:solidFill>
                  </a:tcPr>
                </a:tc>
                <a:tc>
                  <a:txBody>
                    <a:bodyPr/>
                    <a:lstStyle/>
                    <a:p>
                      <a:r>
                        <a:rPr lang="kk-KZ" sz="2400" b="1" dirty="0">
                          <a:solidFill>
                            <a:schemeClr val="tx1"/>
                          </a:solidFill>
                        </a:rPr>
                        <a:t>1</a:t>
                      </a:r>
                      <a:endParaRPr lang="ru-RU" sz="2400" b="1" dirty="0">
                        <a:solidFill>
                          <a:schemeClr val="tx1"/>
                        </a:solidFill>
                      </a:endParaRPr>
                    </a:p>
                  </a:txBody>
                  <a:tcPr>
                    <a:solidFill>
                      <a:schemeClr val="accent1">
                        <a:lumMod val="40000"/>
                        <a:lumOff val="60000"/>
                      </a:schemeClr>
                    </a:solidFill>
                  </a:tcPr>
                </a:tc>
                <a:tc>
                  <a:txBody>
                    <a:bodyPr/>
                    <a:lstStyle/>
                    <a:p>
                      <a:r>
                        <a:rPr lang="kk-KZ" sz="2400" b="1" dirty="0">
                          <a:solidFill>
                            <a:schemeClr val="tx1"/>
                          </a:solidFill>
                        </a:rPr>
                        <a:t>2</a:t>
                      </a:r>
                      <a:endParaRPr lang="ru-RU" sz="2400" b="1" dirty="0">
                        <a:solidFill>
                          <a:schemeClr val="tx1"/>
                        </a:solidFill>
                      </a:endParaRPr>
                    </a:p>
                  </a:txBody>
                  <a:tcPr>
                    <a:solidFill>
                      <a:schemeClr val="accent1">
                        <a:lumMod val="40000"/>
                        <a:lumOff val="60000"/>
                      </a:schemeClr>
                    </a:solidFill>
                  </a:tcPr>
                </a:tc>
                <a:tc>
                  <a:txBody>
                    <a:bodyPr/>
                    <a:lstStyle/>
                    <a:p>
                      <a:r>
                        <a:rPr lang="kk-KZ" sz="2400" b="1" dirty="0">
                          <a:solidFill>
                            <a:schemeClr val="tx1"/>
                          </a:solidFill>
                        </a:rPr>
                        <a:t>3</a:t>
                      </a:r>
                      <a:endParaRPr lang="ru-RU" sz="2400" b="1" dirty="0">
                        <a:solidFill>
                          <a:schemeClr val="tx1"/>
                        </a:solidFill>
                      </a:endParaRPr>
                    </a:p>
                  </a:txBody>
                  <a:tcPr>
                    <a:solidFill>
                      <a:schemeClr val="accent1">
                        <a:lumMod val="40000"/>
                        <a:lumOff val="60000"/>
                      </a:schemeClr>
                    </a:solidFill>
                  </a:tcPr>
                </a:tc>
                <a:tc>
                  <a:txBody>
                    <a:bodyPr/>
                    <a:lstStyle/>
                    <a:p>
                      <a:r>
                        <a:rPr lang="kk-KZ" sz="2400" b="1" dirty="0">
                          <a:solidFill>
                            <a:schemeClr val="tx1"/>
                          </a:solidFill>
                        </a:rPr>
                        <a:t>4</a:t>
                      </a:r>
                      <a:endParaRPr lang="ru-RU" sz="2400" b="1" dirty="0">
                        <a:solidFill>
                          <a:schemeClr val="tx1"/>
                        </a:solidFill>
                      </a:endParaRPr>
                    </a:p>
                  </a:txBody>
                  <a:tcPr>
                    <a:solidFill>
                      <a:schemeClr val="accent1">
                        <a:lumMod val="40000"/>
                        <a:lumOff val="60000"/>
                      </a:schemeClr>
                    </a:solidFill>
                  </a:tcPr>
                </a:tc>
                <a:tc>
                  <a:txBody>
                    <a:bodyPr/>
                    <a:lstStyle/>
                    <a:p>
                      <a:r>
                        <a:rPr lang="kk-KZ" sz="2400" b="1" dirty="0">
                          <a:solidFill>
                            <a:schemeClr val="tx1"/>
                          </a:solidFill>
                        </a:rPr>
                        <a:t>5</a:t>
                      </a:r>
                      <a:endParaRPr lang="ru-RU" sz="2400" b="1" dirty="0">
                        <a:solidFill>
                          <a:schemeClr val="tx1"/>
                        </a:solidFill>
                      </a:endParaRPr>
                    </a:p>
                  </a:txBody>
                  <a:tcPr>
                    <a:solidFill>
                      <a:schemeClr val="accent1">
                        <a:lumMod val="40000"/>
                        <a:lumOff val="60000"/>
                      </a:schemeClr>
                    </a:solidFill>
                  </a:tcPr>
                </a:tc>
                <a:extLst>
                  <a:ext uri="{0D108BD9-81ED-4DB2-BD59-A6C34878D82A}">
                    <a16:rowId xmlns="" xmlns:a16="http://schemas.microsoft.com/office/drawing/2014/main" val="1628299254"/>
                  </a:ext>
                </a:extLst>
              </a:tr>
              <a:tr h="370840">
                <a:tc>
                  <a:txBody>
                    <a:bodyPr/>
                    <a:lstStyle/>
                    <a:p>
                      <a:r>
                        <a:rPr lang="kk-KZ" sz="2400" b="1" dirty="0">
                          <a:solidFill>
                            <a:schemeClr val="tx1"/>
                          </a:solidFill>
                        </a:rPr>
                        <a:t>Оқушы саны</a:t>
                      </a:r>
                      <a:r>
                        <a:rPr lang="kk-KZ" sz="2400" b="1" dirty="0"/>
                        <a:t>(</a:t>
                      </a:r>
                      <a:r>
                        <a:rPr lang="en-US" sz="2400" b="1" dirty="0"/>
                        <a:t>n</a:t>
                      </a:r>
                      <a:r>
                        <a:rPr lang="kk-KZ" sz="2400" b="1" dirty="0"/>
                        <a:t>)</a:t>
                      </a:r>
                      <a:endParaRPr lang="ru-RU" sz="2400" b="1" dirty="0">
                        <a:solidFill>
                          <a:schemeClr val="tx1"/>
                        </a:solidFill>
                      </a:endParaRPr>
                    </a:p>
                  </a:txBody>
                  <a:tcPr>
                    <a:solidFill>
                      <a:schemeClr val="accent1">
                        <a:lumMod val="40000"/>
                        <a:lumOff val="60000"/>
                      </a:schemeClr>
                    </a:solidFill>
                  </a:tcPr>
                </a:tc>
                <a:tc>
                  <a:txBody>
                    <a:bodyPr/>
                    <a:lstStyle/>
                    <a:p>
                      <a:r>
                        <a:rPr lang="kk-KZ" sz="2400" b="1" dirty="0">
                          <a:solidFill>
                            <a:schemeClr val="tx1"/>
                          </a:solidFill>
                        </a:rPr>
                        <a:t>2</a:t>
                      </a:r>
                      <a:endParaRPr lang="ru-RU" sz="2400" b="1" dirty="0">
                        <a:solidFill>
                          <a:schemeClr val="tx1"/>
                        </a:solidFill>
                      </a:endParaRPr>
                    </a:p>
                  </a:txBody>
                  <a:tcPr>
                    <a:solidFill>
                      <a:schemeClr val="accent1">
                        <a:lumMod val="40000"/>
                        <a:lumOff val="60000"/>
                      </a:schemeClr>
                    </a:solidFill>
                  </a:tcPr>
                </a:tc>
                <a:tc>
                  <a:txBody>
                    <a:bodyPr/>
                    <a:lstStyle/>
                    <a:p>
                      <a:r>
                        <a:rPr lang="kk-KZ" sz="2400" b="1" dirty="0">
                          <a:solidFill>
                            <a:schemeClr val="tx1"/>
                          </a:solidFill>
                        </a:rPr>
                        <a:t>3</a:t>
                      </a:r>
                      <a:endParaRPr lang="ru-RU" sz="2400" b="1" dirty="0">
                        <a:solidFill>
                          <a:schemeClr val="tx1"/>
                        </a:solidFill>
                      </a:endParaRPr>
                    </a:p>
                  </a:txBody>
                  <a:tcPr>
                    <a:solidFill>
                      <a:schemeClr val="accent1">
                        <a:lumMod val="40000"/>
                        <a:lumOff val="60000"/>
                      </a:schemeClr>
                    </a:solidFill>
                  </a:tcPr>
                </a:tc>
                <a:tc>
                  <a:txBody>
                    <a:bodyPr/>
                    <a:lstStyle/>
                    <a:p>
                      <a:r>
                        <a:rPr lang="kk-KZ" sz="2400" b="1" dirty="0">
                          <a:solidFill>
                            <a:schemeClr val="tx1"/>
                          </a:solidFill>
                        </a:rPr>
                        <a:t>5</a:t>
                      </a:r>
                      <a:endParaRPr lang="ru-RU" sz="2400" b="1" dirty="0">
                        <a:solidFill>
                          <a:schemeClr val="tx1"/>
                        </a:solidFill>
                      </a:endParaRPr>
                    </a:p>
                  </a:txBody>
                  <a:tcPr>
                    <a:solidFill>
                      <a:schemeClr val="accent1">
                        <a:lumMod val="40000"/>
                        <a:lumOff val="60000"/>
                      </a:schemeClr>
                    </a:solidFill>
                  </a:tcPr>
                </a:tc>
                <a:tc>
                  <a:txBody>
                    <a:bodyPr/>
                    <a:lstStyle/>
                    <a:p>
                      <a:r>
                        <a:rPr lang="en-US" sz="2400" b="1" dirty="0">
                          <a:solidFill>
                            <a:schemeClr val="tx1"/>
                          </a:solidFill>
                        </a:rPr>
                        <a:t>7</a:t>
                      </a:r>
                      <a:endParaRPr lang="ru-RU" sz="2400" b="1" dirty="0">
                        <a:solidFill>
                          <a:schemeClr val="tx1"/>
                        </a:solidFill>
                      </a:endParaRPr>
                    </a:p>
                  </a:txBody>
                  <a:tcPr>
                    <a:solidFill>
                      <a:schemeClr val="accent1">
                        <a:lumMod val="40000"/>
                        <a:lumOff val="60000"/>
                      </a:schemeClr>
                    </a:solidFill>
                  </a:tcPr>
                </a:tc>
                <a:tc>
                  <a:txBody>
                    <a:bodyPr/>
                    <a:lstStyle/>
                    <a:p>
                      <a:r>
                        <a:rPr lang="en-US" sz="2400" b="1" dirty="0">
                          <a:solidFill>
                            <a:schemeClr val="tx1"/>
                          </a:solidFill>
                        </a:rPr>
                        <a:t>8</a:t>
                      </a:r>
                      <a:endParaRPr lang="ru-RU" sz="2400" b="1" dirty="0">
                        <a:solidFill>
                          <a:schemeClr val="tx1"/>
                        </a:solidFill>
                      </a:endParaRPr>
                    </a:p>
                  </a:txBody>
                  <a:tcPr>
                    <a:solidFill>
                      <a:schemeClr val="accent1">
                        <a:lumMod val="40000"/>
                        <a:lumOff val="60000"/>
                      </a:schemeClr>
                    </a:solidFill>
                  </a:tcPr>
                </a:tc>
                <a:extLst>
                  <a:ext uri="{0D108BD9-81ED-4DB2-BD59-A6C34878D82A}">
                    <a16:rowId xmlns="" xmlns:a16="http://schemas.microsoft.com/office/drawing/2014/main" val="2571031632"/>
                  </a:ext>
                </a:extLst>
              </a:tr>
            </a:tbl>
          </a:graphicData>
        </a:graphic>
      </p:graphicFrame>
      <p:sp>
        <p:nvSpPr>
          <p:cNvPr id="9" name="TextBox 8">
            <a:extLst>
              <a:ext uri="{FF2B5EF4-FFF2-40B4-BE49-F238E27FC236}">
                <a16:creationId xmlns="" xmlns:a16="http://schemas.microsoft.com/office/drawing/2014/main" id="{50E96AE8-F93A-4E8E-89CF-FDA54E671389}"/>
              </a:ext>
            </a:extLst>
          </p:cNvPr>
          <p:cNvSpPr txBox="1"/>
          <p:nvPr/>
        </p:nvSpPr>
        <p:spPr>
          <a:xfrm>
            <a:off x="865734" y="4727648"/>
            <a:ext cx="8707113" cy="830997"/>
          </a:xfrm>
          <a:prstGeom prst="rect">
            <a:avLst/>
          </a:prstGeom>
          <a:noFill/>
        </p:spPr>
        <p:txBody>
          <a:bodyPr wrap="square" rtlCol="0">
            <a:spAutoFit/>
          </a:bodyPr>
          <a:lstStyle/>
          <a:p>
            <a:r>
              <a:rPr lang="kk-KZ" sz="2400" dirty="0"/>
              <a:t>Нәтижесінде сыныптағы оқушылардың алған балының дискретті вариациялық қатары алынды</a:t>
            </a:r>
            <a:endParaRPr lang="ru-RU" sz="2400" dirty="0"/>
          </a:p>
        </p:txBody>
      </p:sp>
    </p:spTree>
    <p:extLst>
      <p:ext uri="{BB962C8B-B14F-4D97-AF65-F5344CB8AC3E}">
        <p14:creationId xmlns:p14="http://schemas.microsoft.com/office/powerpoint/2010/main" val="41962681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 xmlns:a16="http://schemas.microsoft.com/office/drawing/2014/main" id="{E8D90E7E-9CD2-4D96-A5C8-DE3243E47B53}"/>
              </a:ext>
            </a:extLst>
          </p:cNvPr>
          <p:cNvSpPr txBox="1"/>
          <p:nvPr/>
        </p:nvSpPr>
        <p:spPr>
          <a:xfrm>
            <a:off x="821982" y="447144"/>
            <a:ext cx="9898602" cy="830997"/>
          </a:xfrm>
          <a:prstGeom prst="rect">
            <a:avLst/>
          </a:prstGeom>
          <a:noFill/>
        </p:spPr>
        <p:txBody>
          <a:bodyPr wrap="square" rtlCol="0">
            <a:spAutoFit/>
          </a:bodyPr>
          <a:lstStyle/>
          <a:p>
            <a:r>
              <a:rPr lang="kk-KZ" sz="2400" dirty="0"/>
              <a:t>Барлық деректердің </a:t>
            </a:r>
            <a:r>
              <a:rPr lang="en-US" sz="2400" dirty="0"/>
              <a:t>n </a:t>
            </a:r>
            <a:r>
              <a:rPr lang="kk-KZ" sz="2400" dirty="0"/>
              <a:t>саны өлшеу деректері қатарының </a:t>
            </a:r>
            <a:r>
              <a:rPr lang="kk-KZ" sz="2400" dirty="0">
                <a:solidFill>
                  <a:srgbClr val="7030A0"/>
                </a:solidFill>
              </a:rPr>
              <a:t>көлемі</a:t>
            </a:r>
            <a:r>
              <a:rPr lang="kk-KZ" sz="2400" dirty="0"/>
              <a:t> болып табылады</a:t>
            </a:r>
            <a:endParaRPr lang="ru-RU" sz="2400" dirty="0"/>
          </a:p>
        </p:txBody>
      </p:sp>
      <mc:AlternateContent xmlns:mc="http://schemas.openxmlformats.org/markup-compatibility/2006" xmlns:a14="http://schemas.microsoft.com/office/drawing/2010/main">
        <mc:Choice Requires="a14">
          <p:sp>
            <p:nvSpPr>
              <p:cNvPr id="3" name="TextBox 2">
                <a:extLst>
                  <a:ext uri="{FF2B5EF4-FFF2-40B4-BE49-F238E27FC236}">
                    <a16:creationId xmlns="" xmlns:a16="http://schemas.microsoft.com/office/drawing/2014/main" id="{CF299D46-EBBB-4B42-B639-BE9FD4599637}"/>
                  </a:ext>
                </a:extLst>
              </p:cNvPr>
              <p:cNvSpPr txBox="1"/>
              <p:nvPr/>
            </p:nvSpPr>
            <p:spPr>
              <a:xfrm>
                <a:off x="832943" y="1276452"/>
                <a:ext cx="10380509" cy="830997"/>
              </a:xfrm>
              <a:prstGeom prst="rect">
                <a:avLst/>
              </a:prstGeom>
              <a:noFill/>
            </p:spPr>
            <p:txBody>
              <a:bodyPr wrap="square" rtlCol="0">
                <a:spAutoFit/>
              </a:bodyPr>
              <a:lstStyle/>
              <a:p>
                <a14:m>
                  <m:oMath xmlns:m="http://schemas.openxmlformats.org/officeDocument/2006/math">
                    <m:sSub>
                      <m:sSubPr>
                        <m:ctrlPr>
                          <a:rPr lang="ru-RU" sz="240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𝑛</m:t>
                        </m:r>
                      </m:sub>
                    </m:sSub>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1</m:t>
                        </m:r>
                      </m:sub>
                    </m:sSub>
                  </m:oMath>
                </a14:m>
                <a:r>
                  <a:rPr lang="ru-RU" sz="2400" dirty="0"/>
                  <a:t> </a:t>
                </a:r>
                <a:r>
                  <a:rPr lang="ru-RU" sz="2400" dirty="0" err="1"/>
                  <a:t>айырмасы</a:t>
                </a:r>
                <a:r>
                  <a:rPr lang="ru-RU" sz="2400" dirty="0"/>
                  <a:t> </a:t>
                </a:r>
                <a:r>
                  <a:rPr lang="ru-RU" sz="2400" dirty="0" err="1">
                    <a:solidFill>
                      <a:srgbClr val="7030A0"/>
                    </a:solidFill>
                  </a:rPr>
                  <a:t>өлшемнің</a:t>
                </a:r>
                <a:r>
                  <a:rPr lang="ru-RU" sz="2400" dirty="0">
                    <a:solidFill>
                      <a:srgbClr val="7030A0"/>
                    </a:solidFill>
                  </a:rPr>
                  <a:t> </a:t>
                </a:r>
                <a:r>
                  <a:rPr lang="ru-RU" sz="2400" dirty="0" err="1">
                    <a:solidFill>
                      <a:srgbClr val="7030A0"/>
                    </a:solidFill>
                  </a:rPr>
                  <a:t>құлашы</a:t>
                </a:r>
                <a:r>
                  <a:rPr lang="ru-RU" sz="2400" dirty="0">
                    <a:solidFill>
                      <a:srgbClr val="7030A0"/>
                    </a:solidFill>
                  </a:rPr>
                  <a:t> </a:t>
                </a:r>
                <a:r>
                  <a:rPr lang="ru-RU" sz="2400" dirty="0" err="1"/>
                  <a:t>немесе</a:t>
                </a:r>
                <a:r>
                  <a:rPr lang="ru-RU" sz="2400" dirty="0"/>
                  <a:t> </a:t>
                </a:r>
                <a:r>
                  <a:rPr lang="ru-RU" sz="2400" dirty="0" err="1">
                    <a:solidFill>
                      <a:srgbClr val="7030A0"/>
                    </a:solidFill>
                  </a:rPr>
                  <a:t>ең</a:t>
                </a:r>
                <a:r>
                  <a:rPr lang="ru-RU" sz="2400" dirty="0">
                    <a:solidFill>
                      <a:srgbClr val="7030A0"/>
                    </a:solidFill>
                  </a:rPr>
                  <a:t> </a:t>
                </a:r>
                <a:r>
                  <a:rPr lang="ru-RU" sz="2400" dirty="0" err="1">
                    <a:solidFill>
                      <a:srgbClr val="7030A0"/>
                    </a:solidFill>
                  </a:rPr>
                  <a:t>үлкен</a:t>
                </a:r>
                <a:r>
                  <a:rPr lang="ru-RU" sz="2400" dirty="0">
                    <a:solidFill>
                      <a:srgbClr val="7030A0"/>
                    </a:solidFill>
                  </a:rPr>
                  <a:t> </a:t>
                </a:r>
                <a:r>
                  <a:rPr lang="ru-RU" sz="2400" dirty="0" err="1">
                    <a:solidFill>
                      <a:srgbClr val="7030A0"/>
                    </a:solidFill>
                  </a:rPr>
                  <a:t>және</a:t>
                </a:r>
                <a:r>
                  <a:rPr lang="ru-RU" sz="2400" dirty="0">
                    <a:solidFill>
                      <a:srgbClr val="7030A0"/>
                    </a:solidFill>
                  </a:rPr>
                  <a:t> </a:t>
                </a:r>
                <a:r>
                  <a:rPr lang="ru-RU" sz="2400" dirty="0" err="1">
                    <a:solidFill>
                      <a:srgbClr val="7030A0"/>
                    </a:solidFill>
                  </a:rPr>
                  <a:t>ең</a:t>
                </a:r>
                <a:r>
                  <a:rPr lang="ru-RU" sz="2400" dirty="0">
                    <a:solidFill>
                      <a:srgbClr val="7030A0"/>
                    </a:solidFill>
                  </a:rPr>
                  <a:t> </a:t>
                </a:r>
                <a:r>
                  <a:rPr lang="ru-RU" sz="2400" dirty="0" err="1">
                    <a:solidFill>
                      <a:srgbClr val="7030A0"/>
                    </a:solidFill>
                  </a:rPr>
                  <a:t>кіші</a:t>
                </a:r>
                <a:r>
                  <a:rPr lang="ru-RU" sz="2400" dirty="0">
                    <a:solidFill>
                      <a:srgbClr val="7030A0"/>
                    </a:solidFill>
                  </a:rPr>
                  <a:t> </a:t>
                </a:r>
                <a:r>
                  <a:rPr lang="ru-RU" sz="2400" dirty="0" err="1">
                    <a:solidFill>
                      <a:srgbClr val="7030A0"/>
                    </a:solidFill>
                  </a:rPr>
                  <a:t>вариацияның</a:t>
                </a:r>
                <a:r>
                  <a:rPr lang="ru-RU" sz="2400" dirty="0">
                    <a:solidFill>
                      <a:srgbClr val="7030A0"/>
                    </a:solidFill>
                  </a:rPr>
                  <a:t> </a:t>
                </a:r>
                <a:r>
                  <a:rPr lang="ru-RU" sz="2400" dirty="0" err="1">
                    <a:solidFill>
                      <a:srgbClr val="7030A0"/>
                    </a:solidFill>
                  </a:rPr>
                  <a:t>айырмасы</a:t>
                </a:r>
                <a:r>
                  <a:rPr lang="ru-RU" sz="2400" dirty="0"/>
                  <a:t> </a:t>
                </a:r>
                <a:r>
                  <a:rPr lang="ru-RU" sz="2400" dirty="0" err="1"/>
                  <a:t>деп</a:t>
                </a:r>
                <a:r>
                  <a:rPr lang="ru-RU" sz="2400" dirty="0"/>
                  <a:t> </a:t>
                </a:r>
                <a:r>
                  <a:rPr lang="ru-RU" sz="2400" dirty="0" err="1"/>
                  <a:t>аталады</a:t>
                </a:r>
                <a:r>
                  <a:rPr lang="ru-RU" sz="2400" dirty="0"/>
                  <a:t>. </a:t>
                </a:r>
              </a:p>
            </p:txBody>
          </p:sp>
        </mc:Choice>
        <mc:Fallback xmlns="">
          <p:sp>
            <p:nvSpPr>
              <p:cNvPr id="3" name="TextBox 2">
                <a:extLst>
                  <a:ext uri="{FF2B5EF4-FFF2-40B4-BE49-F238E27FC236}">
                    <a16:creationId xmlns:a16="http://schemas.microsoft.com/office/drawing/2014/main" id="{CF299D46-EBBB-4B42-B639-BE9FD4599637}"/>
                  </a:ext>
                </a:extLst>
              </p:cNvPr>
              <p:cNvSpPr txBox="1">
                <a:spLocks noRot="1" noChangeAspect="1" noMove="1" noResize="1" noEditPoints="1" noAdjustHandles="1" noChangeArrowheads="1" noChangeShapeType="1" noTextEdit="1"/>
              </p:cNvSpPr>
              <p:nvPr/>
            </p:nvSpPr>
            <p:spPr>
              <a:xfrm>
                <a:off x="832943" y="1276452"/>
                <a:ext cx="10380509" cy="830997"/>
              </a:xfrm>
              <a:prstGeom prst="rect">
                <a:avLst/>
              </a:prstGeom>
              <a:blipFill>
                <a:blip r:embed="rId2"/>
                <a:stretch>
                  <a:fillRect l="-940" t="-5839" b="-15328"/>
                </a:stretch>
              </a:blipFill>
            </p:spPr>
            <p:txBody>
              <a:bodyPr/>
              <a:lstStyle/>
              <a:p>
                <a:r>
                  <a:rPr lang="ru-RU">
                    <a:noFill/>
                  </a:rPr>
                  <a:t> </a:t>
                </a:r>
              </a:p>
            </p:txBody>
          </p:sp>
        </mc:Fallback>
      </mc:AlternateContent>
      <p:sp>
        <p:nvSpPr>
          <p:cNvPr id="4" name="TextBox 3">
            <a:extLst>
              <a:ext uri="{FF2B5EF4-FFF2-40B4-BE49-F238E27FC236}">
                <a16:creationId xmlns="" xmlns:a16="http://schemas.microsoft.com/office/drawing/2014/main" id="{01C7FAEB-5B04-43E1-9B33-AF154D03D4BE}"/>
              </a:ext>
            </a:extLst>
          </p:cNvPr>
          <p:cNvSpPr txBox="1"/>
          <p:nvPr/>
        </p:nvSpPr>
        <p:spPr>
          <a:xfrm>
            <a:off x="832943" y="2133454"/>
            <a:ext cx="10311383" cy="830997"/>
          </a:xfrm>
          <a:prstGeom prst="rect">
            <a:avLst/>
          </a:prstGeom>
          <a:noFill/>
        </p:spPr>
        <p:txBody>
          <a:bodyPr wrap="square" rtlCol="0">
            <a:spAutoFit/>
          </a:bodyPr>
          <a:lstStyle/>
          <a:p>
            <a:r>
              <a:rPr lang="kk-KZ" sz="2400" dirty="0"/>
              <a:t>Деректер қатарының</a:t>
            </a:r>
            <a:r>
              <a:rPr lang="kk-KZ" sz="2400" dirty="0">
                <a:solidFill>
                  <a:srgbClr val="7030A0"/>
                </a:solidFill>
              </a:rPr>
              <a:t> модасы </a:t>
            </a:r>
            <a:r>
              <a:rPr lang="kk-KZ" sz="2400" dirty="0"/>
              <a:t>– өлшемдер қатарында жиі кездесетін варианта. </a:t>
            </a:r>
            <a:endParaRPr lang="ru-RU" sz="2400" dirty="0"/>
          </a:p>
        </p:txBody>
      </p:sp>
      <p:sp>
        <p:nvSpPr>
          <p:cNvPr id="5" name="TextBox 4">
            <a:extLst>
              <a:ext uri="{FF2B5EF4-FFF2-40B4-BE49-F238E27FC236}">
                <a16:creationId xmlns="" xmlns:a16="http://schemas.microsoft.com/office/drawing/2014/main" id="{C9E77EBE-6585-4A08-8DD4-8F9DB3FEE9BB}"/>
              </a:ext>
            </a:extLst>
          </p:cNvPr>
          <p:cNvSpPr txBox="1"/>
          <p:nvPr/>
        </p:nvSpPr>
        <p:spPr>
          <a:xfrm>
            <a:off x="839033" y="2964910"/>
            <a:ext cx="7048870" cy="461665"/>
          </a:xfrm>
          <a:prstGeom prst="rect">
            <a:avLst/>
          </a:prstGeom>
          <a:noFill/>
        </p:spPr>
        <p:txBody>
          <a:bodyPr wrap="square" rtlCol="0">
            <a:spAutoFit/>
          </a:bodyPr>
          <a:lstStyle/>
          <a:p>
            <a:r>
              <a:rPr lang="kk-KZ" sz="2400" dirty="0">
                <a:solidFill>
                  <a:srgbClr val="7030A0"/>
                </a:solidFill>
              </a:rPr>
              <a:t>Мода</a:t>
            </a:r>
            <a:r>
              <a:rPr lang="kk-KZ" sz="2400" dirty="0"/>
              <a:t> еселігі ең үлкен вариантаға тең.</a:t>
            </a:r>
            <a:endParaRPr lang="ru-RU" sz="2400" dirty="0"/>
          </a:p>
        </p:txBody>
      </p:sp>
      <p:graphicFrame>
        <p:nvGraphicFramePr>
          <p:cNvPr id="16" name="Таблица 7">
            <a:extLst>
              <a:ext uri="{FF2B5EF4-FFF2-40B4-BE49-F238E27FC236}">
                <a16:creationId xmlns="" xmlns:a16="http://schemas.microsoft.com/office/drawing/2014/main" id="{D51F0003-7CB1-4F07-B8E6-1AC0A5E04B48}"/>
              </a:ext>
            </a:extLst>
          </p:cNvPr>
          <p:cNvGraphicFramePr>
            <a:graphicFrameLocks noGrp="1"/>
          </p:cNvGraphicFramePr>
          <p:nvPr>
            <p:extLst>
              <p:ext uri="{D42A27DB-BD31-4B8C-83A1-F6EECF244321}">
                <p14:modId xmlns:p14="http://schemas.microsoft.com/office/powerpoint/2010/main" val="1694815107"/>
              </p:ext>
            </p:extLst>
          </p:nvPr>
        </p:nvGraphicFramePr>
        <p:xfrm>
          <a:off x="920577" y="3489845"/>
          <a:ext cx="8201877" cy="792480"/>
        </p:xfrm>
        <a:graphic>
          <a:graphicData uri="http://schemas.openxmlformats.org/drawingml/2006/table">
            <a:tbl>
              <a:tblPr firstRow="1" bandRow="1">
                <a:tableStyleId>{5C22544A-7EE6-4342-B048-85BDC9FD1C3A}</a:tableStyleId>
              </a:tblPr>
              <a:tblGrid>
                <a:gridCol w="2115586">
                  <a:extLst>
                    <a:ext uri="{9D8B030D-6E8A-4147-A177-3AD203B41FA5}">
                      <a16:colId xmlns="" xmlns:a16="http://schemas.microsoft.com/office/drawing/2014/main" val="3542059828"/>
                    </a:ext>
                  </a:extLst>
                </a:gridCol>
                <a:gridCol w="1149457">
                  <a:extLst>
                    <a:ext uri="{9D8B030D-6E8A-4147-A177-3AD203B41FA5}">
                      <a16:colId xmlns="" xmlns:a16="http://schemas.microsoft.com/office/drawing/2014/main" val="4248269498"/>
                    </a:ext>
                  </a:extLst>
                </a:gridCol>
                <a:gridCol w="1230803">
                  <a:extLst>
                    <a:ext uri="{9D8B030D-6E8A-4147-A177-3AD203B41FA5}">
                      <a16:colId xmlns="" xmlns:a16="http://schemas.microsoft.com/office/drawing/2014/main" val="1780513972"/>
                    </a:ext>
                  </a:extLst>
                </a:gridCol>
                <a:gridCol w="1225118">
                  <a:extLst>
                    <a:ext uri="{9D8B030D-6E8A-4147-A177-3AD203B41FA5}">
                      <a16:colId xmlns="" xmlns:a16="http://schemas.microsoft.com/office/drawing/2014/main" val="3636368963"/>
                    </a:ext>
                  </a:extLst>
                </a:gridCol>
                <a:gridCol w="1242874">
                  <a:extLst>
                    <a:ext uri="{9D8B030D-6E8A-4147-A177-3AD203B41FA5}">
                      <a16:colId xmlns="" xmlns:a16="http://schemas.microsoft.com/office/drawing/2014/main" val="807615422"/>
                    </a:ext>
                  </a:extLst>
                </a:gridCol>
                <a:gridCol w="1238039">
                  <a:extLst>
                    <a:ext uri="{9D8B030D-6E8A-4147-A177-3AD203B41FA5}">
                      <a16:colId xmlns="" xmlns:a16="http://schemas.microsoft.com/office/drawing/2014/main" val="1940020415"/>
                    </a:ext>
                  </a:extLst>
                </a:gridCol>
              </a:tblGrid>
              <a:tr h="370840">
                <a:tc>
                  <a:txBody>
                    <a:bodyPr/>
                    <a:lstStyle/>
                    <a:p>
                      <a:r>
                        <a:rPr lang="kk-KZ" sz="2000" b="1" dirty="0">
                          <a:solidFill>
                            <a:schemeClr val="tx1"/>
                          </a:solidFill>
                        </a:rPr>
                        <a:t>Балл </a:t>
                      </a:r>
                      <a:r>
                        <a:rPr lang="kk-KZ" sz="2000" dirty="0">
                          <a:solidFill>
                            <a:schemeClr val="tx1"/>
                          </a:solidFill>
                        </a:rPr>
                        <a:t>(х)</a:t>
                      </a:r>
                      <a:endParaRPr lang="ru-RU" sz="2000" b="1" dirty="0">
                        <a:solidFill>
                          <a:schemeClr val="tx1"/>
                        </a:solidFill>
                      </a:endParaRPr>
                    </a:p>
                  </a:txBody>
                  <a:tcPr>
                    <a:solidFill>
                      <a:schemeClr val="accent1">
                        <a:lumMod val="40000"/>
                        <a:lumOff val="60000"/>
                      </a:schemeClr>
                    </a:solidFill>
                  </a:tcPr>
                </a:tc>
                <a:tc>
                  <a:txBody>
                    <a:bodyPr/>
                    <a:lstStyle/>
                    <a:p>
                      <a:r>
                        <a:rPr lang="kk-KZ" sz="2000" b="1" dirty="0">
                          <a:solidFill>
                            <a:schemeClr val="tx1"/>
                          </a:solidFill>
                        </a:rPr>
                        <a:t>1</a:t>
                      </a:r>
                      <a:endParaRPr lang="ru-RU" sz="2000" b="1" dirty="0">
                        <a:solidFill>
                          <a:schemeClr val="tx1"/>
                        </a:solidFill>
                      </a:endParaRPr>
                    </a:p>
                  </a:txBody>
                  <a:tcPr>
                    <a:solidFill>
                      <a:schemeClr val="accent1">
                        <a:lumMod val="40000"/>
                        <a:lumOff val="60000"/>
                      </a:schemeClr>
                    </a:solidFill>
                  </a:tcPr>
                </a:tc>
                <a:tc>
                  <a:txBody>
                    <a:bodyPr/>
                    <a:lstStyle/>
                    <a:p>
                      <a:r>
                        <a:rPr lang="kk-KZ" sz="2000" b="1" dirty="0">
                          <a:solidFill>
                            <a:schemeClr val="tx1"/>
                          </a:solidFill>
                        </a:rPr>
                        <a:t>2</a:t>
                      </a:r>
                      <a:endParaRPr lang="ru-RU" sz="2000" b="1" dirty="0">
                        <a:solidFill>
                          <a:schemeClr val="tx1"/>
                        </a:solidFill>
                      </a:endParaRPr>
                    </a:p>
                  </a:txBody>
                  <a:tcPr>
                    <a:solidFill>
                      <a:schemeClr val="accent1">
                        <a:lumMod val="40000"/>
                        <a:lumOff val="60000"/>
                      </a:schemeClr>
                    </a:solidFill>
                  </a:tcPr>
                </a:tc>
                <a:tc>
                  <a:txBody>
                    <a:bodyPr/>
                    <a:lstStyle/>
                    <a:p>
                      <a:r>
                        <a:rPr lang="kk-KZ" sz="2000" b="1" dirty="0">
                          <a:solidFill>
                            <a:schemeClr val="tx1"/>
                          </a:solidFill>
                        </a:rPr>
                        <a:t>3</a:t>
                      </a:r>
                      <a:endParaRPr lang="ru-RU" sz="2000" b="1" dirty="0">
                        <a:solidFill>
                          <a:schemeClr val="tx1"/>
                        </a:solidFill>
                      </a:endParaRPr>
                    </a:p>
                  </a:txBody>
                  <a:tcPr>
                    <a:solidFill>
                      <a:schemeClr val="accent1">
                        <a:lumMod val="40000"/>
                        <a:lumOff val="60000"/>
                      </a:schemeClr>
                    </a:solidFill>
                  </a:tcPr>
                </a:tc>
                <a:tc>
                  <a:txBody>
                    <a:bodyPr/>
                    <a:lstStyle/>
                    <a:p>
                      <a:r>
                        <a:rPr lang="kk-KZ" sz="2000" b="1" dirty="0">
                          <a:solidFill>
                            <a:schemeClr val="tx1"/>
                          </a:solidFill>
                        </a:rPr>
                        <a:t>4</a:t>
                      </a:r>
                      <a:endParaRPr lang="ru-RU" sz="2000" b="1" dirty="0">
                        <a:solidFill>
                          <a:schemeClr val="tx1"/>
                        </a:solidFill>
                      </a:endParaRPr>
                    </a:p>
                  </a:txBody>
                  <a:tcPr>
                    <a:solidFill>
                      <a:schemeClr val="accent1">
                        <a:lumMod val="40000"/>
                        <a:lumOff val="60000"/>
                      </a:schemeClr>
                    </a:solidFill>
                  </a:tcPr>
                </a:tc>
                <a:tc>
                  <a:txBody>
                    <a:bodyPr/>
                    <a:lstStyle/>
                    <a:p>
                      <a:r>
                        <a:rPr lang="kk-KZ" sz="2000" b="1" dirty="0">
                          <a:solidFill>
                            <a:schemeClr val="tx1"/>
                          </a:solidFill>
                        </a:rPr>
                        <a:t>5</a:t>
                      </a:r>
                      <a:endParaRPr lang="ru-RU" sz="2000" b="1" dirty="0">
                        <a:solidFill>
                          <a:schemeClr val="tx1"/>
                        </a:solidFill>
                      </a:endParaRPr>
                    </a:p>
                  </a:txBody>
                  <a:tcPr>
                    <a:solidFill>
                      <a:schemeClr val="accent1">
                        <a:lumMod val="40000"/>
                        <a:lumOff val="60000"/>
                      </a:schemeClr>
                    </a:solidFill>
                  </a:tcPr>
                </a:tc>
                <a:extLst>
                  <a:ext uri="{0D108BD9-81ED-4DB2-BD59-A6C34878D82A}">
                    <a16:rowId xmlns="" xmlns:a16="http://schemas.microsoft.com/office/drawing/2014/main" val="1628299254"/>
                  </a:ext>
                </a:extLst>
              </a:tr>
              <a:tr h="370840">
                <a:tc>
                  <a:txBody>
                    <a:bodyPr/>
                    <a:lstStyle/>
                    <a:p>
                      <a:r>
                        <a:rPr lang="kk-KZ" sz="2000" b="1" dirty="0">
                          <a:solidFill>
                            <a:schemeClr val="tx1"/>
                          </a:solidFill>
                        </a:rPr>
                        <a:t>Оқушы саны</a:t>
                      </a:r>
                      <a:r>
                        <a:rPr lang="en-US" sz="2000" b="1" dirty="0">
                          <a:solidFill>
                            <a:schemeClr val="tx1"/>
                          </a:solidFill>
                        </a:rPr>
                        <a:t> </a:t>
                      </a:r>
                      <a:r>
                        <a:rPr lang="kk-KZ" sz="2000" b="1" dirty="0">
                          <a:solidFill>
                            <a:schemeClr val="tx1"/>
                          </a:solidFill>
                        </a:rPr>
                        <a:t>(</a:t>
                      </a:r>
                      <a:r>
                        <a:rPr lang="en-US" sz="2000" b="1" dirty="0">
                          <a:solidFill>
                            <a:schemeClr val="tx1"/>
                          </a:solidFill>
                        </a:rPr>
                        <a:t>n</a:t>
                      </a:r>
                      <a:r>
                        <a:rPr lang="kk-KZ" sz="2000" b="1" dirty="0">
                          <a:solidFill>
                            <a:schemeClr val="tx1"/>
                          </a:solidFill>
                        </a:rPr>
                        <a:t>)</a:t>
                      </a:r>
                      <a:endParaRPr lang="ru-RU" sz="2000" b="1" dirty="0">
                        <a:solidFill>
                          <a:schemeClr val="tx1"/>
                        </a:solidFill>
                      </a:endParaRPr>
                    </a:p>
                  </a:txBody>
                  <a:tcPr>
                    <a:solidFill>
                      <a:schemeClr val="accent1">
                        <a:lumMod val="40000"/>
                        <a:lumOff val="60000"/>
                      </a:schemeClr>
                    </a:solidFill>
                  </a:tcPr>
                </a:tc>
                <a:tc>
                  <a:txBody>
                    <a:bodyPr/>
                    <a:lstStyle/>
                    <a:p>
                      <a:r>
                        <a:rPr lang="kk-KZ" sz="2000" b="1" dirty="0">
                          <a:solidFill>
                            <a:schemeClr val="tx1"/>
                          </a:solidFill>
                        </a:rPr>
                        <a:t>2</a:t>
                      </a:r>
                      <a:endParaRPr lang="ru-RU" sz="2000" b="1" dirty="0">
                        <a:solidFill>
                          <a:schemeClr val="tx1"/>
                        </a:solidFill>
                      </a:endParaRPr>
                    </a:p>
                  </a:txBody>
                  <a:tcPr>
                    <a:solidFill>
                      <a:schemeClr val="accent1">
                        <a:lumMod val="40000"/>
                        <a:lumOff val="60000"/>
                      </a:schemeClr>
                    </a:solidFill>
                  </a:tcPr>
                </a:tc>
                <a:tc>
                  <a:txBody>
                    <a:bodyPr/>
                    <a:lstStyle/>
                    <a:p>
                      <a:r>
                        <a:rPr lang="kk-KZ" sz="2000" b="1" dirty="0">
                          <a:solidFill>
                            <a:schemeClr val="tx1"/>
                          </a:solidFill>
                        </a:rPr>
                        <a:t>3</a:t>
                      </a:r>
                      <a:endParaRPr lang="ru-RU" sz="2000" b="1" dirty="0">
                        <a:solidFill>
                          <a:schemeClr val="tx1"/>
                        </a:solidFill>
                      </a:endParaRPr>
                    </a:p>
                  </a:txBody>
                  <a:tcPr>
                    <a:solidFill>
                      <a:schemeClr val="accent1">
                        <a:lumMod val="40000"/>
                        <a:lumOff val="60000"/>
                      </a:schemeClr>
                    </a:solidFill>
                  </a:tcPr>
                </a:tc>
                <a:tc>
                  <a:txBody>
                    <a:bodyPr/>
                    <a:lstStyle/>
                    <a:p>
                      <a:r>
                        <a:rPr lang="kk-KZ" sz="2000" b="1" dirty="0">
                          <a:solidFill>
                            <a:schemeClr val="tx1"/>
                          </a:solidFill>
                        </a:rPr>
                        <a:t>5</a:t>
                      </a:r>
                      <a:endParaRPr lang="ru-RU" sz="2000" b="1" dirty="0">
                        <a:solidFill>
                          <a:schemeClr val="tx1"/>
                        </a:solidFill>
                      </a:endParaRPr>
                    </a:p>
                  </a:txBody>
                  <a:tcPr>
                    <a:solidFill>
                      <a:schemeClr val="accent1">
                        <a:lumMod val="40000"/>
                        <a:lumOff val="60000"/>
                      </a:schemeClr>
                    </a:solidFill>
                  </a:tcPr>
                </a:tc>
                <a:tc>
                  <a:txBody>
                    <a:bodyPr/>
                    <a:lstStyle/>
                    <a:p>
                      <a:r>
                        <a:rPr lang="en-US" sz="2000" b="1" dirty="0">
                          <a:solidFill>
                            <a:schemeClr val="tx1"/>
                          </a:solidFill>
                        </a:rPr>
                        <a:t>7</a:t>
                      </a:r>
                      <a:endParaRPr lang="ru-RU" sz="2000" b="1" dirty="0">
                        <a:solidFill>
                          <a:schemeClr val="tx1"/>
                        </a:solidFill>
                      </a:endParaRPr>
                    </a:p>
                  </a:txBody>
                  <a:tcPr>
                    <a:solidFill>
                      <a:schemeClr val="accent1">
                        <a:lumMod val="40000"/>
                        <a:lumOff val="60000"/>
                      </a:schemeClr>
                    </a:solidFill>
                  </a:tcPr>
                </a:tc>
                <a:tc>
                  <a:txBody>
                    <a:bodyPr/>
                    <a:lstStyle/>
                    <a:p>
                      <a:r>
                        <a:rPr lang="en-US" sz="2000" b="1" dirty="0">
                          <a:solidFill>
                            <a:schemeClr val="tx1"/>
                          </a:solidFill>
                        </a:rPr>
                        <a:t>8</a:t>
                      </a:r>
                      <a:endParaRPr lang="ru-RU" sz="2000" b="1" dirty="0">
                        <a:solidFill>
                          <a:schemeClr val="tx1"/>
                        </a:solidFill>
                      </a:endParaRPr>
                    </a:p>
                  </a:txBody>
                  <a:tcPr>
                    <a:solidFill>
                      <a:schemeClr val="accent1">
                        <a:lumMod val="40000"/>
                        <a:lumOff val="60000"/>
                      </a:schemeClr>
                    </a:solidFill>
                  </a:tcPr>
                </a:tc>
                <a:extLst>
                  <a:ext uri="{0D108BD9-81ED-4DB2-BD59-A6C34878D82A}">
                    <a16:rowId xmlns="" xmlns:a16="http://schemas.microsoft.com/office/drawing/2014/main" val="2571031632"/>
                  </a:ext>
                </a:extLst>
              </a:tr>
            </a:tbl>
          </a:graphicData>
        </a:graphic>
      </p:graphicFrame>
      <mc:AlternateContent xmlns:mc="http://schemas.openxmlformats.org/markup-compatibility/2006" xmlns:a14="http://schemas.microsoft.com/office/drawing/2010/main">
        <mc:Choice Requires="a14">
          <p:sp>
            <p:nvSpPr>
              <p:cNvPr id="6" name="TextBox 5">
                <a:extLst>
                  <a:ext uri="{FF2B5EF4-FFF2-40B4-BE49-F238E27FC236}">
                    <a16:creationId xmlns="" xmlns:a16="http://schemas.microsoft.com/office/drawing/2014/main" id="{14B22553-1DFA-4EF0-8800-0A5E8CB24F8C}"/>
                  </a:ext>
                </a:extLst>
              </p:cNvPr>
              <p:cNvSpPr txBox="1"/>
              <p:nvPr/>
            </p:nvSpPr>
            <p:spPr>
              <a:xfrm>
                <a:off x="855305" y="4452243"/>
                <a:ext cx="4184083" cy="461665"/>
              </a:xfrm>
              <a:prstGeom prst="rect">
                <a:avLst/>
              </a:prstGeom>
              <a:noFill/>
            </p:spPr>
            <p:txBody>
              <a:bodyPr wrap="square" rtlCol="0">
                <a:spAutoFit/>
              </a:bodyPr>
              <a:lstStyle/>
              <a:p>
                <a:r>
                  <a:rPr lang="kk-KZ" sz="2400" dirty="0"/>
                  <a:t>Өлшемнің құлашы </a:t>
                </a:r>
                <a14:m>
                  <m:oMath xmlns:m="http://schemas.openxmlformats.org/officeDocument/2006/math">
                    <m:r>
                      <a:rPr lang="kk-KZ" sz="2400" b="0" i="1" smtClean="0">
                        <a:latin typeface="Cambria Math" panose="02040503050406030204" pitchFamily="18" charset="0"/>
                      </a:rPr>
                      <m:t>5−1</m:t>
                    </m:r>
                    <m:r>
                      <a:rPr lang="ru-RU" sz="2400" b="0" i="1" smtClean="0">
                        <a:latin typeface="Cambria Math" panose="02040503050406030204" pitchFamily="18" charset="0"/>
                      </a:rPr>
                      <m:t>=4</m:t>
                    </m:r>
                  </m:oMath>
                </a14:m>
                <a:r>
                  <a:rPr lang="kk-KZ" sz="2400" dirty="0"/>
                  <a:t>. </a:t>
                </a:r>
                <a:endParaRPr lang="ru-RU" sz="2400" dirty="0"/>
              </a:p>
            </p:txBody>
          </p:sp>
        </mc:Choice>
        <mc:Fallback xmlns="">
          <p:sp>
            <p:nvSpPr>
              <p:cNvPr id="6" name="TextBox 5">
                <a:extLst>
                  <a:ext uri="{FF2B5EF4-FFF2-40B4-BE49-F238E27FC236}">
                    <a16:creationId xmlns:a16="http://schemas.microsoft.com/office/drawing/2014/main" id="{14B22553-1DFA-4EF0-8800-0A5E8CB24F8C}"/>
                  </a:ext>
                </a:extLst>
              </p:cNvPr>
              <p:cNvSpPr txBox="1">
                <a:spLocks noRot="1" noChangeAspect="1" noMove="1" noResize="1" noEditPoints="1" noAdjustHandles="1" noChangeArrowheads="1" noChangeShapeType="1" noTextEdit="1"/>
              </p:cNvSpPr>
              <p:nvPr/>
            </p:nvSpPr>
            <p:spPr>
              <a:xfrm>
                <a:off x="855305" y="4452243"/>
                <a:ext cx="4184083" cy="461665"/>
              </a:xfrm>
              <a:prstGeom prst="rect">
                <a:avLst/>
              </a:prstGeom>
              <a:blipFill>
                <a:blip r:embed="rId3"/>
                <a:stretch>
                  <a:fillRect l="-2183" t="-10526" r="-582" b="-28947"/>
                </a:stretch>
              </a:blipFill>
            </p:spPr>
            <p:txBody>
              <a:bodyPr/>
              <a:lstStyle/>
              <a:p>
                <a:r>
                  <a:rPr lang="ru-RU">
                    <a:noFill/>
                  </a:rPr>
                  <a:t> </a:t>
                </a:r>
              </a:p>
            </p:txBody>
          </p:sp>
        </mc:Fallback>
      </mc:AlternateContent>
      <p:sp>
        <p:nvSpPr>
          <p:cNvPr id="7" name="Прямоугольник 6">
            <a:extLst>
              <a:ext uri="{FF2B5EF4-FFF2-40B4-BE49-F238E27FC236}">
                <a16:creationId xmlns="" xmlns:a16="http://schemas.microsoft.com/office/drawing/2014/main" id="{A5A81D05-6BDC-4459-8EE7-87EEA08FEAAC}"/>
              </a:ext>
            </a:extLst>
          </p:cNvPr>
          <p:cNvSpPr/>
          <p:nvPr/>
        </p:nvSpPr>
        <p:spPr>
          <a:xfrm>
            <a:off x="832943" y="4996650"/>
            <a:ext cx="8316700" cy="830997"/>
          </a:xfrm>
          <a:prstGeom prst="rect">
            <a:avLst/>
          </a:prstGeom>
        </p:spPr>
        <p:txBody>
          <a:bodyPr wrap="none">
            <a:spAutoFit/>
          </a:bodyPr>
          <a:lstStyle/>
          <a:p>
            <a:r>
              <a:rPr lang="kk-KZ" sz="2400" dirty="0"/>
              <a:t>Деректер қатарының</a:t>
            </a:r>
            <a:r>
              <a:rPr lang="kk-KZ" sz="2400" dirty="0">
                <a:solidFill>
                  <a:srgbClr val="7030A0"/>
                </a:solidFill>
              </a:rPr>
              <a:t> </a:t>
            </a:r>
            <a:r>
              <a:rPr lang="kk-KZ" sz="2400" dirty="0"/>
              <a:t>модасы</a:t>
            </a:r>
            <a:r>
              <a:rPr lang="kk-KZ" sz="2400" dirty="0">
                <a:solidFill>
                  <a:srgbClr val="7030A0"/>
                </a:solidFill>
              </a:rPr>
              <a:t> </a:t>
            </a:r>
            <a:r>
              <a:rPr lang="en-US" sz="2400" dirty="0"/>
              <a:t>5</a:t>
            </a:r>
            <a:r>
              <a:rPr lang="kk-KZ" sz="2400" dirty="0"/>
              <a:t>-ке тең ,өйткені </a:t>
            </a:r>
            <a:r>
              <a:rPr lang="en-US" sz="2400" dirty="0"/>
              <a:t>5</a:t>
            </a:r>
            <a:r>
              <a:rPr lang="kk-KZ" sz="2400" dirty="0"/>
              <a:t> балл алған </a:t>
            </a:r>
          </a:p>
          <a:p>
            <a:r>
              <a:rPr lang="kk-KZ" sz="2400" dirty="0"/>
              <a:t>оқушылар саны  8-ге тең. </a:t>
            </a:r>
            <a:endParaRPr lang="ru-RU" sz="2400" dirty="0"/>
          </a:p>
        </p:txBody>
      </p:sp>
    </p:spTree>
    <p:extLst>
      <p:ext uri="{BB962C8B-B14F-4D97-AF65-F5344CB8AC3E}">
        <p14:creationId xmlns:p14="http://schemas.microsoft.com/office/powerpoint/2010/main" val="36387023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extBox 1">
                <a:extLst>
                  <a:ext uri="{FF2B5EF4-FFF2-40B4-BE49-F238E27FC236}">
                    <a16:creationId xmlns="" xmlns:a16="http://schemas.microsoft.com/office/drawing/2014/main" id="{E61844C1-6589-420C-8F4E-5D338F87CC7D}"/>
                  </a:ext>
                </a:extLst>
              </p:cNvPr>
              <p:cNvSpPr txBox="1"/>
              <p:nvPr/>
            </p:nvSpPr>
            <p:spPr>
              <a:xfrm>
                <a:off x="906010" y="542456"/>
                <a:ext cx="10256735" cy="830997"/>
              </a:xfrm>
              <a:prstGeom prst="rect">
                <a:avLst/>
              </a:prstGeom>
              <a:noFill/>
            </p:spPr>
            <p:txBody>
              <a:bodyPr wrap="square" rtlCol="0">
                <a:spAutoFit/>
              </a:bodyPr>
              <a:lstStyle/>
              <a:p>
                <a:r>
                  <a:rPr lang="kk-KZ" sz="2400" dirty="0"/>
                  <a:t>Тақ деректер </a:t>
                </a:r>
                <a14:m>
                  <m:oMath xmlns:m="http://schemas.openxmlformats.org/officeDocument/2006/math">
                    <m:sSub>
                      <m:sSubPr>
                        <m:ctrlPr>
                          <a:rPr lang="kk-KZ" sz="240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1</m:t>
                        </m:r>
                      </m:sub>
                    </m:sSub>
                    <m:r>
                      <a:rPr lang="kk-KZ" sz="2400" i="1" smtClean="0">
                        <a:latin typeface="Cambria Math" panose="02040503050406030204" pitchFamily="18" charset="0"/>
                        <a:ea typeface="Cambria Math" panose="02040503050406030204" pitchFamily="18" charset="0"/>
                      </a:rPr>
                      <m:t>≤</m:t>
                    </m:r>
                    <m:sSub>
                      <m:sSubPr>
                        <m:ctrlPr>
                          <a:rPr lang="kk-KZ" sz="2400" i="1" smtClean="0">
                            <a:latin typeface="Cambria Math" panose="02040503050406030204" pitchFamily="18" charset="0"/>
                            <a:ea typeface="Cambria Math" panose="02040503050406030204" pitchFamily="18" charset="0"/>
                          </a:rPr>
                        </m:ctrlPr>
                      </m:sSubPr>
                      <m:e>
                        <m:r>
                          <a:rPr lang="en-US" sz="2400" b="0" i="1" smtClean="0">
                            <a:latin typeface="Cambria Math" panose="02040503050406030204" pitchFamily="18" charset="0"/>
                            <a:ea typeface="Cambria Math" panose="02040503050406030204" pitchFamily="18" charset="0"/>
                          </a:rPr>
                          <m:t>𝑥</m:t>
                        </m:r>
                      </m:e>
                      <m:sub>
                        <m:r>
                          <a:rPr lang="en-US" sz="2400" b="0" i="1" smtClean="0">
                            <a:latin typeface="Cambria Math" panose="02040503050406030204" pitchFamily="18" charset="0"/>
                            <a:ea typeface="Cambria Math" panose="02040503050406030204" pitchFamily="18" charset="0"/>
                          </a:rPr>
                          <m:t>2</m:t>
                        </m:r>
                      </m:sub>
                    </m:sSub>
                    <m:r>
                      <a:rPr lang="kk-KZ" sz="2400" i="1">
                        <a:latin typeface="Cambria Math" panose="02040503050406030204" pitchFamily="18" charset="0"/>
                        <a:ea typeface="Cambria Math" panose="02040503050406030204" pitchFamily="18" charset="0"/>
                      </a:rPr>
                      <m:t>≤</m:t>
                    </m:r>
                    <m:r>
                      <a:rPr lang="en-US" sz="2400" b="0" i="1" smtClean="0">
                        <a:latin typeface="Cambria Math" panose="02040503050406030204" pitchFamily="18" charset="0"/>
                        <a:ea typeface="Cambria Math" panose="02040503050406030204" pitchFamily="18" charset="0"/>
                      </a:rPr>
                      <m:t>. . . ≤</m:t>
                    </m:r>
                    <m:sSub>
                      <m:sSubPr>
                        <m:ctrlPr>
                          <a:rPr lang="en-US" sz="2400" b="0" i="1" smtClean="0">
                            <a:latin typeface="Cambria Math" panose="02040503050406030204" pitchFamily="18" charset="0"/>
                            <a:ea typeface="Cambria Math" panose="02040503050406030204" pitchFamily="18" charset="0"/>
                          </a:rPr>
                        </m:ctrlPr>
                      </m:sSubPr>
                      <m:e>
                        <m:r>
                          <a:rPr lang="en-US" sz="2400" b="0" i="1" smtClean="0">
                            <a:latin typeface="Cambria Math" panose="02040503050406030204" pitchFamily="18" charset="0"/>
                            <a:ea typeface="Cambria Math" panose="02040503050406030204" pitchFamily="18" charset="0"/>
                          </a:rPr>
                          <m:t>𝑥</m:t>
                        </m:r>
                      </m:e>
                      <m:sub>
                        <m:r>
                          <a:rPr lang="en-US" sz="2400" b="0" i="1" smtClean="0">
                            <a:latin typeface="Cambria Math" panose="02040503050406030204" pitchFamily="18" charset="0"/>
                            <a:ea typeface="Cambria Math" panose="02040503050406030204" pitchFamily="18" charset="0"/>
                          </a:rPr>
                          <m:t>2</m:t>
                        </m:r>
                        <m:r>
                          <a:rPr lang="en-US" sz="2400" b="0" i="1" smtClean="0">
                            <a:latin typeface="Cambria Math" panose="02040503050406030204" pitchFamily="18" charset="0"/>
                            <a:ea typeface="Cambria Math" panose="02040503050406030204" pitchFamily="18" charset="0"/>
                          </a:rPr>
                          <m:t>𝑘</m:t>
                        </m:r>
                      </m:sub>
                    </m:sSub>
                    <m:r>
                      <a:rPr lang="en-US" sz="2400" b="0" i="1" smtClean="0">
                        <a:latin typeface="Cambria Math" panose="02040503050406030204" pitchFamily="18" charset="0"/>
                        <a:ea typeface="Cambria Math" panose="02040503050406030204" pitchFamily="18" charset="0"/>
                      </a:rPr>
                      <m:t>≤</m:t>
                    </m:r>
                    <m:sSub>
                      <m:sSubPr>
                        <m:ctrlPr>
                          <a:rPr lang="en-US" sz="2400" b="0" i="1" smtClean="0">
                            <a:latin typeface="Cambria Math" panose="02040503050406030204" pitchFamily="18" charset="0"/>
                            <a:ea typeface="Cambria Math" panose="02040503050406030204" pitchFamily="18" charset="0"/>
                          </a:rPr>
                        </m:ctrlPr>
                      </m:sSubPr>
                      <m:e>
                        <m:r>
                          <a:rPr lang="en-US" sz="2400" b="0" i="1" smtClean="0">
                            <a:latin typeface="Cambria Math" panose="02040503050406030204" pitchFamily="18" charset="0"/>
                            <a:ea typeface="Cambria Math" panose="02040503050406030204" pitchFamily="18" charset="0"/>
                          </a:rPr>
                          <m:t>𝑥</m:t>
                        </m:r>
                      </m:e>
                      <m:sub>
                        <m:r>
                          <a:rPr lang="en-US" sz="2400" b="0" i="1" smtClean="0">
                            <a:latin typeface="Cambria Math" panose="02040503050406030204" pitchFamily="18" charset="0"/>
                            <a:ea typeface="Cambria Math" panose="02040503050406030204" pitchFamily="18" charset="0"/>
                          </a:rPr>
                          <m:t>2</m:t>
                        </m:r>
                        <m:r>
                          <a:rPr lang="en-US" sz="2400" b="0" i="1" smtClean="0">
                            <a:latin typeface="Cambria Math" panose="02040503050406030204" pitchFamily="18" charset="0"/>
                            <a:ea typeface="Cambria Math" panose="02040503050406030204" pitchFamily="18" charset="0"/>
                          </a:rPr>
                          <m:t>𝑘</m:t>
                        </m:r>
                        <m:r>
                          <a:rPr lang="en-US" sz="2400" b="0" i="1" smtClean="0">
                            <a:latin typeface="Cambria Math" panose="02040503050406030204" pitchFamily="18" charset="0"/>
                            <a:ea typeface="Cambria Math" panose="02040503050406030204" pitchFamily="18" charset="0"/>
                          </a:rPr>
                          <m:t>+1</m:t>
                        </m:r>
                      </m:sub>
                    </m:sSub>
                  </m:oMath>
                </a14:m>
                <a:r>
                  <a:rPr lang="en-US" sz="2400" dirty="0"/>
                  <a:t> </a:t>
                </a:r>
                <a:r>
                  <a:rPr lang="kk-KZ" sz="2400" dirty="0"/>
                  <a:t>сан қатарының </a:t>
                </a:r>
                <a:r>
                  <a:rPr lang="kk-KZ" sz="2400" dirty="0">
                    <a:solidFill>
                      <a:srgbClr val="7030A0"/>
                    </a:solidFill>
                  </a:rPr>
                  <a:t>медианасы</a:t>
                </a:r>
                <a:r>
                  <a:rPr lang="kk-KZ" sz="2400" dirty="0"/>
                  <a:t> деп </a:t>
                </a:r>
                <a14:m>
                  <m:oMath xmlns:m="http://schemas.openxmlformats.org/officeDocument/2006/math">
                    <m:r>
                      <a:rPr lang="en-US" sz="2400" b="0" i="1" smtClean="0">
                        <a:latin typeface="Cambria Math" panose="02040503050406030204" pitchFamily="18" charset="0"/>
                      </a:rPr>
                      <m:t>𝑚</m:t>
                    </m:r>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𝑘</m:t>
                        </m:r>
                        <m:r>
                          <a:rPr lang="en-US" sz="2400" b="0" i="1" smtClean="0">
                            <a:latin typeface="Cambria Math" panose="02040503050406030204" pitchFamily="18" charset="0"/>
                          </a:rPr>
                          <m:t>+1</m:t>
                        </m:r>
                      </m:sub>
                    </m:sSub>
                  </m:oMath>
                </a14:m>
                <a:r>
                  <a:rPr lang="en-US" sz="2400" dirty="0"/>
                  <a:t> </a:t>
                </a:r>
                <a:r>
                  <a:rPr lang="kk-KZ" sz="2400" dirty="0"/>
                  <a:t>санын айтады.  </a:t>
                </a:r>
                <a:endParaRPr lang="ru-RU" sz="2400" dirty="0"/>
              </a:p>
            </p:txBody>
          </p:sp>
        </mc:Choice>
        <mc:Fallback xmlns="">
          <p:sp>
            <p:nvSpPr>
              <p:cNvPr id="2" name="TextBox 1">
                <a:extLst>
                  <a:ext uri="{FF2B5EF4-FFF2-40B4-BE49-F238E27FC236}">
                    <a16:creationId xmlns:a16="http://schemas.microsoft.com/office/drawing/2014/main" id="{E61844C1-6589-420C-8F4E-5D338F87CC7D}"/>
                  </a:ext>
                </a:extLst>
              </p:cNvPr>
              <p:cNvSpPr txBox="1">
                <a:spLocks noRot="1" noChangeAspect="1" noMove="1" noResize="1" noEditPoints="1" noAdjustHandles="1" noChangeArrowheads="1" noChangeShapeType="1" noTextEdit="1"/>
              </p:cNvSpPr>
              <p:nvPr/>
            </p:nvSpPr>
            <p:spPr>
              <a:xfrm>
                <a:off x="906010" y="542456"/>
                <a:ext cx="10256735" cy="830997"/>
              </a:xfrm>
              <a:prstGeom prst="rect">
                <a:avLst/>
              </a:prstGeom>
              <a:blipFill>
                <a:blip r:embed="rId2"/>
                <a:stretch>
                  <a:fillRect l="-951" t="-5882" b="-16176"/>
                </a:stretch>
              </a:blipFill>
            </p:spPr>
            <p:txBody>
              <a:bodyPr/>
              <a:lstStyle/>
              <a:p>
                <a:r>
                  <a:rPr lang="ru-RU">
                    <a:noFill/>
                  </a:rPr>
                  <a:t> </a:t>
                </a:r>
              </a:p>
            </p:txBody>
          </p:sp>
        </mc:Fallback>
      </mc:AlternateContent>
      <mc:AlternateContent xmlns:mc="http://schemas.openxmlformats.org/markup-compatibility/2006" xmlns:a14="http://schemas.microsoft.com/office/drawing/2010/main">
        <mc:Choice Requires="a14">
          <p:sp>
            <p:nvSpPr>
              <p:cNvPr id="3" name="TextBox 2">
                <a:extLst>
                  <a:ext uri="{FF2B5EF4-FFF2-40B4-BE49-F238E27FC236}">
                    <a16:creationId xmlns="" xmlns:a16="http://schemas.microsoft.com/office/drawing/2014/main" id="{5F5DEF00-D9B8-4163-ADE9-6E7FC9033C16}"/>
                  </a:ext>
                </a:extLst>
              </p:cNvPr>
              <p:cNvSpPr txBox="1"/>
              <p:nvPr/>
            </p:nvSpPr>
            <p:spPr>
              <a:xfrm>
                <a:off x="906010" y="1490960"/>
                <a:ext cx="10198975" cy="972254"/>
              </a:xfrm>
              <a:prstGeom prst="rect">
                <a:avLst/>
              </a:prstGeom>
              <a:noFill/>
            </p:spPr>
            <p:txBody>
              <a:bodyPr wrap="square" rtlCol="0">
                <a:spAutoFit/>
              </a:bodyPr>
              <a:lstStyle/>
              <a:p>
                <a:r>
                  <a:rPr lang="kk-KZ" sz="2400" dirty="0"/>
                  <a:t>Жұп деректер </a:t>
                </a:r>
                <a14:m>
                  <m:oMath xmlns:m="http://schemas.openxmlformats.org/officeDocument/2006/math">
                    <m:sSub>
                      <m:sSubPr>
                        <m:ctrlPr>
                          <a:rPr lang="kk-KZ" sz="2400" i="1">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1</m:t>
                        </m:r>
                      </m:sub>
                    </m:sSub>
                    <m:r>
                      <a:rPr lang="kk-KZ" sz="2400" i="1">
                        <a:latin typeface="Cambria Math" panose="02040503050406030204" pitchFamily="18" charset="0"/>
                        <a:ea typeface="Cambria Math" panose="02040503050406030204" pitchFamily="18" charset="0"/>
                      </a:rPr>
                      <m:t>≤</m:t>
                    </m:r>
                    <m:sSub>
                      <m:sSubPr>
                        <m:ctrlPr>
                          <a:rPr lang="kk-KZ" sz="2400" i="1">
                            <a:latin typeface="Cambria Math" panose="02040503050406030204" pitchFamily="18" charset="0"/>
                            <a:ea typeface="Cambria Math" panose="02040503050406030204" pitchFamily="18" charset="0"/>
                          </a:rPr>
                        </m:ctrlPr>
                      </m:sSubPr>
                      <m:e>
                        <m:r>
                          <a:rPr lang="en-US" sz="2400" i="1">
                            <a:latin typeface="Cambria Math" panose="02040503050406030204" pitchFamily="18" charset="0"/>
                            <a:ea typeface="Cambria Math" panose="02040503050406030204" pitchFamily="18" charset="0"/>
                          </a:rPr>
                          <m:t>𝑥</m:t>
                        </m:r>
                      </m:e>
                      <m:sub>
                        <m:r>
                          <a:rPr lang="en-US" sz="2400" i="1">
                            <a:latin typeface="Cambria Math" panose="02040503050406030204" pitchFamily="18" charset="0"/>
                            <a:ea typeface="Cambria Math" panose="02040503050406030204" pitchFamily="18" charset="0"/>
                          </a:rPr>
                          <m:t>2</m:t>
                        </m:r>
                      </m:sub>
                    </m:sSub>
                    <m:r>
                      <a:rPr lang="kk-KZ" sz="2400" i="1">
                        <a:latin typeface="Cambria Math" panose="02040503050406030204" pitchFamily="18" charset="0"/>
                        <a:ea typeface="Cambria Math" panose="02040503050406030204" pitchFamily="18" charset="0"/>
                      </a:rPr>
                      <m:t>≤</m:t>
                    </m:r>
                    <m:r>
                      <a:rPr lang="en-US" sz="2400" i="1">
                        <a:latin typeface="Cambria Math" panose="02040503050406030204" pitchFamily="18" charset="0"/>
                        <a:ea typeface="Cambria Math" panose="02040503050406030204" pitchFamily="18" charset="0"/>
                      </a:rPr>
                      <m:t>. . . ≤</m:t>
                    </m:r>
                    <m:sSub>
                      <m:sSubPr>
                        <m:ctrlPr>
                          <a:rPr lang="en-US" sz="2400" i="1">
                            <a:latin typeface="Cambria Math" panose="02040503050406030204" pitchFamily="18" charset="0"/>
                            <a:ea typeface="Cambria Math" panose="02040503050406030204" pitchFamily="18" charset="0"/>
                          </a:rPr>
                        </m:ctrlPr>
                      </m:sSubPr>
                      <m:e>
                        <m:r>
                          <a:rPr lang="en-US" sz="2400" i="1">
                            <a:latin typeface="Cambria Math" panose="02040503050406030204" pitchFamily="18" charset="0"/>
                            <a:ea typeface="Cambria Math" panose="02040503050406030204" pitchFamily="18" charset="0"/>
                          </a:rPr>
                          <m:t>𝑥</m:t>
                        </m:r>
                      </m:e>
                      <m:sub>
                        <m:r>
                          <a:rPr lang="en-US" sz="2400" i="1">
                            <a:latin typeface="Cambria Math" panose="02040503050406030204" pitchFamily="18" charset="0"/>
                            <a:ea typeface="Cambria Math" panose="02040503050406030204" pitchFamily="18" charset="0"/>
                          </a:rPr>
                          <m:t>2</m:t>
                        </m:r>
                        <m:r>
                          <a:rPr lang="en-US" sz="2400" i="1">
                            <a:latin typeface="Cambria Math" panose="02040503050406030204" pitchFamily="18" charset="0"/>
                            <a:ea typeface="Cambria Math" panose="02040503050406030204" pitchFamily="18" charset="0"/>
                          </a:rPr>
                          <m:t>𝑘</m:t>
                        </m:r>
                        <m:r>
                          <a:rPr lang="kk-KZ" sz="2400" i="1">
                            <a:latin typeface="Cambria Math" panose="02040503050406030204" pitchFamily="18" charset="0"/>
                            <a:ea typeface="Cambria Math" panose="02040503050406030204" pitchFamily="18" charset="0"/>
                          </a:rPr>
                          <m:t>−1</m:t>
                        </m:r>
                      </m:sub>
                    </m:sSub>
                    <m:r>
                      <a:rPr lang="en-US" sz="2400" i="1">
                        <a:latin typeface="Cambria Math" panose="02040503050406030204" pitchFamily="18" charset="0"/>
                        <a:ea typeface="Cambria Math" panose="02040503050406030204" pitchFamily="18" charset="0"/>
                      </a:rPr>
                      <m:t>≤</m:t>
                    </m:r>
                    <m:sSub>
                      <m:sSubPr>
                        <m:ctrlPr>
                          <a:rPr lang="en-US" sz="2400" i="1">
                            <a:latin typeface="Cambria Math" panose="02040503050406030204" pitchFamily="18" charset="0"/>
                            <a:ea typeface="Cambria Math" panose="02040503050406030204" pitchFamily="18" charset="0"/>
                          </a:rPr>
                        </m:ctrlPr>
                      </m:sSubPr>
                      <m:e>
                        <m:r>
                          <a:rPr lang="en-US" sz="2400" i="1">
                            <a:latin typeface="Cambria Math" panose="02040503050406030204" pitchFamily="18" charset="0"/>
                            <a:ea typeface="Cambria Math" panose="02040503050406030204" pitchFamily="18" charset="0"/>
                          </a:rPr>
                          <m:t>𝑥</m:t>
                        </m:r>
                      </m:e>
                      <m:sub>
                        <m:r>
                          <a:rPr lang="en-US" sz="2400" i="1">
                            <a:latin typeface="Cambria Math" panose="02040503050406030204" pitchFamily="18" charset="0"/>
                            <a:ea typeface="Cambria Math" panose="02040503050406030204" pitchFamily="18" charset="0"/>
                          </a:rPr>
                          <m:t>2</m:t>
                        </m:r>
                        <m:r>
                          <a:rPr lang="en-US" sz="2400" i="1">
                            <a:latin typeface="Cambria Math" panose="02040503050406030204" pitchFamily="18" charset="0"/>
                            <a:ea typeface="Cambria Math" panose="02040503050406030204" pitchFamily="18" charset="0"/>
                          </a:rPr>
                          <m:t>𝑘</m:t>
                        </m:r>
                      </m:sub>
                    </m:sSub>
                  </m:oMath>
                </a14:m>
                <a:r>
                  <a:rPr lang="ru-RU" sz="2400" dirty="0"/>
                  <a:t> сан </a:t>
                </a:r>
                <a:r>
                  <a:rPr lang="ru-RU" sz="2400" dirty="0" err="1"/>
                  <a:t>қатарының</a:t>
                </a:r>
                <a:r>
                  <a:rPr lang="ru-RU" sz="2400" dirty="0"/>
                  <a:t> </a:t>
                </a:r>
                <a:r>
                  <a:rPr lang="ru-RU" sz="2400" dirty="0" err="1">
                    <a:solidFill>
                      <a:srgbClr val="7030A0"/>
                    </a:solidFill>
                  </a:rPr>
                  <a:t>медианасы</a:t>
                </a:r>
                <a:r>
                  <a:rPr lang="ru-RU" sz="2400" dirty="0"/>
                  <a:t> </a:t>
                </a:r>
                <a:r>
                  <a:rPr lang="ru-RU" sz="2400" dirty="0" err="1"/>
                  <a:t>деп</a:t>
                </a:r>
                <a:r>
                  <a:rPr lang="ru-RU" sz="2400" dirty="0"/>
                  <a:t> </a:t>
                </a:r>
                <a14:m>
                  <m:oMath xmlns:m="http://schemas.openxmlformats.org/officeDocument/2006/math">
                    <m:r>
                      <a:rPr lang="en-US" sz="2400" b="0" i="1" smtClean="0">
                        <a:latin typeface="Cambria Math" panose="02040503050406030204" pitchFamily="18" charset="0"/>
                      </a:rPr>
                      <m:t>𝑚</m:t>
                    </m:r>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𝑘</m:t>
                            </m:r>
                          </m:sub>
                        </m:sSub>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𝑘</m:t>
                            </m:r>
                            <m:r>
                              <a:rPr lang="en-US" sz="2400" b="0" i="1" smtClean="0">
                                <a:latin typeface="Cambria Math" panose="02040503050406030204" pitchFamily="18" charset="0"/>
                              </a:rPr>
                              <m:t>+1</m:t>
                            </m:r>
                          </m:sub>
                        </m:sSub>
                      </m:num>
                      <m:den>
                        <m:r>
                          <a:rPr lang="en-US" sz="2400" b="0" i="1" smtClean="0">
                            <a:latin typeface="Cambria Math" panose="02040503050406030204" pitchFamily="18" charset="0"/>
                          </a:rPr>
                          <m:t>2</m:t>
                        </m:r>
                      </m:den>
                    </m:f>
                  </m:oMath>
                </a14:m>
                <a:r>
                  <a:rPr lang="en-US" sz="2400" dirty="0"/>
                  <a:t> </a:t>
                </a:r>
                <a:r>
                  <a:rPr lang="kk-KZ" sz="2400" dirty="0"/>
                  <a:t>санын айтады</a:t>
                </a:r>
                <a:endParaRPr lang="ru-RU" sz="2400" dirty="0"/>
              </a:p>
            </p:txBody>
          </p:sp>
        </mc:Choice>
        <mc:Fallback xmlns="">
          <p:sp>
            <p:nvSpPr>
              <p:cNvPr id="3" name="TextBox 2">
                <a:extLst>
                  <a:ext uri="{FF2B5EF4-FFF2-40B4-BE49-F238E27FC236}">
                    <a16:creationId xmlns:a16="http://schemas.microsoft.com/office/drawing/2014/main" id="{5F5DEF00-D9B8-4163-ADE9-6E7FC9033C16}"/>
                  </a:ext>
                </a:extLst>
              </p:cNvPr>
              <p:cNvSpPr txBox="1">
                <a:spLocks noRot="1" noChangeAspect="1" noMove="1" noResize="1" noEditPoints="1" noAdjustHandles="1" noChangeArrowheads="1" noChangeShapeType="1" noTextEdit="1"/>
              </p:cNvSpPr>
              <p:nvPr/>
            </p:nvSpPr>
            <p:spPr>
              <a:xfrm>
                <a:off x="906010" y="1490960"/>
                <a:ext cx="10198975" cy="972254"/>
              </a:xfrm>
              <a:prstGeom prst="rect">
                <a:avLst/>
              </a:prstGeom>
              <a:blipFill>
                <a:blip r:embed="rId3"/>
                <a:stretch>
                  <a:fillRect l="-956" t="-5031" b="-6289"/>
                </a:stretch>
              </a:blipFill>
            </p:spPr>
            <p:txBody>
              <a:bodyPr/>
              <a:lstStyle/>
              <a:p>
                <a:r>
                  <a:rPr lang="ru-RU">
                    <a:noFill/>
                  </a:rPr>
                  <a:t> </a:t>
                </a:r>
              </a:p>
            </p:txBody>
          </p:sp>
        </mc:Fallback>
      </mc:AlternateContent>
      <p:sp>
        <p:nvSpPr>
          <p:cNvPr id="4" name="TextBox 3">
            <a:extLst>
              <a:ext uri="{FF2B5EF4-FFF2-40B4-BE49-F238E27FC236}">
                <a16:creationId xmlns="" xmlns:a16="http://schemas.microsoft.com/office/drawing/2014/main" id="{8044B4C4-4F03-4AAD-B738-17788C3E6F27}"/>
              </a:ext>
            </a:extLst>
          </p:cNvPr>
          <p:cNvSpPr txBox="1"/>
          <p:nvPr/>
        </p:nvSpPr>
        <p:spPr>
          <a:xfrm>
            <a:off x="862285" y="2575841"/>
            <a:ext cx="10395076" cy="830997"/>
          </a:xfrm>
          <a:prstGeom prst="rect">
            <a:avLst/>
          </a:prstGeom>
          <a:noFill/>
        </p:spPr>
        <p:txBody>
          <a:bodyPr wrap="square" rtlCol="0">
            <a:spAutoFit/>
          </a:bodyPr>
          <a:lstStyle/>
          <a:p>
            <a:r>
              <a:rPr lang="kk-KZ" sz="2400" dirty="0"/>
              <a:t>Өлшеу деректерінің жиі кездесетін сипаттамасы олардың орташа арифметикалық мәні немесе орташа мәні М болып табылады. </a:t>
            </a:r>
            <a:endParaRPr lang="ru-RU" sz="2400" dirty="0"/>
          </a:p>
        </p:txBody>
      </p:sp>
      <mc:AlternateContent xmlns:mc="http://schemas.openxmlformats.org/markup-compatibility/2006" xmlns:a14="http://schemas.microsoft.com/office/drawing/2010/main">
        <mc:Choice Requires="a14">
          <p:sp>
            <p:nvSpPr>
              <p:cNvPr id="5" name="TextBox 4">
                <a:extLst>
                  <a:ext uri="{FF2B5EF4-FFF2-40B4-BE49-F238E27FC236}">
                    <a16:creationId xmlns="" xmlns:a16="http://schemas.microsoft.com/office/drawing/2014/main" id="{567F6815-635C-4255-A72C-E1066016D6CC}"/>
                  </a:ext>
                </a:extLst>
              </p:cNvPr>
              <p:cNvSpPr txBox="1"/>
              <p:nvPr/>
            </p:nvSpPr>
            <p:spPr>
              <a:xfrm>
                <a:off x="3439102" y="4723498"/>
                <a:ext cx="1740348" cy="77630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m:rPr>
                          <m:sty m:val="p"/>
                        </m:rPr>
                        <a:rPr lang="en-US" sz="2400" b="0" i="0" smtClean="0">
                          <a:latin typeface="Cambria Math" panose="02040503050406030204" pitchFamily="18" charset="0"/>
                        </a:rPr>
                        <m:t>M</m:t>
                      </m:r>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nary>
                            <m:naryPr>
                              <m:chr m:val="∑"/>
                              <m:subHide m:val="on"/>
                              <m:supHide m:val="on"/>
                              <m:ctrlPr>
                                <a:rPr lang="en-US" sz="2400" b="0" i="1" smtClean="0">
                                  <a:latin typeface="Cambria Math" panose="02040503050406030204" pitchFamily="18" charset="0"/>
                                </a:rPr>
                              </m:ctrlPr>
                            </m:naryPr>
                            <m:sub/>
                            <m:sup/>
                            <m:e>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𝑖</m:t>
                                  </m:r>
                                </m:sub>
                              </m:sSub>
                              <m:r>
                                <a:rPr lang="en-US" sz="2400" b="0" i="1" smtClean="0">
                                  <a:latin typeface="Cambria Math" panose="02040503050406030204" pitchFamily="18" charset="0"/>
                                  <a:ea typeface="Cambria Math" panose="02040503050406030204" pitchFamily="18" charset="0"/>
                                </a:rPr>
                                <m:t>∙</m:t>
                              </m:r>
                              <m:sSub>
                                <m:sSubPr>
                                  <m:ctrlPr>
                                    <a:rPr lang="en-US" sz="2400" b="0" i="1" smtClean="0">
                                      <a:latin typeface="Cambria Math" panose="02040503050406030204" pitchFamily="18" charset="0"/>
                                      <a:ea typeface="Cambria Math" panose="02040503050406030204" pitchFamily="18" charset="0"/>
                                    </a:rPr>
                                  </m:ctrlPr>
                                </m:sSubPr>
                                <m:e>
                                  <m:r>
                                    <a:rPr lang="en-US" sz="2400" b="0" i="1" smtClean="0">
                                      <a:latin typeface="Cambria Math" panose="02040503050406030204" pitchFamily="18" charset="0"/>
                                      <a:ea typeface="Cambria Math" panose="02040503050406030204" pitchFamily="18" charset="0"/>
                                    </a:rPr>
                                    <m:t>𝑛</m:t>
                                  </m:r>
                                </m:e>
                                <m:sub>
                                  <m:r>
                                    <a:rPr lang="en-US" sz="2400" b="0" i="1" smtClean="0">
                                      <a:latin typeface="Cambria Math" panose="02040503050406030204" pitchFamily="18" charset="0"/>
                                      <a:ea typeface="Cambria Math" panose="02040503050406030204" pitchFamily="18" charset="0"/>
                                    </a:rPr>
                                    <m:t>𝑖</m:t>
                                  </m:r>
                                </m:sub>
                              </m:sSub>
                            </m:e>
                          </m:nary>
                        </m:num>
                        <m:den>
                          <m:nary>
                            <m:naryPr>
                              <m:chr m:val="∑"/>
                              <m:subHide m:val="on"/>
                              <m:supHide m:val="on"/>
                              <m:ctrlPr>
                                <a:rPr lang="en-US" sz="2400" b="0" i="1" smtClean="0">
                                  <a:latin typeface="Cambria Math" panose="02040503050406030204" pitchFamily="18" charset="0"/>
                                </a:rPr>
                              </m:ctrlPr>
                            </m:naryPr>
                            <m:sub/>
                            <m:sup/>
                            <m:e>
                              <m:sSub>
                                <m:sSubPr>
                                  <m:ctrlPr>
                                    <a:rPr lang="en-US" sz="2400" i="1">
                                      <a:latin typeface="Cambria Math" panose="02040503050406030204" pitchFamily="18" charset="0"/>
                                      <a:ea typeface="Cambria Math" panose="02040503050406030204" pitchFamily="18" charset="0"/>
                                    </a:rPr>
                                  </m:ctrlPr>
                                </m:sSubPr>
                                <m:e>
                                  <m:r>
                                    <a:rPr lang="en-US" sz="2400" i="1">
                                      <a:latin typeface="Cambria Math" panose="02040503050406030204" pitchFamily="18" charset="0"/>
                                      <a:ea typeface="Cambria Math" panose="02040503050406030204" pitchFamily="18" charset="0"/>
                                    </a:rPr>
                                    <m:t>𝑛</m:t>
                                  </m:r>
                                </m:e>
                                <m:sub>
                                  <m:r>
                                    <a:rPr lang="en-US" sz="2400" i="1">
                                      <a:latin typeface="Cambria Math" panose="02040503050406030204" pitchFamily="18" charset="0"/>
                                      <a:ea typeface="Cambria Math" panose="02040503050406030204" pitchFamily="18" charset="0"/>
                                    </a:rPr>
                                    <m:t>𝑖</m:t>
                                  </m:r>
                                </m:sub>
                              </m:sSub>
                            </m:e>
                          </m:nary>
                        </m:den>
                      </m:f>
                    </m:oMath>
                  </m:oMathPara>
                </a14:m>
                <a:endParaRPr lang="ru-RU" sz="2400" dirty="0"/>
              </a:p>
            </p:txBody>
          </p:sp>
        </mc:Choice>
        <mc:Fallback xmlns="">
          <p:sp>
            <p:nvSpPr>
              <p:cNvPr id="5" name="TextBox 4">
                <a:extLst>
                  <a:ext uri="{FF2B5EF4-FFF2-40B4-BE49-F238E27FC236}">
                    <a16:creationId xmlns:a16="http://schemas.microsoft.com/office/drawing/2014/main" id="{567F6815-635C-4255-A72C-E1066016D6CC}"/>
                  </a:ext>
                </a:extLst>
              </p:cNvPr>
              <p:cNvSpPr txBox="1">
                <a:spLocks noRot="1" noChangeAspect="1" noMove="1" noResize="1" noEditPoints="1" noAdjustHandles="1" noChangeArrowheads="1" noChangeShapeType="1" noTextEdit="1"/>
              </p:cNvSpPr>
              <p:nvPr/>
            </p:nvSpPr>
            <p:spPr>
              <a:xfrm>
                <a:off x="3439102" y="4723498"/>
                <a:ext cx="1740348" cy="776303"/>
              </a:xfrm>
              <a:prstGeom prst="rect">
                <a:avLst/>
              </a:prstGeom>
              <a:blipFill>
                <a:blip r:embed="rId4"/>
                <a:stretch>
                  <a:fillRect/>
                </a:stretch>
              </a:blipFill>
            </p:spPr>
            <p:txBody>
              <a:bodyPr/>
              <a:lstStyle/>
              <a:p>
                <a:r>
                  <a:rPr lang="ru-RU">
                    <a:noFill/>
                  </a:rPr>
                  <a:t> </a:t>
                </a:r>
              </a:p>
            </p:txBody>
          </p:sp>
        </mc:Fallback>
      </mc:AlternateContent>
      <p:sp>
        <p:nvSpPr>
          <p:cNvPr id="6" name="TextBox 5">
            <a:extLst>
              <a:ext uri="{FF2B5EF4-FFF2-40B4-BE49-F238E27FC236}">
                <a16:creationId xmlns="" xmlns:a16="http://schemas.microsoft.com/office/drawing/2014/main" id="{53FDD959-F2E8-410E-BC8C-7A5D2BC50D65}"/>
              </a:ext>
            </a:extLst>
          </p:cNvPr>
          <p:cNvSpPr txBox="1"/>
          <p:nvPr/>
        </p:nvSpPr>
        <p:spPr>
          <a:xfrm>
            <a:off x="847971" y="3558763"/>
            <a:ext cx="8833805" cy="830997"/>
          </a:xfrm>
          <a:prstGeom prst="rect">
            <a:avLst/>
          </a:prstGeom>
          <a:noFill/>
        </p:spPr>
        <p:txBody>
          <a:bodyPr wrap="square" rtlCol="0">
            <a:spAutoFit/>
          </a:bodyPr>
          <a:lstStyle/>
          <a:p>
            <a:r>
              <a:rPr lang="kk-KZ" sz="2400" dirty="0"/>
              <a:t>Орташа мәнді табу үшін барлық өлшем деректерінің қосындысының мәнін деректер санына бөлу керек</a:t>
            </a:r>
            <a:endParaRPr lang="ru-RU" sz="2400" dirty="0"/>
          </a:p>
        </p:txBody>
      </p:sp>
    </p:spTree>
    <p:extLst>
      <p:ext uri="{BB962C8B-B14F-4D97-AF65-F5344CB8AC3E}">
        <p14:creationId xmlns:p14="http://schemas.microsoft.com/office/powerpoint/2010/main" val="18973039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 xmlns:a16="http://schemas.microsoft.com/office/drawing/2014/main" id="{2B876282-E8A3-498B-8831-82639534DEDF}"/>
              </a:ext>
            </a:extLst>
          </p:cNvPr>
          <p:cNvSpPr/>
          <p:nvPr/>
        </p:nvSpPr>
        <p:spPr>
          <a:xfrm>
            <a:off x="920577" y="1115440"/>
            <a:ext cx="7361311" cy="461665"/>
          </a:xfrm>
          <a:prstGeom prst="rect">
            <a:avLst/>
          </a:prstGeom>
        </p:spPr>
        <p:txBody>
          <a:bodyPr wrap="none">
            <a:spAutoFit/>
          </a:bodyPr>
          <a:lstStyle/>
          <a:p>
            <a:r>
              <a:rPr lang="kk-KZ" sz="2400" dirty="0"/>
              <a:t>3, 4, 4, 2, 5, 2, 4, 5, 5, 1, 3, 3, 2, 1, 4, </a:t>
            </a:r>
            <a:r>
              <a:rPr lang="en-US" sz="2400" dirty="0"/>
              <a:t>5</a:t>
            </a:r>
            <a:r>
              <a:rPr lang="kk-KZ" sz="2400" dirty="0"/>
              <a:t>, 4, 4, 5, 5, 3, 5, 3, 5, 4 </a:t>
            </a:r>
            <a:endParaRPr lang="ru-RU" sz="2400" dirty="0"/>
          </a:p>
        </p:txBody>
      </p:sp>
      <p:sp>
        <p:nvSpPr>
          <p:cNvPr id="3" name="Прямоугольник 2">
            <a:extLst>
              <a:ext uri="{FF2B5EF4-FFF2-40B4-BE49-F238E27FC236}">
                <a16:creationId xmlns="" xmlns:a16="http://schemas.microsoft.com/office/drawing/2014/main" id="{DC75901F-1F70-4BCE-8EB7-A60B26DD9C0B}"/>
              </a:ext>
            </a:extLst>
          </p:cNvPr>
          <p:cNvSpPr/>
          <p:nvPr/>
        </p:nvSpPr>
        <p:spPr>
          <a:xfrm>
            <a:off x="906011" y="636898"/>
            <a:ext cx="3748142" cy="461665"/>
          </a:xfrm>
          <a:prstGeom prst="rect">
            <a:avLst/>
          </a:prstGeom>
        </p:spPr>
        <p:txBody>
          <a:bodyPr wrap="none">
            <a:spAutoFit/>
          </a:bodyPr>
          <a:lstStyle/>
          <a:p>
            <a:r>
              <a:rPr lang="kk-KZ" sz="2400" dirty="0"/>
              <a:t>25 оқушының алған балы: </a:t>
            </a:r>
            <a:endParaRPr lang="ru-RU" sz="2400" dirty="0"/>
          </a:p>
        </p:txBody>
      </p:sp>
      <p:sp>
        <p:nvSpPr>
          <p:cNvPr id="4" name="TextBox 3">
            <a:extLst>
              <a:ext uri="{FF2B5EF4-FFF2-40B4-BE49-F238E27FC236}">
                <a16:creationId xmlns="" xmlns:a16="http://schemas.microsoft.com/office/drawing/2014/main" id="{37B54A40-2696-4FE4-8344-4052E1F93E7D}"/>
              </a:ext>
            </a:extLst>
          </p:cNvPr>
          <p:cNvSpPr txBox="1"/>
          <p:nvPr/>
        </p:nvSpPr>
        <p:spPr>
          <a:xfrm>
            <a:off x="906011" y="1688900"/>
            <a:ext cx="4489501" cy="461665"/>
          </a:xfrm>
          <a:prstGeom prst="rect">
            <a:avLst/>
          </a:prstGeom>
          <a:noFill/>
        </p:spPr>
        <p:txBody>
          <a:bodyPr wrap="square" rtlCol="0">
            <a:spAutoFit/>
          </a:bodyPr>
          <a:lstStyle/>
          <a:p>
            <a:r>
              <a:rPr lang="kk-KZ" sz="2400" dirty="0"/>
              <a:t>Өсу  ретімен орналастырғанда</a:t>
            </a:r>
            <a:endParaRPr lang="ru-RU" sz="2400" dirty="0"/>
          </a:p>
        </p:txBody>
      </p:sp>
      <p:sp>
        <p:nvSpPr>
          <p:cNvPr id="5" name="TextBox 4">
            <a:extLst>
              <a:ext uri="{FF2B5EF4-FFF2-40B4-BE49-F238E27FC236}">
                <a16:creationId xmlns="" xmlns:a16="http://schemas.microsoft.com/office/drawing/2014/main" id="{31C3B7E6-F219-40C0-984F-862D8C01C62D}"/>
              </a:ext>
            </a:extLst>
          </p:cNvPr>
          <p:cNvSpPr txBox="1"/>
          <p:nvPr/>
        </p:nvSpPr>
        <p:spPr>
          <a:xfrm>
            <a:off x="920577" y="2284824"/>
            <a:ext cx="7252078" cy="461665"/>
          </a:xfrm>
          <a:prstGeom prst="rect">
            <a:avLst/>
          </a:prstGeom>
          <a:noFill/>
        </p:spPr>
        <p:txBody>
          <a:bodyPr wrap="square" rtlCol="0">
            <a:spAutoFit/>
          </a:bodyPr>
          <a:lstStyle/>
          <a:p>
            <a:r>
              <a:rPr lang="kk-KZ" sz="2400" dirty="0"/>
              <a:t>1, 1, 2, 2, 2, 3, 3, 3, 3, 3, 4, 4, 4, 4, 4, 4, 4, </a:t>
            </a:r>
            <a:r>
              <a:rPr lang="en-US" sz="2400" dirty="0"/>
              <a:t>5</a:t>
            </a:r>
            <a:r>
              <a:rPr lang="kk-KZ" sz="2400" dirty="0"/>
              <a:t>, 5, 5, 5, 5, 5, 5, 5</a:t>
            </a:r>
            <a:endParaRPr lang="ru-RU" sz="2400" dirty="0"/>
          </a:p>
        </p:txBody>
      </p:sp>
      <mc:AlternateContent xmlns:mc="http://schemas.openxmlformats.org/markup-compatibility/2006" xmlns:a14="http://schemas.microsoft.com/office/drawing/2010/main">
        <mc:Choice Requires="a14">
          <p:sp>
            <p:nvSpPr>
              <p:cNvPr id="6" name="TextBox 5">
                <a:extLst>
                  <a:ext uri="{FF2B5EF4-FFF2-40B4-BE49-F238E27FC236}">
                    <a16:creationId xmlns="" xmlns:a16="http://schemas.microsoft.com/office/drawing/2014/main" id="{D7ED7EA4-0A3A-4C08-BD3A-E39E5324DEE3}"/>
                  </a:ext>
                </a:extLst>
              </p:cNvPr>
              <p:cNvSpPr txBox="1"/>
              <p:nvPr/>
            </p:nvSpPr>
            <p:spPr>
              <a:xfrm>
                <a:off x="5977631" y="3008803"/>
                <a:ext cx="1154419"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𝑚</m:t>
                          </m:r>
                        </m:e>
                        <m:sub>
                          <m:r>
                            <a:rPr lang="en-US" sz="2400" b="0" i="1" smtClean="0">
                              <a:latin typeface="Cambria Math" panose="02040503050406030204" pitchFamily="18" charset="0"/>
                            </a:rPr>
                            <m:t>13</m:t>
                          </m:r>
                        </m:sub>
                      </m:sSub>
                      <m:r>
                        <a:rPr lang="en-US" sz="2400" b="0" i="1" smtClean="0">
                          <a:latin typeface="Cambria Math" panose="02040503050406030204" pitchFamily="18" charset="0"/>
                        </a:rPr>
                        <m:t>=4</m:t>
                      </m:r>
                    </m:oMath>
                  </m:oMathPara>
                </a14:m>
                <a:endParaRPr lang="ru-RU" sz="2400" dirty="0"/>
              </a:p>
            </p:txBody>
          </p:sp>
        </mc:Choice>
        <mc:Fallback xmlns="">
          <p:sp>
            <p:nvSpPr>
              <p:cNvPr id="6" name="TextBox 5">
                <a:extLst>
                  <a:ext uri="{FF2B5EF4-FFF2-40B4-BE49-F238E27FC236}">
                    <a16:creationId xmlns:a16="http://schemas.microsoft.com/office/drawing/2014/main" id="{D7ED7EA4-0A3A-4C08-BD3A-E39E5324DEE3}"/>
                  </a:ext>
                </a:extLst>
              </p:cNvPr>
              <p:cNvSpPr txBox="1">
                <a:spLocks noRot="1" noChangeAspect="1" noMove="1" noResize="1" noEditPoints="1" noAdjustHandles="1" noChangeArrowheads="1" noChangeShapeType="1" noTextEdit="1"/>
              </p:cNvSpPr>
              <p:nvPr/>
            </p:nvSpPr>
            <p:spPr>
              <a:xfrm>
                <a:off x="5977631" y="3008803"/>
                <a:ext cx="1154419" cy="369332"/>
              </a:xfrm>
              <a:prstGeom prst="rect">
                <a:avLst/>
              </a:prstGeom>
              <a:blipFill>
                <a:blip r:embed="rId2"/>
                <a:stretch>
                  <a:fillRect l="-3704" r="-6349" b="-15000"/>
                </a:stretch>
              </a:blipFill>
            </p:spPr>
            <p:txBody>
              <a:bodyPr/>
              <a:lstStyle/>
              <a:p>
                <a:r>
                  <a:rPr lang="ru-RU">
                    <a:noFill/>
                  </a:rPr>
                  <a:t> </a:t>
                </a:r>
              </a:p>
            </p:txBody>
          </p:sp>
        </mc:Fallback>
      </mc:AlternateContent>
      <p:sp>
        <p:nvSpPr>
          <p:cNvPr id="7" name="TextBox 6">
            <a:extLst>
              <a:ext uri="{FF2B5EF4-FFF2-40B4-BE49-F238E27FC236}">
                <a16:creationId xmlns="" xmlns:a16="http://schemas.microsoft.com/office/drawing/2014/main" id="{7CC93BFA-3684-48E8-9A79-F48DB59B5CA3}"/>
              </a:ext>
            </a:extLst>
          </p:cNvPr>
          <p:cNvSpPr txBox="1"/>
          <p:nvPr/>
        </p:nvSpPr>
        <p:spPr>
          <a:xfrm>
            <a:off x="920577" y="2995850"/>
            <a:ext cx="5293792" cy="461665"/>
          </a:xfrm>
          <a:prstGeom prst="rect">
            <a:avLst/>
          </a:prstGeom>
          <a:noFill/>
        </p:spPr>
        <p:txBody>
          <a:bodyPr wrap="square" rtlCol="0">
            <a:spAutoFit/>
          </a:bodyPr>
          <a:lstStyle/>
          <a:p>
            <a:r>
              <a:rPr lang="kk-KZ" sz="2400" dirty="0"/>
              <a:t>Деректер қатарының медианасы</a:t>
            </a:r>
            <a:endParaRPr lang="ru-RU" sz="2400" dirty="0"/>
          </a:p>
        </p:txBody>
      </p:sp>
      <p:sp>
        <p:nvSpPr>
          <p:cNvPr id="18" name="TextBox 17">
            <a:extLst>
              <a:ext uri="{FF2B5EF4-FFF2-40B4-BE49-F238E27FC236}">
                <a16:creationId xmlns="" xmlns:a16="http://schemas.microsoft.com/office/drawing/2014/main" id="{FFF3F938-868E-4409-9983-CAAE1CAD2141}"/>
              </a:ext>
            </a:extLst>
          </p:cNvPr>
          <p:cNvSpPr txBox="1"/>
          <p:nvPr/>
        </p:nvSpPr>
        <p:spPr>
          <a:xfrm>
            <a:off x="906011" y="3573006"/>
            <a:ext cx="5293792" cy="461665"/>
          </a:xfrm>
          <a:prstGeom prst="rect">
            <a:avLst/>
          </a:prstGeom>
          <a:noFill/>
        </p:spPr>
        <p:txBody>
          <a:bodyPr wrap="square" rtlCol="0">
            <a:spAutoFit/>
          </a:bodyPr>
          <a:lstStyle/>
          <a:p>
            <a:r>
              <a:rPr lang="kk-KZ" sz="2400" dirty="0"/>
              <a:t>Деректер қатарының орташа мәні</a:t>
            </a:r>
            <a:r>
              <a:rPr lang="en-US" sz="2400" dirty="0"/>
              <a:t>:</a:t>
            </a:r>
            <a:endParaRPr lang="ru-RU" sz="2400" dirty="0"/>
          </a:p>
        </p:txBody>
      </p:sp>
      <mc:AlternateContent xmlns:mc="http://schemas.openxmlformats.org/markup-compatibility/2006" xmlns:a14="http://schemas.microsoft.com/office/drawing/2010/main">
        <mc:Choice Requires="a14">
          <p:sp>
            <p:nvSpPr>
              <p:cNvPr id="8" name="TextBox 7">
                <a:extLst>
                  <a:ext uri="{FF2B5EF4-FFF2-40B4-BE49-F238E27FC236}">
                    <a16:creationId xmlns="" xmlns:a16="http://schemas.microsoft.com/office/drawing/2014/main" id="{536E6076-0F96-4888-B44C-93A411C97774}"/>
                  </a:ext>
                </a:extLst>
              </p:cNvPr>
              <p:cNvSpPr txBox="1"/>
              <p:nvPr/>
            </p:nvSpPr>
            <p:spPr>
              <a:xfrm>
                <a:off x="906011" y="4328107"/>
                <a:ext cx="6032934" cy="70134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 </m:t>
                      </m:r>
                      <m:r>
                        <m:rPr>
                          <m:sty m:val="p"/>
                        </m:rPr>
                        <a:rPr lang="en-US" sz="2400" b="0" i="0" smtClean="0">
                          <a:latin typeface="Cambria Math" panose="02040503050406030204" pitchFamily="18" charset="0"/>
                        </a:rPr>
                        <m:t>M</m:t>
                      </m:r>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1</m:t>
                          </m:r>
                          <m:r>
                            <a:rPr lang="en-US" sz="2400" b="0" i="1" smtClean="0">
                              <a:latin typeface="Cambria Math" panose="02040503050406030204" pitchFamily="18" charset="0"/>
                              <a:ea typeface="Cambria Math" panose="02040503050406030204" pitchFamily="18" charset="0"/>
                            </a:rPr>
                            <m:t>∙2+2∙3+3∙5+4∙7+5∙8</m:t>
                          </m:r>
                        </m:num>
                        <m:den>
                          <m:r>
                            <a:rPr lang="en-US" sz="2400" b="0" i="1" smtClean="0">
                              <a:latin typeface="Cambria Math" panose="02040503050406030204" pitchFamily="18" charset="0"/>
                            </a:rPr>
                            <m:t>25</m:t>
                          </m:r>
                        </m:den>
                      </m:f>
                      <m:r>
                        <a:rPr lang="en-US" sz="2400" b="0" i="1" smtClean="0">
                          <a:latin typeface="Cambria Math" panose="02040503050406030204" pitchFamily="18" charset="0"/>
                        </a:rPr>
                        <m:t>=3,64</m:t>
                      </m:r>
                    </m:oMath>
                  </m:oMathPara>
                </a14:m>
                <a:endParaRPr lang="ru-RU" sz="2400" dirty="0"/>
              </a:p>
            </p:txBody>
          </p:sp>
        </mc:Choice>
        <mc:Fallback xmlns="">
          <p:sp>
            <p:nvSpPr>
              <p:cNvPr id="8" name="TextBox 7">
                <a:extLst>
                  <a:ext uri="{FF2B5EF4-FFF2-40B4-BE49-F238E27FC236}">
                    <a16:creationId xmlns:a16="http://schemas.microsoft.com/office/drawing/2014/main" id="{536E6076-0F96-4888-B44C-93A411C97774}"/>
                  </a:ext>
                </a:extLst>
              </p:cNvPr>
              <p:cNvSpPr txBox="1">
                <a:spLocks noRot="1" noChangeAspect="1" noMove="1" noResize="1" noEditPoints="1" noAdjustHandles="1" noChangeArrowheads="1" noChangeShapeType="1" noTextEdit="1"/>
              </p:cNvSpPr>
              <p:nvPr/>
            </p:nvSpPr>
            <p:spPr>
              <a:xfrm>
                <a:off x="906011" y="4328107"/>
                <a:ext cx="6032934" cy="701346"/>
              </a:xfrm>
              <a:prstGeom prst="rect">
                <a:avLst/>
              </a:prstGeom>
              <a:blipFill>
                <a:blip r:embed="rId3"/>
                <a:stretch>
                  <a:fillRect/>
                </a:stretch>
              </a:blipFill>
            </p:spPr>
            <p:txBody>
              <a:bodyPr/>
              <a:lstStyle/>
              <a:p>
                <a:r>
                  <a:rPr lang="ru-RU">
                    <a:noFill/>
                  </a:rPr>
                  <a:t> </a:t>
                </a:r>
              </a:p>
            </p:txBody>
          </p:sp>
        </mc:Fallback>
      </mc:AlternateContent>
    </p:spTree>
    <p:extLst>
      <p:ext uri="{BB962C8B-B14F-4D97-AF65-F5344CB8AC3E}">
        <p14:creationId xmlns:p14="http://schemas.microsoft.com/office/powerpoint/2010/main" val="27048497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 xmlns:a16="http://schemas.microsoft.com/office/drawing/2014/main" id="{E2706BB1-EF86-429D-B3A0-47D6F72783A0}"/>
              </a:ext>
            </a:extLst>
          </p:cNvPr>
          <p:cNvSpPr txBox="1"/>
          <p:nvPr/>
        </p:nvSpPr>
        <p:spPr>
          <a:xfrm>
            <a:off x="906011" y="530777"/>
            <a:ext cx="10177325" cy="1569660"/>
          </a:xfrm>
          <a:prstGeom prst="rect">
            <a:avLst/>
          </a:prstGeom>
          <a:noFill/>
        </p:spPr>
        <p:txBody>
          <a:bodyPr wrap="square" rtlCol="0">
            <a:spAutoFit/>
          </a:bodyPr>
          <a:lstStyle/>
          <a:p>
            <a:r>
              <a:rPr lang="kk-KZ" sz="2400" dirty="0">
                <a:solidFill>
                  <a:srgbClr val="7030A0"/>
                </a:solidFill>
              </a:rPr>
              <a:t>Интервалды вариациялық қатар </a:t>
            </a:r>
            <a:r>
              <a:rPr lang="kk-KZ" sz="2400" dirty="0"/>
              <a:t>деп кездейсоқ шаманың мәндерін сәйкес жиіліктермен немесе олардың әрқайсысына шама мәндерінің түсу жиіліктерімен түрленудің реттелген интервалдарының жиынтығын айтады.</a:t>
            </a:r>
            <a:endParaRPr lang="ru-RU" sz="2400" dirty="0"/>
          </a:p>
        </p:txBody>
      </p:sp>
      <p:sp>
        <p:nvSpPr>
          <p:cNvPr id="3" name="Прямоугольник: скругленные углы 2">
            <a:extLst>
              <a:ext uri="{FF2B5EF4-FFF2-40B4-BE49-F238E27FC236}">
                <a16:creationId xmlns="" xmlns:a16="http://schemas.microsoft.com/office/drawing/2014/main" id="{6C94D40F-E421-448B-B5FC-9E222F2EF4D7}"/>
              </a:ext>
            </a:extLst>
          </p:cNvPr>
          <p:cNvSpPr/>
          <p:nvPr/>
        </p:nvSpPr>
        <p:spPr>
          <a:xfrm>
            <a:off x="3772696" y="2252958"/>
            <a:ext cx="3474488" cy="731540"/>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t> </a:t>
            </a:r>
            <a:r>
              <a:rPr lang="kk-KZ" sz="2400" b="1" dirty="0">
                <a:solidFill>
                  <a:schemeClr val="tx1"/>
                </a:solidFill>
              </a:rPr>
              <a:t>Интервал құру</a:t>
            </a:r>
            <a:endParaRPr lang="ru-RU" b="1" dirty="0">
              <a:solidFill>
                <a:schemeClr val="tx1"/>
              </a:solidFill>
            </a:endParaRPr>
          </a:p>
        </p:txBody>
      </p:sp>
      <p:cxnSp>
        <p:nvCxnSpPr>
          <p:cNvPr id="5" name="Прямая со стрелкой 4">
            <a:extLst>
              <a:ext uri="{FF2B5EF4-FFF2-40B4-BE49-F238E27FC236}">
                <a16:creationId xmlns="" xmlns:a16="http://schemas.microsoft.com/office/drawing/2014/main" id="{37EF1F22-D573-4FB7-A141-EEDAE6B1820B}"/>
              </a:ext>
            </a:extLst>
          </p:cNvPr>
          <p:cNvCxnSpPr/>
          <p:nvPr/>
        </p:nvCxnSpPr>
        <p:spPr>
          <a:xfrm>
            <a:off x="4412203" y="2967210"/>
            <a:ext cx="0" cy="8595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Прямая со стрелкой 15">
            <a:extLst>
              <a:ext uri="{FF2B5EF4-FFF2-40B4-BE49-F238E27FC236}">
                <a16:creationId xmlns="" xmlns:a16="http://schemas.microsoft.com/office/drawing/2014/main" id="{BCA55D04-26FB-4BF7-9F59-B38B6835B910}"/>
              </a:ext>
            </a:extLst>
          </p:cNvPr>
          <p:cNvCxnSpPr/>
          <p:nvPr/>
        </p:nvCxnSpPr>
        <p:spPr>
          <a:xfrm>
            <a:off x="6402280" y="2984497"/>
            <a:ext cx="0" cy="8595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Прямоугольник: скругленные углы 16">
            <a:extLst>
              <a:ext uri="{FF2B5EF4-FFF2-40B4-BE49-F238E27FC236}">
                <a16:creationId xmlns="" xmlns:a16="http://schemas.microsoft.com/office/drawing/2014/main" id="{FBB9D326-B695-40CB-BA5D-E9FD9EE7CB81}"/>
              </a:ext>
            </a:extLst>
          </p:cNvPr>
          <p:cNvSpPr/>
          <p:nvPr/>
        </p:nvSpPr>
        <p:spPr>
          <a:xfrm>
            <a:off x="1143720" y="3860907"/>
            <a:ext cx="4263522" cy="1097789"/>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t> </a:t>
            </a:r>
            <a:r>
              <a:rPr lang="kk-KZ" sz="2000" b="1" dirty="0">
                <a:solidFill>
                  <a:schemeClr val="tx1"/>
                </a:solidFill>
              </a:rPr>
              <a:t>Деректерді логикалық талдау негізінде қосымша есептеулерсіз көзбен шолу әдісі</a:t>
            </a:r>
            <a:endParaRPr lang="ru-RU" b="1" dirty="0">
              <a:solidFill>
                <a:schemeClr val="tx1"/>
              </a:solidFill>
            </a:endParaRPr>
          </a:p>
        </p:txBody>
      </p:sp>
      <p:sp>
        <p:nvSpPr>
          <p:cNvPr id="18" name="Прямоугольник: скругленные углы 17">
            <a:extLst>
              <a:ext uri="{FF2B5EF4-FFF2-40B4-BE49-F238E27FC236}">
                <a16:creationId xmlns="" xmlns:a16="http://schemas.microsoft.com/office/drawing/2014/main" id="{F961DCAF-5452-4E78-B298-307157950037}"/>
              </a:ext>
            </a:extLst>
          </p:cNvPr>
          <p:cNvSpPr/>
          <p:nvPr/>
        </p:nvSpPr>
        <p:spPr>
          <a:xfrm>
            <a:off x="6023198" y="3860907"/>
            <a:ext cx="3474488" cy="1097789"/>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t> </a:t>
            </a:r>
            <a:r>
              <a:rPr lang="kk-KZ" sz="2000" b="1" dirty="0">
                <a:solidFill>
                  <a:schemeClr val="tx1"/>
                </a:solidFill>
              </a:rPr>
              <a:t>Қосымша есептеулер әдісі</a:t>
            </a:r>
            <a:endParaRPr lang="ru-RU" b="1" dirty="0">
              <a:solidFill>
                <a:schemeClr val="tx1"/>
              </a:solidFill>
            </a:endParaRPr>
          </a:p>
        </p:txBody>
      </p:sp>
    </p:spTree>
    <p:extLst>
      <p:ext uri="{BB962C8B-B14F-4D97-AF65-F5344CB8AC3E}">
        <p14:creationId xmlns:p14="http://schemas.microsoft.com/office/powerpoint/2010/main" val="24506080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 xmlns:a16="http://schemas.microsoft.com/office/drawing/2014/main" id="{C201B7D7-CD9C-4255-B376-CC9C7C307612}"/>
              </a:ext>
            </a:extLst>
          </p:cNvPr>
          <p:cNvSpPr txBox="1"/>
          <p:nvPr/>
        </p:nvSpPr>
        <p:spPr>
          <a:xfrm>
            <a:off x="894566" y="520295"/>
            <a:ext cx="10362795" cy="707886"/>
          </a:xfrm>
          <a:prstGeom prst="rect">
            <a:avLst/>
          </a:prstGeom>
          <a:noFill/>
        </p:spPr>
        <p:txBody>
          <a:bodyPr wrap="square" rtlCol="0">
            <a:spAutoFit/>
          </a:bodyPr>
          <a:lstStyle/>
          <a:p>
            <a:r>
              <a:rPr lang="kk-KZ" sz="2000" dirty="0"/>
              <a:t>Қосымша есептеулер әдісінде интервал шамасын есептеу үшін келесі формула қолданылады:</a:t>
            </a:r>
            <a:endParaRPr lang="ru-RU" sz="2000" dirty="0"/>
          </a:p>
        </p:txBody>
      </p:sp>
      <mc:AlternateContent xmlns:mc="http://schemas.openxmlformats.org/markup-compatibility/2006" xmlns:a14="http://schemas.microsoft.com/office/drawing/2010/main">
        <mc:Choice Requires="a14">
          <p:sp>
            <p:nvSpPr>
              <p:cNvPr id="3" name="TextBox 2">
                <a:extLst>
                  <a:ext uri="{FF2B5EF4-FFF2-40B4-BE49-F238E27FC236}">
                    <a16:creationId xmlns="" xmlns:a16="http://schemas.microsoft.com/office/drawing/2014/main" id="{2230F64F-4BE0-4DC5-8E96-8556981C12BB}"/>
                  </a:ext>
                </a:extLst>
              </p:cNvPr>
              <p:cNvSpPr txBox="1"/>
              <p:nvPr/>
            </p:nvSpPr>
            <p:spPr>
              <a:xfrm>
                <a:off x="4071977" y="1446638"/>
                <a:ext cx="2209579" cy="63254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𝑖</m:t>
                      </m:r>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𝑚𝑎𝑥</m:t>
                              </m:r>
                            </m:sub>
                          </m:sSub>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𝑚𝑖𝑛</m:t>
                              </m:r>
                            </m:sub>
                          </m:sSub>
                        </m:num>
                        <m:den>
                          <m:r>
                            <a:rPr lang="en-US" sz="2400" b="0" i="1" smtClean="0">
                              <a:latin typeface="Cambria Math" panose="02040503050406030204" pitchFamily="18" charset="0"/>
                            </a:rPr>
                            <m:t>𝑛</m:t>
                          </m:r>
                        </m:den>
                      </m:f>
                    </m:oMath>
                  </m:oMathPara>
                </a14:m>
                <a:endParaRPr lang="ru-RU" sz="2400" dirty="0"/>
              </a:p>
            </p:txBody>
          </p:sp>
        </mc:Choice>
        <mc:Fallback xmlns="">
          <p:sp>
            <p:nvSpPr>
              <p:cNvPr id="3" name="TextBox 2">
                <a:extLst>
                  <a:ext uri="{FF2B5EF4-FFF2-40B4-BE49-F238E27FC236}">
                    <a16:creationId xmlns:a16="http://schemas.microsoft.com/office/drawing/2014/main" id="{2230F64F-4BE0-4DC5-8E96-8556981C12BB}"/>
                  </a:ext>
                </a:extLst>
              </p:cNvPr>
              <p:cNvSpPr txBox="1">
                <a:spLocks noRot="1" noChangeAspect="1" noMove="1" noResize="1" noEditPoints="1" noAdjustHandles="1" noChangeArrowheads="1" noChangeShapeType="1" noTextEdit="1"/>
              </p:cNvSpPr>
              <p:nvPr/>
            </p:nvSpPr>
            <p:spPr>
              <a:xfrm>
                <a:off x="4071977" y="1446638"/>
                <a:ext cx="2209579" cy="632545"/>
              </a:xfrm>
              <a:prstGeom prst="rect">
                <a:avLst/>
              </a:prstGeom>
              <a:blipFill>
                <a:blip r:embed="rId2"/>
                <a:stretch>
                  <a:fillRect/>
                </a:stretch>
              </a:blipFill>
            </p:spPr>
            <p:txBody>
              <a:bodyPr/>
              <a:lstStyle/>
              <a:p>
                <a:r>
                  <a:rPr lang="ru-RU">
                    <a:noFill/>
                  </a:rPr>
                  <a:t> </a:t>
                </a:r>
              </a:p>
            </p:txBody>
          </p:sp>
        </mc:Fallback>
      </mc:AlternateContent>
      <mc:AlternateContent xmlns:mc="http://schemas.openxmlformats.org/markup-compatibility/2006" xmlns:a14="http://schemas.microsoft.com/office/drawing/2010/main">
        <mc:Choice Requires="a14">
          <p:sp>
            <p:nvSpPr>
              <p:cNvPr id="4" name="TextBox 3">
                <a:extLst>
                  <a:ext uri="{FF2B5EF4-FFF2-40B4-BE49-F238E27FC236}">
                    <a16:creationId xmlns="" xmlns:a16="http://schemas.microsoft.com/office/drawing/2014/main" id="{DD545C3E-07A0-4544-BBF7-FEBC20F8F45F}"/>
                  </a:ext>
                </a:extLst>
              </p:cNvPr>
              <p:cNvSpPr txBox="1"/>
              <p:nvPr/>
            </p:nvSpPr>
            <p:spPr>
              <a:xfrm>
                <a:off x="994299" y="2414726"/>
                <a:ext cx="10125253" cy="707886"/>
              </a:xfrm>
              <a:prstGeom prst="rect">
                <a:avLst/>
              </a:prstGeom>
              <a:noFill/>
            </p:spPr>
            <p:txBody>
              <a:bodyPr wrap="square" rtlCol="0">
                <a:spAutoFit/>
              </a:bodyPr>
              <a:lstStyle/>
              <a:p>
                <a:r>
                  <a:rPr lang="kk-KZ" sz="2000" dirty="0"/>
                  <a:t>мұндағы </a:t>
                </a:r>
                <a14:m>
                  <m:oMath xmlns:m="http://schemas.openxmlformats.org/officeDocument/2006/math">
                    <m:r>
                      <a:rPr lang="en-US" sz="2000" b="0" i="1" smtClean="0">
                        <a:latin typeface="Cambria Math" panose="02040503050406030204" pitchFamily="18" charset="0"/>
                      </a:rPr>
                      <m:t>𝑖</m:t>
                    </m:r>
                    <m:r>
                      <a:rPr lang="en-US" sz="2000" b="0" i="1" smtClean="0">
                        <a:latin typeface="Cambria Math" panose="02040503050406030204" pitchFamily="18" charset="0"/>
                      </a:rPr>
                      <m:t>−</m:t>
                    </m:r>
                  </m:oMath>
                </a14:m>
                <a:r>
                  <a:rPr lang="en-US" sz="2000" dirty="0"/>
                  <a:t> </a:t>
                </a:r>
                <a:r>
                  <a:rPr lang="kk-KZ" sz="2000" dirty="0"/>
                  <a:t>шама немесе интервал ұзындығы; </a:t>
                </a:r>
                <a14:m>
                  <m:oMath xmlns:m="http://schemas.openxmlformats.org/officeDocument/2006/math">
                    <m:sSub>
                      <m:sSubPr>
                        <m:ctrlPr>
                          <a:rPr lang="en-US" sz="2000" i="1">
                            <a:latin typeface="Cambria Math" panose="02040503050406030204" pitchFamily="18" charset="0"/>
                          </a:rPr>
                        </m:ctrlPr>
                      </m:sSubPr>
                      <m:e>
                        <m:r>
                          <a:rPr lang="en-US" sz="2000" i="1">
                            <a:latin typeface="Cambria Math" panose="02040503050406030204" pitchFamily="18" charset="0"/>
                          </a:rPr>
                          <m:t>𝑥</m:t>
                        </m:r>
                      </m:e>
                      <m:sub>
                        <m:r>
                          <a:rPr lang="en-US" sz="2000" i="1">
                            <a:latin typeface="Cambria Math" panose="02040503050406030204" pitchFamily="18" charset="0"/>
                          </a:rPr>
                          <m:t>𝑚𝑎𝑥</m:t>
                        </m:r>
                      </m:sub>
                    </m:sSub>
                  </m:oMath>
                </a14:m>
                <a:r>
                  <a:rPr lang="kk-KZ" sz="2000" dirty="0"/>
                  <a:t> - ең үлкен шама; </a:t>
                </a:r>
                <a14:m>
                  <m:oMath xmlns:m="http://schemas.openxmlformats.org/officeDocument/2006/math">
                    <m:sSub>
                      <m:sSubPr>
                        <m:ctrlPr>
                          <a:rPr lang="en-US" sz="2000" i="1">
                            <a:latin typeface="Cambria Math" panose="02040503050406030204" pitchFamily="18" charset="0"/>
                          </a:rPr>
                        </m:ctrlPr>
                      </m:sSubPr>
                      <m:e>
                        <m:r>
                          <a:rPr lang="en-US" sz="2000" i="1">
                            <a:latin typeface="Cambria Math" panose="02040503050406030204" pitchFamily="18" charset="0"/>
                          </a:rPr>
                          <m:t>𝑥</m:t>
                        </m:r>
                      </m:e>
                      <m:sub>
                        <m:r>
                          <a:rPr lang="en-US" sz="2000" i="1">
                            <a:latin typeface="Cambria Math" panose="02040503050406030204" pitchFamily="18" charset="0"/>
                          </a:rPr>
                          <m:t>𝑚𝑖𝑛</m:t>
                        </m:r>
                      </m:sub>
                    </m:sSub>
                  </m:oMath>
                </a14:m>
                <a:r>
                  <a:rPr lang="kk-KZ" sz="2000" dirty="0"/>
                  <a:t> - ең кіші шама; </a:t>
                </a:r>
                <a:r>
                  <a:rPr lang="en-US" sz="2000" dirty="0"/>
                  <a:t>n – </a:t>
                </a:r>
                <a:r>
                  <a:rPr lang="kk-KZ" sz="2000" dirty="0"/>
                  <a:t>есептің шарты бойынша қажетті топтар саны.   </a:t>
                </a:r>
                <a:endParaRPr lang="ru-RU" sz="2000" dirty="0"/>
              </a:p>
            </p:txBody>
          </p:sp>
        </mc:Choice>
        <mc:Fallback xmlns="">
          <p:sp>
            <p:nvSpPr>
              <p:cNvPr id="4" name="TextBox 3">
                <a:extLst>
                  <a:ext uri="{FF2B5EF4-FFF2-40B4-BE49-F238E27FC236}">
                    <a16:creationId xmlns:a16="http://schemas.microsoft.com/office/drawing/2014/main" id="{DD545C3E-07A0-4544-BBF7-FEBC20F8F45F}"/>
                  </a:ext>
                </a:extLst>
              </p:cNvPr>
              <p:cNvSpPr txBox="1">
                <a:spLocks noRot="1" noChangeAspect="1" noMove="1" noResize="1" noEditPoints="1" noAdjustHandles="1" noChangeArrowheads="1" noChangeShapeType="1" noTextEdit="1"/>
              </p:cNvSpPr>
              <p:nvPr/>
            </p:nvSpPr>
            <p:spPr>
              <a:xfrm>
                <a:off x="994299" y="2414726"/>
                <a:ext cx="10125253" cy="707886"/>
              </a:xfrm>
              <a:prstGeom prst="rect">
                <a:avLst/>
              </a:prstGeom>
              <a:blipFill>
                <a:blip r:embed="rId3"/>
                <a:stretch>
                  <a:fillRect l="-602" t="-4310" r="-903" b="-14655"/>
                </a:stretch>
              </a:blipFill>
            </p:spPr>
            <p:txBody>
              <a:bodyPr/>
              <a:lstStyle/>
              <a:p>
                <a:r>
                  <a:rPr lang="ru-RU">
                    <a:noFill/>
                  </a:rPr>
                  <a:t> </a:t>
                </a:r>
              </a:p>
            </p:txBody>
          </p:sp>
        </mc:Fallback>
      </mc:AlternateContent>
      <p:sp>
        <p:nvSpPr>
          <p:cNvPr id="5" name="TextBox 4">
            <a:extLst>
              <a:ext uri="{FF2B5EF4-FFF2-40B4-BE49-F238E27FC236}">
                <a16:creationId xmlns="" xmlns:a16="http://schemas.microsoft.com/office/drawing/2014/main" id="{581302B9-DF3B-410F-A9FE-F5D73F512590}"/>
              </a:ext>
            </a:extLst>
          </p:cNvPr>
          <p:cNvSpPr txBox="1"/>
          <p:nvPr/>
        </p:nvSpPr>
        <p:spPr>
          <a:xfrm>
            <a:off x="934639" y="3387944"/>
            <a:ext cx="8535354" cy="2246769"/>
          </a:xfrm>
          <a:prstGeom prst="rect">
            <a:avLst/>
          </a:prstGeom>
          <a:noFill/>
        </p:spPr>
        <p:txBody>
          <a:bodyPr wrap="square" rtlCol="0">
            <a:spAutoFit/>
          </a:bodyPr>
          <a:lstStyle/>
          <a:p>
            <a:r>
              <a:rPr lang="kk-KZ" sz="2000" dirty="0"/>
              <a:t>Интервалды салу:</a:t>
            </a:r>
          </a:p>
          <a:p>
            <a:r>
              <a:rPr lang="kk-KZ" sz="2000" dirty="0"/>
              <a:t>Бірінші интервалды салуды ең кіші мәнінен бастайды, оған интервалдың шамасы қосылады және бірінші интервалдың жоғарғы шекарасы алынады. Содан кейін бірінші интервалдың жоғарғы шекарасы екінші аралықтың төменгі шегіне айналады, оған интервалдың шамасы қосылып екінші интервал алынады. Одан соң шарт бойынша қанша  интервалдар салу керек болса, сонша рет интервалдар анықталады. </a:t>
            </a:r>
            <a:endParaRPr lang="ru-RU" sz="2000" dirty="0"/>
          </a:p>
        </p:txBody>
      </p:sp>
    </p:spTree>
    <p:extLst>
      <p:ext uri="{BB962C8B-B14F-4D97-AF65-F5344CB8AC3E}">
        <p14:creationId xmlns:p14="http://schemas.microsoft.com/office/powerpoint/2010/main" val="13738399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390</TotalTime>
  <Words>1069</Words>
  <Application>Microsoft Office PowerPoint</Application>
  <PresentationFormat>Широкоэкранный</PresentationFormat>
  <Paragraphs>168</Paragraphs>
  <Slides>14</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14</vt:i4>
      </vt:variant>
    </vt:vector>
  </HeadingPairs>
  <TitlesOfParts>
    <vt:vector size="20" baseType="lpstr">
      <vt:lpstr>Arial</vt:lpstr>
      <vt:lpstr>Calibri</vt:lpstr>
      <vt:lpstr>Calibri Light</vt:lpstr>
      <vt:lpstr>Cambria Math</vt:lpstr>
      <vt:lpstr>Tahoma</vt:lpstr>
      <vt:lpstr>Тема Office</vt:lpstr>
      <vt:lpstr>Презентация PowerPoint</vt:lpstr>
      <vt:lpstr>Дискретті және интервалды вариациялық қатарлар</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Действительные числа</dc:title>
  <dc:creator>User</dc:creator>
  <cp:lastModifiedBy>Huawei</cp:lastModifiedBy>
  <cp:revision>76</cp:revision>
  <dcterms:created xsi:type="dcterms:W3CDTF">2022-09-04T21:41:09Z</dcterms:created>
  <dcterms:modified xsi:type="dcterms:W3CDTF">2024-08-14T15:46:56Z</dcterms:modified>
</cp:coreProperties>
</file>