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8" r:id="rId2"/>
    <p:sldId id="259" r:id="rId3"/>
    <p:sldId id="282" r:id="rId4"/>
    <p:sldId id="283" r:id="rId5"/>
    <p:sldId id="284" r:id="rId6"/>
    <p:sldId id="285" r:id="rId7"/>
    <p:sldId id="286" r:id="rId8"/>
    <p:sldId id="287" r:id="rId9"/>
    <p:sldId id="288" r:id="rId10"/>
    <p:sldId id="289" r:id="rId11"/>
    <p:sldId id="290" r:id="rId12"/>
    <p:sldId id="291" r:id="rId13"/>
    <p:sldId id="292" r:id="rId14"/>
    <p:sldId id="293" r:id="rId15"/>
    <p:sldId id="281"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6" d="100"/>
          <a:sy n="46" d="100"/>
        </p:scale>
        <p:origin x="53" y="81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Лист1!$C$1</c:f>
              <c:strCache>
                <c:ptCount val="1"/>
                <c:pt idx="0">
                  <c:v>Ряд 2</c:v>
                </c:pt>
              </c:strCache>
            </c:strRef>
          </c:tx>
          <c:spPr>
            <a:ln w="28575" cap="rnd">
              <a:solidFill>
                <a:srgbClr val="7030A0"/>
              </a:solidFill>
              <a:round/>
            </a:ln>
            <a:effectLst/>
          </c:spPr>
          <c:marker>
            <c:symbol val="circle"/>
            <c:size val="5"/>
            <c:spPr>
              <a:solidFill>
                <a:schemeClr val="accent2"/>
              </a:solidFill>
              <a:ln w="9525">
                <a:solidFill>
                  <a:srgbClr val="7030A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Лист1!$A$2:$A$5</c:f>
              <c:numCache>
                <c:formatCode>General</c:formatCode>
                <c:ptCount val="4"/>
                <c:pt idx="0">
                  <c:v>2</c:v>
                </c:pt>
                <c:pt idx="1">
                  <c:v>3</c:v>
                </c:pt>
                <c:pt idx="2">
                  <c:v>4</c:v>
                </c:pt>
                <c:pt idx="3">
                  <c:v>5</c:v>
                </c:pt>
              </c:numCache>
            </c:numRef>
          </c:cat>
          <c:val>
            <c:numRef>
              <c:f>Лист1!$C$2:$C$5</c:f>
              <c:numCache>
                <c:formatCode>General</c:formatCode>
                <c:ptCount val="4"/>
                <c:pt idx="0">
                  <c:v>2</c:v>
                </c:pt>
                <c:pt idx="1">
                  <c:v>7</c:v>
                </c:pt>
                <c:pt idx="2">
                  <c:v>12</c:v>
                </c:pt>
                <c:pt idx="3">
                  <c:v>9</c:v>
                </c:pt>
              </c:numCache>
            </c:numRef>
          </c:val>
          <c:smooth val="0"/>
          <c:extLst xmlns:c16r2="http://schemas.microsoft.com/office/drawing/2015/06/chart">
            <c:ext xmlns:c16="http://schemas.microsoft.com/office/drawing/2014/chart" uri="{C3380CC4-5D6E-409C-BE32-E72D297353CC}">
              <c16:uniqueId val="{00000001-33C7-474E-9297-41D66794BB99}"/>
            </c:ext>
          </c:extLst>
        </c:ser>
        <c:dLbls>
          <c:dLblPos val="t"/>
          <c:showLegendKey val="0"/>
          <c:showVal val="1"/>
          <c:showCatName val="0"/>
          <c:showSerName val="0"/>
          <c:showPercent val="0"/>
          <c:showBubbleSize val="0"/>
        </c:dLbls>
        <c:marker val="1"/>
        <c:smooth val="0"/>
        <c:axId val="164801048"/>
        <c:axId val="164802616"/>
      </c:lineChart>
      <c:catAx>
        <c:axId val="164801048"/>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ru-RU" sz="1400" b="1" dirty="0" err="1">
                    <a:solidFill>
                      <a:schemeClr val="tx1"/>
                    </a:solidFill>
                    <a:latin typeface="Arial" panose="020B0604020202020204" pitchFamily="34" charset="0"/>
                    <a:cs typeface="Arial" panose="020B0604020202020204" pitchFamily="34" charset="0"/>
                  </a:rPr>
                  <a:t>Оқушының</a:t>
                </a:r>
                <a:r>
                  <a:rPr lang="ru-RU" sz="1400" b="1" baseline="0" dirty="0">
                    <a:solidFill>
                      <a:schemeClr val="tx1"/>
                    </a:solidFill>
                    <a:latin typeface="Arial" panose="020B0604020202020204" pitchFamily="34" charset="0"/>
                    <a:cs typeface="Arial" panose="020B0604020202020204" pitchFamily="34" charset="0"/>
                  </a:rPr>
                  <a:t> </a:t>
                </a:r>
                <a:r>
                  <a:rPr lang="ru-RU" sz="1400" b="1" baseline="0" dirty="0" err="1">
                    <a:solidFill>
                      <a:schemeClr val="tx1"/>
                    </a:solidFill>
                    <a:latin typeface="Arial" panose="020B0604020202020204" pitchFamily="34" charset="0"/>
                    <a:cs typeface="Arial" panose="020B0604020202020204" pitchFamily="34" charset="0"/>
                  </a:rPr>
                  <a:t>бағасы</a:t>
                </a:r>
                <a:r>
                  <a:rPr lang="ru-RU" sz="1400" b="1" dirty="0">
                    <a:solidFill>
                      <a:schemeClr val="tx1"/>
                    </a:solidFill>
                    <a:latin typeface="Arial" panose="020B0604020202020204" pitchFamily="34" charset="0"/>
                    <a:cs typeface="Arial" panose="020B0604020202020204" pitchFamily="34" charset="0"/>
                  </a:rPr>
                  <a:t> </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64802616"/>
        <c:crosses val="autoZero"/>
        <c:auto val="1"/>
        <c:lblAlgn val="ctr"/>
        <c:lblOffset val="100"/>
        <c:noMultiLvlLbl val="0"/>
      </c:catAx>
      <c:valAx>
        <c:axId val="1648026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ru-RU" sz="1400" b="1" dirty="0" err="1">
                    <a:solidFill>
                      <a:schemeClr val="tx1"/>
                    </a:solidFill>
                    <a:latin typeface="Arial" panose="020B0604020202020204" pitchFamily="34" charset="0"/>
                    <a:cs typeface="Arial" panose="020B0604020202020204" pitchFamily="34" charset="0"/>
                  </a:rPr>
                  <a:t>Оқушы</a:t>
                </a:r>
                <a:r>
                  <a:rPr lang="ru-RU" sz="1400" b="1" dirty="0">
                    <a:solidFill>
                      <a:schemeClr val="tx1"/>
                    </a:solidFill>
                    <a:latin typeface="Arial" panose="020B0604020202020204" pitchFamily="34" charset="0"/>
                    <a:cs typeface="Arial" panose="020B0604020202020204" pitchFamily="34" charset="0"/>
                  </a:rPr>
                  <a:t> саны</a:t>
                </a:r>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64801048"/>
        <c:crosses val="autoZero"/>
        <c:crossBetween val="between"/>
      </c:valAx>
      <c:spPr>
        <a:noFill/>
        <a:ln w="19050">
          <a:solidFill>
            <a:schemeClr val="accent1"/>
          </a:solid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Лист1!$B$1</c:f>
              <c:strCache>
                <c:ptCount val="1"/>
                <c:pt idx="0">
                  <c:v>Ряд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Лист1!$A$2:$A$12</c:f>
              <c:numCache>
                <c:formatCode>General</c:formatCode>
                <c:ptCount val="11"/>
                <c:pt idx="0">
                  <c:v>3</c:v>
                </c:pt>
                <c:pt idx="1">
                  <c:v>4</c:v>
                </c:pt>
                <c:pt idx="2">
                  <c:v>5</c:v>
                </c:pt>
                <c:pt idx="3">
                  <c:v>6</c:v>
                </c:pt>
                <c:pt idx="4">
                  <c:v>7</c:v>
                </c:pt>
                <c:pt idx="5">
                  <c:v>8</c:v>
                </c:pt>
                <c:pt idx="6">
                  <c:v>9</c:v>
                </c:pt>
                <c:pt idx="7">
                  <c:v>10</c:v>
                </c:pt>
                <c:pt idx="8">
                  <c:v>11</c:v>
                </c:pt>
                <c:pt idx="9">
                  <c:v>12</c:v>
                </c:pt>
                <c:pt idx="10">
                  <c:v>13</c:v>
                </c:pt>
              </c:numCache>
            </c:numRef>
          </c:cat>
          <c:val>
            <c:numRef>
              <c:f>Лист1!$B$2:$B$12</c:f>
              <c:numCache>
                <c:formatCode>General</c:formatCode>
                <c:ptCount val="11"/>
                <c:pt idx="0">
                  <c:v>4</c:v>
                </c:pt>
                <c:pt idx="1">
                  <c:v>10</c:v>
                </c:pt>
                <c:pt idx="2">
                  <c:v>13</c:v>
                </c:pt>
                <c:pt idx="3">
                  <c:v>18</c:v>
                </c:pt>
                <c:pt idx="4">
                  <c:v>20</c:v>
                </c:pt>
                <c:pt idx="5">
                  <c:v>16</c:v>
                </c:pt>
                <c:pt idx="6">
                  <c:v>11</c:v>
                </c:pt>
                <c:pt idx="7">
                  <c:v>4</c:v>
                </c:pt>
                <c:pt idx="8">
                  <c:v>2</c:v>
                </c:pt>
                <c:pt idx="9">
                  <c:v>1</c:v>
                </c:pt>
                <c:pt idx="10">
                  <c:v>1</c:v>
                </c:pt>
              </c:numCache>
            </c:numRef>
          </c:val>
          <c:smooth val="0"/>
          <c:extLst xmlns:c16r2="http://schemas.microsoft.com/office/drawing/2015/06/chart">
            <c:ext xmlns:c16="http://schemas.microsoft.com/office/drawing/2014/chart" uri="{C3380CC4-5D6E-409C-BE32-E72D297353CC}">
              <c16:uniqueId val="{00000000-305E-4D04-8A6C-BDF89A3F852A}"/>
            </c:ext>
          </c:extLst>
        </c:ser>
        <c:dLbls>
          <c:dLblPos val="t"/>
          <c:showLegendKey val="0"/>
          <c:showVal val="1"/>
          <c:showCatName val="0"/>
          <c:showSerName val="0"/>
          <c:showPercent val="0"/>
          <c:showBubbleSize val="0"/>
        </c:dLbls>
        <c:marker val="1"/>
        <c:smooth val="0"/>
        <c:axId val="164799480"/>
        <c:axId val="164804576"/>
      </c:lineChart>
      <c:catAx>
        <c:axId val="1647994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ru-RU" sz="1400" b="1" dirty="0" err="1">
                    <a:solidFill>
                      <a:schemeClr val="tx1"/>
                    </a:solidFill>
                    <a:latin typeface="Arial" panose="020B0604020202020204" pitchFamily="34" charset="0"/>
                    <a:cs typeface="Arial" panose="020B0604020202020204" pitchFamily="34" charset="0"/>
                  </a:rPr>
                  <a:t>Масақтағы</a:t>
                </a:r>
                <a:r>
                  <a:rPr lang="ru-RU" sz="1400" b="1" dirty="0">
                    <a:solidFill>
                      <a:schemeClr val="tx1"/>
                    </a:solidFill>
                    <a:latin typeface="Arial" panose="020B0604020202020204" pitchFamily="34" charset="0"/>
                    <a:cs typeface="Arial" panose="020B0604020202020204" pitchFamily="34" charset="0"/>
                  </a:rPr>
                  <a:t> </a:t>
                </a:r>
                <a:r>
                  <a:rPr lang="ru-RU" sz="1400" b="1" dirty="0" err="1">
                    <a:solidFill>
                      <a:schemeClr val="tx1"/>
                    </a:solidFill>
                    <a:latin typeface="Arial" panose="020B0604020202020204" pitchFamily="34" charset="0"/>
                    <a:cs typeface="Arial" panose="020B0604020202020204" pitchFamily="34" charset="0"/>
                  </a:rPr>
                  <a:t>бидай</a:t>
                </a:r>
                <a:r>
                  <a:rPr lang="ru-RU" sz="1400" b="1" dirty="0">
                    <a:solidFill>
                      <a:schemeClr val="tx1"/>
                    </a:solidFill>
                    <a:latin typeface="Arial" panose="020B0604020202020204" pitchFamily="34" charset="0"/>
                    <a:cs typeface="Arial" panose="020B0604020202020204" pitchFamily="34" charset="0"/>
                  </a:rPr>
                  <a:t> саны</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64804576"/>
        <c:crosses val="autoZero"/>
        <c:auto val="1"/>
        <c:lblAlgn val="ctr"/>
        <c:lblOffset val="100"/>
        <c:noMultiLvlLbl val="0"/>
      </c:catAx>
      <c:valAx>
        <c:axId val="1648045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ru-RU" sz="1400" b="1" dirty="0" err="1">
                    <a:solidFill>
                      <a:schemeClr val="tx1"/>
                    </a:solidFill>
                    <a:latin typeface="Arial" panose="020B0604020202020204" pitchFamily="34" charset="0"/>
                    <a:cs typeface="Arial" panose="020B0604020202020204" pitchFamily="34" charset="0"/>
                  </a:rPr>
                  <a:t>Жиілік</a:t>
                </a:r>
                <a:endParaRPr lang="ru-RU" sz="1400" b="1" dirty="0">
                  <a:solidFill>
                    <a:schemeClr val="tx1"/>
                  </a:solidFill>
                  <a:latin typeface="Arial" panose="020B0604020202020204" pitchFamily="34" charset="0"/>
                  <a:cs typeface="Arial" panose="020B0604020202020204" pitchFamily="34" charset="0"/>
                </a:endParaRPr>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64799480"/>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19050">
      <a:solidFill>
        <a:schemeClr val="accent1"/>
      </a:solidFill>
    </a:ln>
    <a:effectLst/>
  </c:spPr>
  <c:txPr>
    <a:bodyPr/>
    <a:lstStyle/>
    <a:p>
      <a:pPr>
        <a:defRPr/>
      </a:pPr>
      <a:endParaRPr lang="ru-RU"/>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DA10F7-E203-408A-B08D-03768BAA0379}" type="datetimeFigureOut">
              <a:rPr lang="ru-RU" smtClean="0"/>
              <a:t>14.08.2024</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C41EA4-491C-45FF-902E-5369CA0DFF2D}" type="slidenum">
              <a:rPr lang="ru-RU" smtClean="0"/>
              <a:t>‹#›</a:t>
            </a:fld>
            <a:endParaRPr lang="ru-RU"/>
          </a:p>
        </p:txBody>
      </p:sp>
    </p:spTree>
    <p:extLst>
      <p:ext uri="{BB962C8B-B14F-4D97-AF65-F5344CB8AC3E}">
        <p14:creationId xmlns:p14="http://schemas.microsoft.com/office/powerpoint/2010/main" val="3538578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A8259D0-34A0-4D03-BD3A-50F7F6034403}" type="datetimeFigureOut">
              <a:rPr lang="ru-RU" smtClean="0"/>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378196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8259D0-34A0-4D03-BD3A-50F7F6034403}" type="datetimeFigureOut">
              <a:rPr lang="ru-RU" smtClean="0"/>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119610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8259D0-34A0-4D03-BD3A-50F7F6034403}" type="datetimeFigureOut">
              <a:rPr lang="ru-RU" smtClean="0"/>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1257986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xmlns="" id="{A30FFE61-70DA-44E8-80B5-C704ACDD7155}"/>
              </a:ext>
            </a:extLst>
          </p:cNvPr>
          <p:cNvSpPr>
            <a:spLocks noGrp="1"/>
          </p:cNvSpPr>
          <p:nvPr>
            <p:ph type="ctrTitle" hasCustomPrompt="1"/>
          </p:nvPr>
        </p:nvSpPr>
        <p:spPr>
          <a:xfrm>
            <a:off x="6262286" y="84501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294219246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Custom Layou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xmlns="" id="{0A335B13-64DC-434F-A109-D43A41E8DD74}"/>
              </a:ext>
            </a:extLst>
          </p:cNvPr>
          <p:cNvSpPr>
            <a:spLocks noGrp="1"/>
          </p:cNvSpPr>
          <p:nvPr>
            <p:ph type="ctrTitle" hasCustomPrompt="1"/>
          </p:nvPr>
        </p:nvSpPr>
        <p:spPr>
          <a:xfrm>
            <a:off x="6575596" y="111052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7" name="Picture Placeholder 6">
            <a:extLst>
              <a:ext uri="{FF2B5EF4-FFF2-40B4-BE49-F238E27FC236}">
                <a16:creationId xmlns:a16="http://schemas.microsoft.com/office/drawing/2014/main" xmlns="" id="{9F75258C-901B-47AE-A254-21F0DFFD5F2D}"/>
              </a:ext>
            </a:extLst>
          </p:cNvPr>
          <p:cNvSpPr>
            <a:spLocks noGrp="1"/>
          </p:cNvSpPr>
          <p:nvPr>
            <p:ph type="pic" sz="quarter" idx="13"/>
          </p:nvPr>
        </p:nvSpPr>
        <p:spPr>
          <a:xfrm>
            <a:off x="968673" y="1051031"/>
            <a:ext cx="4881083" cy="517146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Tree>
    <p:extLst>
      <p:ext uri="{BB962C8B-B14F-4D97-AF65-F5344CB8AC3E}">
        <p14:creationId xmlns:p14="http://schemas.microsoft.com/office/powerpoint/2010/main" val="1695525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8259D0-34A0-4D03-BD3A-50F7F6034403}" type="datetimeFigureOut">
              <a:rPr lang="ru-RU" smtClean="0"/>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1384656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A8259D0-34A0-4D03-BD3A-50F7F6034403}" type="datetimeFigureOut">
              <a:rPr lang="ru-RU" smtClean="0"/>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2993339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A8259D0-34A0-4D03-BD3A-50F7F6034403}" type="datetimeFigureOut">
              <a:rPr lang="ru-RU" smtClean="0"/>
              <a:t>14.08.2024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3994612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A8259D0-34A0-4D03-BD3A-50F7F6034403}" type="datetimeFigureOut">
              <a:rPr lang="ru-RU" smtClean="0"/>
              <a:t>14.08.2024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862186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A8259D0-34A0-4D03-BD3A-50F7F6034403}" type="datetimeFigureOut">
              <a:rPr lang="ru-RU" smtClean="0"/>
              <a:t>14.08.2024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776833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8259D0-34A0-4D03-BD3A-50F7F6034403}" type="datetimeFigureOut">
              <a:rPr lang="ru-RU" smtClean="0"/>
              <a:t>14.08.2024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61949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A8259D0-34A0-4D03-BD3A-50F7F6034403}" type="datetimeFigureOut">
              <a:rPr lang="ru-RU" smtClean="0"/>
              <a:t>14.08.2024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2514950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A8259D0-34A0-4D03-BD3A-50F7F6034403}" type="datetimeFigureOut">
              <a:rPr lang="ru-RU" smtClean="0"/>
              <a:t>14.08.2024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280295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8259D0-34A0-4D03-BD3A-50F7F6034403}" type="datetimeFigureOut">
              <a:rPr lang="ru-RU" smtClean="0"/>
              <a:t>14.08.2024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42872-7659-4856-963F-78491DA69C41}" type="slidenum">
              <a:rPr lang="ru-RU" smtClean="0"/>
              <a:t>‹#›</a:t>
            </a:fld>
            <a:endParaRPr lang="ru-RU"/>
          </a:p>
        </p:txBody>
      </p:sp>
    </p:spTree>
    <p:extLst>
      <p:ext uri="{BB962C8B-B14F-4D97-AF65-F5344CB8AC3E}">
        <p14:creationId xmlns:p14="http://schemas.microsoft.com/office/powerpoint/2010/main" val="1142008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1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3.xml"/><Relationship Id="rId5" Type="http://schemas.openxmlformats.org/officeDocument/2006/relationships/image" Target="../media/image16.png"/><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3.xml"/><Relationship Id="rId6" Type="http://schemas.openxmlformats.org/officeDocument/2006/relationships/image" Target="../media/image20.png"/><Relationship Id="rId5" Type="http://schemas.openxmlformats.org/officeDocument/2006/relationships/image" Target="../media/image24.png"/><Relationship Id="rId4" Type="http://schemas.openxmlformats.org/officeDocument/2006/relationships/image" Target="../media/image23.png"/></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0.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0.png"/><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2697" y="2559099"/>
            <a:ext cx="2901050" cy="646331"/>
          </a:xfrm>
          <a:prstGeom prst="rect">
            <a:avLst/>
          </a:prstGeom>
        </p:spPr>
        <p:txBody>
          <a:bodyPr wrap="square">
            <a:spAutoFit/>
          </a:bodyPr>
          <a:lstStyle/>
          <a:p>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Пәні</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3" name="Прямоугольник 2"/>
          <p:cNvSpPr/>
          <p:nvPr/>
        </p:nvSpPr>
        <p:spPr>
          <a:xfrm>
            <a:off x="952697" y="3470256"/>
            <a:ext cx="2901050" cy="646331"/>
          </a:xfrm>
          <a:prstGeom prst="rect">
            <a:avLst/>
          </a:prstGeom>
        </p:spPr>
        <p:txBody>
          <a:bodyPr wrap="square">
            <a:spAutoFit/>
          </a:bodyPr>
          <a:lstStyle/>
          <a:p>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Сынып</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endParaRPr lang="ru-RU" sz="3600" dirty="0">
              <a:solidFill>
                <a:srgbClr val="002060"/>
              </a:solidFill>
            </a:endParaRPr>
          </a:p>
        </p:txBody>
      </p:sp>
      <p:sp>
        <p:nvSpPr>
          <p:cNvPr id="4" name="Прямоугольник 3"/>
          <p:cNvSpPr/>
          <p:nvPr/>
        </p:nvSpPr>
        <p:spPr>
          <a:xfrm>
            <a:off x="952697" y="4381413"/>
            <a:ext cx="2901050" cy="646331"/>
          </a:xfrm>
          <a:prstGeom prst="rect">
            <a:avLst/>
          </a:prstGeom>
        </p:spPr>
        <p:txBody>
          <a:bodyPr wrap="square">
            <a:spAutoFit/>
          </a:bodyPr>
          <a:lstStyle/>
          <a:p>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Тоқсан</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5" name="Прямоугольник 4"/>
          <p:cNvSpPr/>
          <p:nvPr/>
        </p:nvSpPr>
        <p:spPr>
          <a:xfrm>
            <a:off x="952697" y="5292570"/>
            <a:ext cx="6778158" cy="646331"/>
          </a:xfrm>
          <a:prstGeom prst="rect">
            <a:avLst/>
          </a:prstGeom>
        </p:spPr>
        <p:txBody>
          <a:bodyPr wrap="square">
            <a:spAutoFit/>
          </a:bodyPr>
          <a:lstStyle/>
          <a:p>
            <a:r>
              <a:rPr lang="kk-KZ"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Ұстаздың</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аты-жөні</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6" name="Прямоугольник 5"/>
          <p:cNvSpPr/>
          <p:nvPr/>
        </p:nvSpPr>
        <p:spPr>
          <a:xfrm>
            <a:off x="5988381" y="2282099"/>
            <a:ext cx="5746417" cy="1200329"/>
          </a:xfrm>
          <a:prstGeom prst="rect">
            <a:avLst/>
          </a:prstGeom>
        </p:spPr>
        <p:txBody>
          <a:bodyPr wrap="square">
            <a:spAutoFit/>
          </a:bodyPr>
          <a:lstStyle/>
          <a:p>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Алгебра </a:t>
            </a:r>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және</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анализ </a:t>
            </a:r>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бастамалары</a:t>
            </a:r>
            <a:endParaRPr lang="ru-RU" sz="3600" dirty="0">
              <a:solidFill>
                <a:srgbClr val="002060"/>
              </a:solidFill>
            </a:endParaRPr>
          </a:p>
        </p:txBody>
      </p:sp>
      <p:sp>
        <p:nvSpPr>
          <p:cNvPr id="7" name="Прямоугольник 6"/>
          <p:cNvSpPr/>
          <p:nvPr/>
        </p:nvSpPr>
        <p:spPr>
          <a:xfrm>
            <a:off x="5988383" y="3449345"/>
            <a:ext cx="2901050" cy="646331"/>
          </a:xfrm>
          <a:prstGeom prst="rect">
            <a:avLst/>
          </a:prstGeom>
        </p:spPr>
        <p:txBody>
          <a:bodyPr wrap="square">
            <a:spAutoFit/>
          </a:bodyPr>
          <a:lstStyle/>
          <a:p>
            <a:r>
              <a:rPr lang="kk-KZ"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11</a:t>
            </a:r>
            <a:endParaRPr lang="ru-RU" sz="3600" dirty="0">
              <a:solidFill>
                <a:srgbClr val="002060"/>
              </a:solidFill>
            </a:endParaRPr>
          </a:p>
        </p:txBody>
      </p:sp>
      <p:sp>
        <p:nvSpPr>
          <p:cNvPr id="8" name="Прямоугольник 7"/>
          <p:cNvSpPr/>
          <p:nvPr/>
        </p:nvSpPr>
        <p:spPr>
          <a:xfrm>
            <a:off x="5988383" y="4360502"/>
            <a:ext cx="2901050" cy="646331"/>
          </a:xfrm>
          <a:prstGeom prst="rect">
            <a:avLst/>
          </a:prstGeom>
        </p:spPr>
        <p:txBody>
          <a:bodyPr wrap="square">
            <a:spAutoFit/>
          </a:bodyPr>
          <a:lstStyle/>
          <a:p>
            <a:r>
              <a:rPr lang="en-US"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I</a:t>
            </a:r>
            <a:endParaRPr lang="ru-RU" sz="3600" dirty="0">
              <a:solidFill>
                <a:srgbClr val="002060"/>
              </a:solidFill>
            </a:endParaRPr>
          </a:p>
        </p:txBody>
      </p:sp>
    </p:spTree>
    <p:extLst>
      <p:ext uri="{BB962C8B-B14F-4D97-AF65-F5344CB8AC3E}">
        <p14:creationId xmlns:p14="http://schemas.microsoft.com/office/powerpoint/2010/main" val="1738168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DD099C0-6D0E-404F-80B5-104B83A04DA1}"/>
              </a:ext>
            </a:extLst>
          </p:cNvPr>
          <p:cNvSpPr txBox="1"/>
          <p:nvPr/>
        </p:nvSpPr>
        <p:spPr>
          <a:xfrm>
            <a:off x="906011" y="436327"/>
            <a:ext cx="9969623" cy="1754326"/>
          </a:xfrm>
          <a:prstGeom prst="rect">
            <a:avLst/>
          </a:prstGeom>
          <a:noFill/>
        </p:spPr>
        <p:txBody>
          <a:bodyPr wrap="square" rtlCol="0">
            <a:spAutoFit/>
          </a:bodyPr>
          <a:lstStyle/>
          <a:p>
            <a:r>
              <a:rPr lang="kk-KZ" b="1" dirty="0">
                <a:latin typeface="Tahoma" panose="020B0604030504040204" pitchFamily="34" charset="0"/>
                <a:ea typeface="Tahoma" panose="020B0604030504040204" pitchFamily="34" charset="0"/>
                <a:cs typeface="Tahoma" panose="020B0604030504040204" pitchFamily="34" charset="0"/>
              </a:rPr>
              <a:t>Дене шынықтыру сабағында 1 минут ішінде сыныптағы 30 оқушының жүгіріп өткен қашықтығын өлшегенде мына нәтижелер алынған (метрмен): </a:t>
            </a:r>
            <a:r>
              <a:rPr lang="en-US" b="1" dirty="0">
                <a:latin typeface="Tahoma" panose="020B0604030504040204" pitchFamily="34" charset="0"/>
                <a:ea typeface="Tahoma" panose="020B0604030504040204" pitchFamily="34" charset="0"/>
                <a:cs typeface="Tahoma" panose="020B0604030504040204" pitchFamily="34" charset="0"/>
              </a:rPr>
              <a:t> 245,1; </a:t>
            </a:r>
            <a:r>
              <a:rPr lang="kk-KZ" b="1" dirty="0">
                <a:latin typeface="Tahoma" panose="020B0604030504040204" pitchFamily="34" charset="0"/>
                <a:ea typeface="Tahoma" panose="020B0604030504040204" pitchFamily="34" charset="0"/>
                <a:cs typeface="Tahoma" panose="020B0604030504040204" pitchFamily="34" charset="0"/>
              </a:rPr>
              <a:t>245,2; </a:t>
            </a:r>
            <a:r>
              <a:rPr lang="en-US" b="1" dirty="0">
                <a:latin typeface="Tahoma" panose="020B0604030504040204" pitchFamily="34" charset="0"/>
                <a:ea typeface="Tahoma" panose="020B0604030504040204" pitchFamily="34" charset="0"/>
                <a:cs typeface="Tahoma" panose="020B0604030504040204" pitchFamily="34" charset="0"/>
              </a:rPr>
              <a:t>248; 248,8; 250; 251,1; 251,2; 253,9; 254,5; 254,6; 255,9; 257; 260,6; 262,8; 262,9; 263,1; 263,2; 264,3; 264,4; 265; 265,5; 265,6; 266,5; 267,4; 269,7; 270,5; 270,7; 272,9; 275,6; 2</a:t>
            </a:r>
            <a:r>
              <a:rPr lang="kk-KZ" b="1" dirty="0">
                <a:latin typeface="Tahoma" panose="020B0604030504040204" pitchFamily="34" charset="0"/>
                <a:ea typeface="Tahoma" panose="020B0604030504040204" pitchFamily="34" charset="0"/>
                <a:cs typeface="Tahoma" panose="020B0604030504040204" pitchFamily="34" charset="0"/>
              </a:rPr>
              <a:t>85</a:t>
            </a:r>
            <a:r>
              <a:rPr lang="en-US" b="1" dirty="0">
                <a:latin typeface="Tahoma" panose="020B0604030504040204" pitchFamily="34" charset="0"/>
                <a:ea typeface="Tahoma" panose="020B0604030504040204" pitchFamily="34" charset="0"/>
                <a:cs typeface="Tahoma" panose="020B0604030504040204" pitchFamily="34" charset="0"/>
              </a:rPr>
              <a:t>,</a:t>
            </a:r>
            <a:r>
              <a:rPr lang="kk-KZ" b="1" dirty="0">
                <a:latin typeface="Tahoma" panose="020B0604030504040204" pitchFamily="34" charset="0"/>
                <a:ea typeface="Tahoma" panose="020B0604030504040204" pitchFamily="34" charset="0"/>
                <a:cs typeface="Tahoma" panose="020B0604030504040204" pitchFamily="34" charset="0"/>
              </a:rPr>
              <a:t>1</a:t>
            </a:r>
            <a:r>
              <a:rPr lang="en-US" b="1" dirty="0">
                <a:latin typeface="Tahoma" panose="020B0604030504040204" pitchFamily="34" charset="0"/>
                <a:ea typeface="Tahoma" panose="020B0604030504040204" pitchFamily="34" charset="0"/>
                <a:cs typeface="Tahoma" panose="020B0604030504040204" pitchFamily="34" charset="0"/>
              </a:rPr>
              <a:t>. </a:t>
            </a:r>
            <a:r>
              <a:rPr lang="kk-KZ" b="1" dirty="0">
                <a:latin typeface="Tahoma" panose="020B0604030504040204" pitchFamily="34" charset="0"/>
                <a:ea typeface="Tahoma" panose="020B0604030504040204" pitchFamily="34" charset="0"/>
                <a:cs typeface="Tahoma" panose="020B0604030504040204" pitchFamily="34" charset="0"/>
              </a:rPr>
              <a:t>Қашықтықты 4 топқа бөлу арқылы интервалдық қатар құрып, гистограмма тұрғызыңыз.</a:t>
            </a:r>
            <a:endParaRPr lang="ru-RU" b="1" dirty="0">
              <a:latin typeface="Tahoma" panose="020B0604030504040204" pitchFamily="34" charset="0"/>
              <a:ea typeface="Tahoma" panose="020B0604030504040204" pitchFamily="34" charset="0"/>
              <a:cs typeface="Tahoma" panose="020B0604030504040204" pitchFamily="34" charset="0"/>
            </a:endParaRPr>
          </a:p>
        </p:txBody>
      </p:sp>
      <p:sp>
        <p:nvSpPr>
          <p:cNvPr id="6" name="TextBox 5">
            <a:extLst>
              <a:ext uri="{FF2B5EF4-FFF2-40B4-BE49-F238E27FC236}">
                <a16:creationId xmlns:a16="http://schemas.microsoft.com/office/drawing/2014/main" xmlns="" id="{3E5CA145-B3BA-478A-BBEE-CF04890400D5}"/>
              </a:ext>
            </a:extLst>
          </p:cNvPr>
          <p:cNvSpPr txBox="1"/>
          <p:nvPr/>
        </p:nvSpPr>
        <p:spPr>
          <a:xfrm>
            <a:off x="930467" y="2141646"/>
            <a:ext cx="1592424" cy="461665"/>
          </a:xfrm>
          <a:prstGeom prst="rect">
            <a:avLst/>
          </a:prstGeom>
          <a:noFill/>
        </p:spPr>
        <p:txBody>
          <a:bodyPr wrap="square" rtlCol="0">
            <a:spAutoFit/>
          </a:bodyPr>
          <a:lstStyle/>
          <a:p>
            <a:r>
              <a:rPr lang="kk-KZ" sz="2400" b="1" dirty="0">
                <a:solidFill>
                  <a:srgbClr val="7030A0"/>
                </a:solidFill>
                <a:latin typeface="Tahoma" panose="020B0604030504040204" pitchFamily="34" charset="0"/>
                <a:ea typeface="Tahoma" panose="020B0604030504040204" pitchFamily="34" charset="0"/>
                <a:cs typeface="Tahoma" panose="020B0604030504040204" pitchFamily="34" charset="0"/>
              </a:rPr>
              <a:t>Шешуі: </a:t>
            </a:r>
            <a:endParaRPr lang="ru-RU" sz="24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xmlns="" id="{FEF0FCBB-23BE-4DCF-89A9-3F9A3CE71917}"/>
                  </a:ext>
                </a:extLst>
              </p:cNvPr>
              <p:cNvSpPr txBox="1"/>
              <p:nvPr/>
            </p:nvSpPr>
            <p:spPr>
              <a:xfrm>
                <a:off x="1026071" y="2734713"/>
                <a:ext cx="3124894" cy="64068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200" b="1" i="1" smtClean="0">
                          <a:latin typeface="Cambria Math" panose="02040503050406030204" pitchFamily="18" charset="0"/>
                        </a:rPr>
                        <m:t>𝒊</m:t>
                      </m:r>
                      <m:r>
                        <a:rPr lang="en-US" sz="2200" b="1" i="1" smtClean="0">
                          <a:latin typeface="Cambria Math" panose="02040503050406030204" pitchFamily="18" charset="0"/>
                        </a:rPr>
                        <m:t>=</m:t>
                      </m:r>
                      <m:f>
                        <m:fPr>
                          <m:ctrlPr>
                            <a:rPr lang="en-US" sz="2200" b="1" i="1" smtClean="0">
                              <a:latin typeface="Cambria Math" panose="02040503050406030204" pitchFamily="18" charset="0"/>
                            </a:rPr>
                          </m:ctrlPr>
                        </m:fPr>
                        <m:num>
                          <m:r>
                            <a:rPr lang="en-US" sz="2200" b="1" i="1" smtClean="0">
                              <a:latin typeface="Cambria Math" panose="02040503050406030204" pitchFamily="18" charset="0"/>
                            </a:rPr>
                            <m:t>𝟐𝟖𝟓</m:t>
                          </m:r>
                          <m:r>
                            <a:rPr lang="en-US" sz="2200" b="1" i="1" smtClean="0">
                              <a:latin typeface="Cambria Math" panose="02040503050406030204" pitchFamily="18" charset="0"/>
                            </a:rPr>
                            <m:t>,</m:t>
                          </m:r>
                          <m:r>
                            <a:rPr lang="en-US" sz="2200" b="1" i="1" smtClean="0">
                              <a:latin typeface="Cambria Math" panose="02040503050406030204" pitchFamily="18" charset="0"/>
                            </a:rPr>
                            <m:t>𝟏</m:t>
                          </m:r>
                          <m:r>
                            <a:rPr lang="en-US" sz="2200" b="1" i="1" smtClean="0">
                              <a:latin typeface="Cambria Math" panose="02040503050406030204" pitchFamily="18" charset="0"/>
                            </a:rPr>
                            <m:t>−</m:t>
                          </m:r>
                          <m:r>
                            <a:rPr lang="en-US" sz="2200" b="1" i="1" smtClean="0">
                              <a:latin typeface="Cambria Math" panose="02040503050406030204" pitchFamily="18" charset="0"/>
                            </a:rPr>
                            <m:t>𝟐𝟒𝟓</m:t>
                          </m:r>
                          <m:r>
                            <a:rPr lang="en-US" sz="2200" b="1" i="1" smtClean="0">
                              <a:latin typeface="Cambria Math" panose="02040503050406030204" pitchFamily="18" charset="0"/>
                            </a:rPr>
                            <m:t>,</m:t>
                          </m:r>
                          <m:r>
                            <a:rPr lang="en-US" sz="2200" b="1" i="1" smtClean="0">
                              <a:latin typeface="Cambria Math" panose="02040503050406030204" pitchFamily="18" charset="0"/>
                            </a:rPr>
                            <m:t>𝟏</m:t>
                          </m:r>
                        </m:num>
                        <m:den>
                          <m:r>
                            <a:rPr lang="en-US" sz="2200" b="1" i="1" smtClean="0">
                              <a:latin typeface="Cambria Math" panose="02040503050406030204" pitchFamily="18" charset="0"/>
                            </a:rPr>
                            <m:t>𝟒</m:t>
                          </m:r>
                        </m:den>
                      </m:f>
                      <m:r>
                        <a:rPr lang="en-US" sz="2200" b="1" i="1" smtClean="0">
                          <a:latin typeface="Cambria Math" panose="02040503050406030204" pitchFamily="18" charset="0"/>
                        </a:rPr>
                        <m:t>=</m:t>
                      </m:r>
                      <m:r>
                        <a:rPr lang="en-US" sz="2200" b="1" i="1" smtClean="0">
                          <a:latin typeface="Cambria Math" panose="02040503050406030204" pitchFamily="18" charset="0"/>
                        </a:rPr>
                        <m:t>𝟏𝟎</m:t>
                      </m:r>
                    </m:oMath>
                  </m:oMathPara>
                </a14:m>
                <a:endParaRPr lang="ru-RU" sz="2200" b="1" dirty="0"/>
              </a:p>
            </p:txBody>
          </p:sp>
        </mc:Choice>
        <mc:Fallback xmlns="">
          <p:sp>
            <p:nvSpPr>
              <p:cNvPr id="7" name="TextBox 6">
                <a:extLst>
                  <a:ext uri="{FF2B5EF4-FFF2-40B4-BE49-F238E27FC236}">
                    <a16:creationId xmlns:a16="http://schemas.microsoft.com/office/drawing/2014/main" xmlns:a14="http://schemas.microsoft.com/office/drawing/2010/main" xmlns="" id="{FEF0FCBB-23BE-4DCF-89A9-3F9A3CE71917}"/>
                  </a:ext>
                </a:extLst>
              </p:cNvPr>
              <p:cNvSpPr txBox="1">
                <a:spLocks noRot="1" noChangeAspect="1" noMove="1" noResize="1" noEditPoints="1" noAdjustHandles="1" noChangeArrowheads="1" noChangeShapeType="1" noTextEdit="1"/>
              </p:cNvSpPr>
              <p:nvPr/>
            </p:nvSpPr>
            <p:spPr>
              <a:xfrm>
                <a:off x="1026071" y="2734713"/>
                <a:ext cx="3124894" cy="640688"/>
              </a:xfrm>
              <a:prstGeom prst="rect">
                <a:avLst/>
              </a:prstGeom>
              <a:blipFill rotWithShape="0">
                <a:blip r:embed="rId2"/>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xmlns="" id="{5818CC7C-457B-439F-BFAD-82A87761B2C6}"/>
                  </a:ext>
                </a:extLst>
              </p:cNvPr>
              <p:cNvSpPr txBox="1"/>
              <p:nvPr/>
            </p:nvSpPr>
            <p:spPr>
              <a:xfrm>
                <a:off x="871697" y="3833005"/>
                <a:ext cx="2257100"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ru-RU" sz="2200" b="1" i="1" smtClean="0">
                              <a:latin typeface="Cambria Math" panose="02040503050406030204" pitchFamily="18" charset="0"/>
                            </a:rPr>
                          </m:ctrlPr>
                        </m:dPr>
                        <m:e>
                          <m:r>
                            <a:rPr lang="en-US" sz="2200" b="1" i="1" smtClean="0">
                              <a:latin typeface="Cambria Math" panose="02040503050406030204" pitchFamily="18" charset="0"/>
                            </a:rPr>
                            <m:t>𝟐𝟒𝟓</m:t>
                          </m:r>
                          <m:r>
                            <a:rPr lang="en-US" sz="2200" b="1" i="1" smtClean="0">
                              <a:latin typeface="Cambria Math" panose="02040503050406030204" pitchFamily="18" charset="0"/>
                            </a:rPr>
                            <m:t>,</m:t>
                          </m:r>
                          <m:r>
                            <a:rPr lang="en-US" sz="2200" b="1" i="1" smtClean="0">
                              <a:latin typeface="Cambria Math" panose="02040503050406030204" pitchFamily="18" charset="0"/>
                            </a:rPr>
                            <m:t>𝟏</m:t>
                          </m:r>
                          <m:r>
                            <a:rPr lang="en-US" sz="2200" b="1" i="1" smtClean="0">
                              <a:latin typeface="Cambria Math" panose="02040503050406030204" pitchFamily="18" charset="0"/>
                            </a:rPr>
                            <m:t>−</m:t>
                          </m:r>
                          <m:r>
                            <a:rPr lang="en-US" sz="2200" b="1" i="1" smtClean="0">
                              <a:latin typeface="Cambria Math" panose="02040503050406030204" pitchFamily="18" charset="0"/>
                            </a:rPr>
                            <m:t>𝟐𝟓𝟓</m:t>
                          </m:r>
                          <m:r>
                            <a:rPr lang="en-US" sz="2200" b="1" i="1" smtClean="0">
                              <a:latin typeface="Cambria Math" panose="02040503050406030204" pitchFamily="18" charset="0"/>
                            </a:rPr>
                            <m:t>,</m:t>
                          </m:r>
                          <m:r>
                            <a:rPr lang="en-US" sz="2200" b="1" i="1" smtClean="0">
                              <a:latin typeface="Cambria Math" panose="02040503050406030204" pitchFamily="18" charset="0"/>
                            </a:rPr>
                            <m:t>𝟏</m:t>
                          </m:r>
                        </m:e>
                      </m:d>
                    </m:oMath>
                  </m:oMathPara>
                </a14:m>
                <a:endParaRPr lang="ru-RU" sz="2200" b="1" dirty="0"/>
              </a:p>
            </p:txBody>
          </p:sp>
        </mc:Choice>
        <mc:Fallback xmlns="">
          <p:sp>
            <p:nvSpPr>
              <p:cNvPr id="8" name="TextBox 7">
                <a:extLst>
                  <a:ext uri="{FF2B5EF4-FFF2-40B4-BE49-F238E27FC236}">
                    <a16:creationId xmlns:a16="http://schemas.microsoft.com/office/drawing/2014/main" xmlns:a14="http://schemas.microsoft.com/office/drawing/2010/main" xmlns="" id="{5818CC7C-457B-439F-BFAD-82A87761B2C6}"/>
                  </a:ext>
                </a:extLst>
              </p:cNvPr>
              <p:cNvSpPr txBox="1">
                <a:spLocks noRot="1" noChangeAspect="1" noMove="1" noResize="1" noEditPoints="1" noAdjustHandles="1" noChangeArrowheads="1" noChangeShapeType="1" noTextEdit="1"/>
              </p:cNvSpPr>
              <p:nvPr/>
            </p:nvSpPr>
            <p:spPr>
              <a:xfrm>
                <a:off x="871697" y="3833005"/>
                <a:ext cx="2257100" cy="430887"/>
              </a:xfrm>
              <a:prstGeom prst="rect">
                <a:avLst/>
              </a:prstGeom>
              <a:blipFill rotWithShape="0">
                <a:blip r:embed="rId3"/>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xmlns="" id="{04B0941C-6236-47ED-BE1F-F3F99A073445}"/>
                  </a:ext>
                </a:extLst>
              </p:cNvPr>
              <p:cNvSpPr txBox="1"/>
              <p:nvPr/>
            </p:nvSpPr>
            <p:spPr>
              <a:xfrm>
                <a:off x="900385" y="4370750"/>
                <a:ext cx="2167068" cy="33855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200" b="1" i="1" smtClean="0">
                          <a:latin typeface="Cambria Math" panose="02040503050406030204" pitchFamily="18" charset="0"/>
                        </a:rPr>
                        <m:t>(</m:t>
                      </m:r>
                      <m:r>
                        <a:rPr lang="en-US" sz="2200" b="1" i="1" smtClean="0">
                          <a:latin typeface="Cambria Math" panose="02040503050406030204" pitchFamily="18" charset="0"/>
                        </a:rPr>
                        <m:t>𝟐𝟓𝟓</m:t>
                      </m:r>
                      <m:r>
                        <a:rPr lang="en-US" sz="2200" b="1" i="1" smtClean="0">
                          <a:latin typeface="Cambria Math" panose="02040503050406030204" pitchFamily="18" charset="0"/>
                        </a:rPr>
                        <m:t>,</m:t>
                      </m:r>
                      <m:r>
                        <a:rPr lang="en-US" sz="2200" b="1" i="1" smtClean="0">
                          <a:latin typeface="Cambria Math" panose="02040503050406030204" pitchFamily="18" charset="0"/>
                        </a:rPr>
                        <m:t>𝟏</m:t>
                      </m:r>
                      <m:r>
                        <a:rPr lang="en-US" sz="2200" b="1" i="1" smtClean="0">
                          <a:latin typeface="Cambria Math" panose="02040503050406030204" pitchFamily="18" charset="0"/>
                        </a:rPr>
                        <m:t>−</m:t>
                      </m:r>
                      <m:r>
                        <a:rPr lang="en-US" sz="2200" b="1" i="1" smtClean="0">
                          <a:latin typeface="Cambria Math" panose="02040503050406030204" pitchFamily="18" charset="0"/>
                        </a:rPr>
                        <m:t>𝟐𝟔𝟓</m:t>
                      </m:r>
                      <m:r>
                        <a:rPr lang="en-US" sz="2200" b="1" i="1" smtClean="0">
                          <a:latin typeface="Cambria Math" panose="02040503050406030204" pitchFamily="18" charset="0"/>
                        </a:rPr>
                        <m:t>,</m:t>
                      </m:r>
                      <m:r>
                        <a:rPr lang="en-US" sz="2200" b="1" i="1" smtClean="0">
                          <a:latin typeface="Cambria Math" panose="02040503050406030204" pitchFamily="18" charset="0"/>
                        </a:rPr>
                        <m:t>𝟏</m:t>
                      </m:r>
                      <m:r>
                        <a:rPr lang="en-US" sz="2200" b="1" i="1" smtClean="0">
                          <a:latin typeface="Cambria Math" panose="02040503050406030204" pitchFamily="18" charset="0"/>
                        </a:rPr>
                        <m:t>]</m:t>
                      </m:r>
                    </m:oMath>
                  </m:oMathPara>
                </a14:m>
                <a:endParaRPr lang="ru-RU" sz="2200" b="1" dirty="0"/>
              </a:p>
            </p:txBody>
          </p:sp>
        </mc:Choice>
        <mc:Fallback xmlns="">
          <p:sp>
            <p:nvSpPr>
              <p:cNvPr id="9" name="TextBox 8">
                <a:extLst>
                  <a:ext uri="{FF2B5EF4-FFF2-40B4-BE49-F238E27FC236}">
                    <a16:creationId xmlns:a16="http://schemas.microsoft.com/office/drawing/2014/main" xmlns:a14="http://schemas.microsoft.com/office/drawing/2010/main" xmlns="" id="{04B0941C-6236-47ED-BE1F-F3F99A073445}"/>
                  </a:ext>
                </a:extLst>
              </p:cNvPr>
              <p:cNvSpPr txBox="1">
                <a:spLocks noRot="1" noChangeAspect="1" noMove="1" noResize="1" noEditPoints="1" noAdjustHandles="1" noChangeArrowheads="1" noChangeShapeType="1" noTextEdit="1"/>
              </p:cNvSpPr>
              <p:nvPr/>
            </p:nvSpPr>
            <p:spPr>
              <a:xfrm>
                <a:off x="900385" y="4370750"/>
                <a:ext cx="2167068" cy="338554"/>
              </a:xfrm>
              <a:prstGeom prst="rect">
                <a:avLst/>
              </a:prstGeom>
              <a:blipFill rotWithShape="0">
                <a:blip r:embed="rId4"/>
                <a:stretch>
                  <a:fillRect l="-4225" t="-1786" r="-4507" b="-33929"/>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xmlns="" id="{0A555CC9-7B6B-4A48-B3D9-655959690A65}"/>
                  </a:ext>
                </a:extLst>
              </p:cNvPr>
              <p:cNvSpPr txBox="1"/>
              <p:nvPr/>
            </p:nvSpPr>
            <p:spPr>
              <a:xfrm>
                <a:off x="900385" y="4890061"/>
                <a:ext cx="2167068" cy="33855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200" b="1" i="1" smtClean="0">
                          <a:latin typeface="Cambria Math" panose="02040503050406030204" pitchFamily="18" charset="0"/>
                        </a:rPr>
                        <m:t>(</m:t>
                      </m:r>
                      <m:r>
                        <a:rPr lang="en-US" sz="2200" b="1" i="1" smtClean="0">
                          <a:latin typeface="Cambria Math" panose="02040503050406030204" pitchFamily="18" charset="0"/>
                        </a:rPr>
                        <m:t>𝟐𝟔𝟓</m:t>
                      </m:r>
                      <m:r>
                        <a:rPr lang="en-US" sz="2200" b="1" i="1" smtClean="0">
                          <a:latin typeface="Cambria Math" panose="02040503050406030204" pitchFamily="18" charset="0"/>
                        </a:rPr>
                        <m:t>,</m:t>
                      </m:r>
                      <m:r>
                        <a:rPr lang="en-US" sz="2200" b="1" i="1" smtClean="0">
                          <a:latin typeface="Cambria Math" panose="02040503050406030204" pitchFamily="18" charset="0"/>
                        </a:rPr>
                        <m:t>𝟏</m:t>
                      </m:r>
                      <m:r>
                        <a:rPr lang="en-US" sz="2200" b="1" i="1" smtClean="0">
                          <a:latin typeface="Cambria Math" panose="02040503050406030204" pitchFamily="18" charset="0"/>
                        </a:rPr>
                        <m:t>−</m:t>
                      </m:r>
                      <m:r>
                        <a:rPr lang="en-US" sz="2200" b="1" i="1" smtClean="0">
                          <a:latin typeface="Cambria Math" panose="02040503050406030204" pitchFamily="18" charset="0"/>
                        </a:rPr>
                        <m:t>𝟐𝟕𝟓</m:t>
                      </m:r>
                      <m:r>
                        <a:rPr lang="en-US" sz="2200" b="1" i="1" smtClean="0">
                          <a:latin typeface="Cambria Math" panose="02040503050406030204" pitchFamily="18" charset="0"/>
                        </a:rPr>
                        <m:t>,</m:t>
                      </m:r>
                      <m:r>
                        <a:rPr lang="en-US" sz="2200" b="1" i="1" smtClean="0">
                          <a:latin typeface="Cambria Math" panose="02040503050406030204" pitchFamily="18" charset="0"/>
                        </a:rPr>
                        <m:t>𝟏</m:t>
                      </m:r>
                      <m:r>
                        <a:rPr lang="en-US" sz="2200" b="1" i="1" smtClean="0">
                          <a:latin typeface="Cambria Math" panose="02040503050406030204" pitchFamily="18" charset="0"/>
                        </a:rPr>
                        <m:t>]</m:t>
                      </m:r>
                    </m:oMath>
                  </m:oMathPara>
                </a14:m>
                <a:endParaRPr lang="ru-RU" sz="2200" b="1" dirty="0"/>
              </a:p>
            </p:txBody>
          </p:sp>
        </mc:Choice>
        <mc:Fallback xmlns="">
          <p:sp>
            <p:nvSpPr>
              <p:cNvPr id="20" name="TextBox 19">
                <a:extLst>
                  <a:ext uri="{FF2B5EF4-FFF2-40B4-BE49-F238E27FC236}">
                    <a16:creationId xmlns:a16="http://schemas.microsoft.com/office/drawing/2014/main" xmlns:a14="http://schemas.microsoft.com/office/drawing/2010/main" xmlns="" id="{0A555CC9-7B6B-4A48-B3D9-655959690A65}"/>
                  </a:ext>
                </a:extLst>
              </p:cNvPr>
              <p:cNvSpPr txBox="1">
                <a:spLocks noRot="1" noChangeAspect="1" noMove="1" noResize="1" noEditPoints="1" noAdjustHandles="1" noChangeArrowheads="1" noChangeShapeType="1" noTextEdit="1"/>
              </p:cNvSpPr>
              <p:nvPr/>
            </p:nvSpPr>
            <p:spPr>
              <a:xfrm>
                <a:off x="900385" y="4890061"/>
                <a:ext cx="2167068" cy="338554"/>
              </a:xfrm>
              <a:prstGeom prst="rect">
                <a:avLst/>
              </a:prstGeom>
              <a:blipFill rotWithShape="0">
                <a:blip r:embed="rId5"/>
                <a:stretch>
                  <a:fillRect l="-4225" t="-1786" r="-4507" b="-33929"/>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xmlns="" id="{D5EF95EC-E649-468C-B4CE-13190639CA18}"/>
                  </a:ext>
                </a:extLst>
              </p:cNvPr>
              <p:cNvSpPr txBox="1"/>
              <p:nvPr/>
            </p:nvSpPr>
            <p:spPr>
              <a:xfrm>
                <a:off x="900385" y="5379346"/>
                <a:ext cx="2167068" cy="33855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200" b="1" i="1" smtClean="0">
                          <a:latin typeface="Cambria Math" panose="02040503050406030204" pitchFamily="18" charset="0"/>
                        </a:rPr>
                        <m:t>(</m:t>
                      </m:r>
                      <m:r>
                        <a:rPr lang="en-US" sz="2200" b="1" i="1" smtClean="0">
                          <a:latin typeface="Cambria Math" panose="02040503050406030204" pitchFamily="18" charset="0"/>
                        </a:rPr>
                        <m:t>𝟐𝟕𝟓</m:t>
                      </m:r>
                      <m:r>
                        <a:rPr lang="en-US" sz="2200" b="1" i="1" smtClean="0">
                          <a:latin typeface="Cambria Math" panose="02040503050406030204" pitchFamily="18" charset="0"/>
                        </a:rPr>
                        <m:t>,</m:t>
                      </m:r>
                      <m:r>
                        <a:rPr lang="en-US" sz="2200" b="1" i="1" smtClean="0">
                          <a:latin typeface="Cambria Math" panose="02040503050406030204" pitchFamily="18" charset="0"/>
                        </a:rPr>
                        <m:t>𝟏</m:t>
                      </m:r>
                      <m:r>
                        <a:rPr lang="en-US" sz="2200" b="1" i="1" smtClean="0">
                          <a:latin typeface="Cambria Math" panose="02040503050406030204" pitchFamily="18" charset="0"/>
                        </a:rPr>
                        <m:t>−</m:t>
                      </m:r>
                      <m:r>
                        <a:rPr lang="en-US" sz="2200" b="1" i="1" smtClean="0">
                          <a:latin typeface="Cambria Math" panose="02040503050406030204" pitchFamily="18" charset="0"/>
                        </a:rPr>
                        <m:t>𝟐𝟖𝟓</m:t>
                      </m:r>
                      <m:r>
                        <a:rPr lang="en-US" sz="2200" b="1" i="1" smtClean="0">
                          <a:latin typeface="Cambria Math" panose="02040503050406030204" pitchFamily="18" charset="0"/>
                        </a:rPr>
                        <m:t>,</m:t>
                      </m:r>
                      <m:r>
                        <a:rPr lang="en-US" sz="2200" b="1" i="1" smtClean="0">
                          <a:latin typeface="Cambria Math" panose="02040503050406030204" pitchFamily="18" charset="0"/>
                        </a:rPr>
                        <m:t>𝟏</m:t>
                      </m:r>
                      <m:r>
                        <a:rPr lang="en-US" sz="2200" b="1" i="1" smtClean="0">
                          <a:latin typeface="Cambria Math" panose="02040503050406030204" pitchFamily="18" charset="0"/>
                        </a:rPr>
                        <m:t>]</m:t>
                      </m:r>
                    </m:oMath>
                  </m:oMathPara>
                </a14:m>
                <a:endParaRPr lang="ru-RU" sz="2200" b="1" dirty="0"/>
              </a:p>
            </p:txBody>
          </p:sp>
        </mc:Choice>
        <mc:Fallback xmlns="">
          <p:sp>
            <p:nvSpPr>
              <p:cNvPr id="21" name="TextBox 20">
                <a:extLst>
                  <a:ext uri="{FF2B5EF4-FFF2-40B4-BE49-F238E27FC236}">
                    <a16:creationId xmlns:a16="http://schemas.microsoft.com/office/drawing/2014/main" xmlns:a14="http://schemas.microsoft.com/office/drawing/2010/main" xmlns="" id="{D5EF95EC-E649-468C-B4CE-13190639CA18}"/>
                  </a:ext>
                </a:extLst>
              </p:cNvPr>
              <p:cNvSpPr txBox="1">
                <a:spLocks noRot="1" noChangeAspect="1" noMove="1" noResize="1" noEditPoints="1" noAdjustHandles="1" noChangeArrowheads="1" noChangeShapeType="1" noTextEdit="1"/>
              </p:cNvSpPr>
              <p:nvPr/>
            </p:nvSpPr>
            <p:spPr>
              <a:xfrm>
                <a:off x="900385" y="5379346"/>
                <a:ext cx="2167068" cy="338554"/>
              </a:xfrm>
              <a:prstGeom prst="rect">
                <a:avLst/>
              </a:prstGeom>
              <a:blipFill rotWithShape="0">
                <a:blip r:embed="rId6"/>
                <a:stretch>
                  <a:fillRect l="-4225" t="-1786" r="-4507" b="-33929"/>
                </a:stretch>
              </a:blipFill>
            </p:spPr>
            <p:txBody>
              <a:bodyPr/>
              <a:lstStyle/>
              <a:p>
                <a:r>
                  <a:rPr lang="ru-RU">
                    <a:noFill/>
                  </a:rPr>
                  <a:t> </a:t>
                </a:r>
              </a:p>
            </p:txBody>
          </p:sp>
        </mc:Fallback>
      </mc:AlternateContent>
      <p:sp>
        <p:nvSpPr>
          <p:cNvPr id="10" name="TextBox 9">
            <a:extLst>
              <a:ext uri="{FF2B5EF4-FFF2-40B4-BE49-F238E27FC236}">
                <a16:creationId xmlns:a16="http://schemas.microsoft.com/office/drawing/2014/main" xmlns="" id="{EDB94098-1F8F-46A8-9819-3B44B8024A68}"/>
              </a:ext>
            </a:extLst>
          </p:cNvPr>
          <p:cNvSpPr txBox="1"/>
          <p:nvPr/>
        </p:nvSpPr>
        <p:spPr>
          <a:xfrm>
            <a:off x="896050" y="3420347"/>
            <a:ext cx="2130636" cy="400110"/>
          </a:xfrm>
          <a:prstGeom prst="rect">
            <a:avLst/>
          </a:prstGeom>
          <a:noFill/>
        </p:spPr>
        <p:txBody>
          <a:bodyPr wrap="square" rtlCol="0">
            <a:spAutoFit/>
          </a:bodyPr>
          <a:lstStyle/>
          <a:p>
            <a:r>
              <a:rPr lang="kk-KZ" sz="2000" b="1" dirty="0">
                <a:latin typeface="Tahoma" panose="020B0604030504040204" pitchFamily="34" charset="0"/>
                <a:ea typeface="Tahoma" panose="020B0604030504040204" pitchFamily="34" charset="0"/>
                <a:cs typeface="Tahoma" panose="020B0604030504040204" pitchFamily="34" charset="0"/>
              </a:rPr>
              <a:t>Интервалдар:</a:t>
            </a:r>
            <a:endParaRPr lang="ru-RU" sz="2000" b="1" dirty="0">
              <a:latin typeface="Tahoma" panose="020B0604030504040204" pitchFamily="34" charset="0"/>
              <a:ea typeface="Tahoma" panose="020B0604030504040204" pitchFamily="34" charset="0"/>
              <a:cs typeface="Tahoma" panose="020B0604030504040204" pitchFamily="34" charset="0"/>
            </a:endParaRPr>
          </a:p>
        </p:txBody>
      </p:sp>
      <p:pic>
        <p:nvPicPr>
          <p:cNvPr id="3" name="Рисунок 2"/>
          <p:cNvPicPr>
            <a:picLocks noChangeAspect="1"/>
          </p:cNvPicPr>
          <p:nvPr/>
        </p:nvPicPr>
        <p:blipFill>
          <a:blip r:embed="rId7"/>
          <a:stretch>
            <a:fillRect/>
          </a:stretch>
        </p:blipFill>
        <p:spPr>
          <a:xfrm>
            <a:off x="4402618" y="2196741"/>
            <a:ext cx="5097572" cy="3615033"/>
          </a:xfrm>
          <a:prstGeom prst="rect">
            <a:avLst/>
          </a:prstGeom>
          <a:ln w="19050">
            <a:solidFill>
              <a:schemeClr val="accent1"/>
            </a:solidFill>
          </a:ln>
        </p:spPr>
      </p:pic>
    </p:spTree>
    <p:extLst>
      <p:ext uri="{BB962C8B-B14F-4D97-AF65-F5344CB8AC3E}">
        <p14:creationId xmlns:p14="http://schemas.microsoft.com/office/powerpoint/2010/main" val="1925007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500"/>
                                        <p:tgtEl>
                                          <p:spTgt spid="20"/>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fade">
                                      <p:cBhvr>
                                        <p:cTn id="3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20" grpId="0"/>
      <p:bldP spid="21"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xmlns="" id="{F8B3642A-58E4-46FD-BFFF-D8FDCEA10DA5}"/>
              </a:ext>
            </a:extLst>
          </p:cNvPr>
          <p:cNvSpPr txBox="1"/>
          <p:nvPr/>
        </p:nvSpPr>
        <p:spPr>
          <a:xfrm>
            <a:off x="930865" y="421514"/>
            <a:ext cx="10330269" cy="1569660"/>
          </a:xfrm>
          <a:prstGeom prst="rect">
            <a:avLst/>
          </a:prstGeom>
          <a:noFill/>
        </p:spPr>
        <p:txBody>
          <a:bodyPr wrap="square" rtlCol="0">
            <a:spAutoFit/>
          </a:bodyPr>
          <a:lstStyle/>
          <a:p>
            <a:r>
              <a:rPr lang="kk-KZ" sz="2400" b="1" dirty="0">
                <a:solidFill>
                  <a:srgbClr val="7030A0"/>
                </a:solidFill>
                <a:latin typeface="Tahoma" panose="020B0604030504040204" pitchFamily="34" charset="0"/>
                <a:ea typeface="Tahoma" panose="020B0604030504040204" pitchFamily="34" charset="0"/>
                <a:cs typeface="Tahoma" panose="020B0604030504040204" pitchFamily="34" charset="0"/>
              </a:rPr>
              <a:t>Тапсырма</a:t>
            </a:r>
          </a:p>
          <a:p>
            <a:r>
              <a:rPr lang="kk-KZ" b="1" dirty="0">
                <a:latin typeface="Tahoma" panose="020B0604030504040204" pitchFamily="34" charset="0"/>
                <a:ea typeface="Tahoma" panose="020B0604030504040204" pitchFamily="34" charset="0"/>
                <a:cs typeface="Tahoma" panose="020B0604030504040204" pitchFamily="34" charset="0"/>
              </a:rPr>
              <a:t>Кәсіпорындағы 20 жұмысшының тарифтік разряды туралы деректер берілген. 2, 3, 2, 4, 4, 5, 5, 4, 6, 3, 1, 4, 4, 5, 5, 6, 4, 3, 2, 3 тарифтік разрядпен жұмысшыларды бөлудің дискретті вариациялық қатарын құрастырыңыз және жиілік полигонын әзірлеңіз.</a:t>
            </a:r>
            <a:endParaRPr lang="ru-RU" b="1"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18" name="Таблица 18">
            <a:extLst>
              <a:ext uri="{FF2B5EF4-FFF2-40B4-BE49-F238E27FC236}">
                <a16:creationId xmlns:a16="http://schemas.microsoft.com/office/drawing/2014/main" xmlns="" id="{AD52138F-2F8A-4409-83D3-05E239648E42}"/>
              </a:ext>
            </a:extLst>
          </p:cNvPr>
          <p:cNvGraphicFramePr>
            <a:graphicFrameLocks noGrp="1"/>
          </p:cNvGraphicFramePr>
          <p:nvPr>
            <p:extLst>
              <p:ext uri="{D42A27DB-BD31-4B8C-83A1-F6EECF244321}">
                <p14:modId xmlns:p14="http://schemas.microsoft.com/office/powerpoint/2010/main" val="97637770"/>
              </p:ext>
            </p:extLst>
          </p:nvPr>
        </p:nvGraphicFramePr>
        <p:xfrm>
          <a:off x="979849" y="1947441"/>
          <a:ext cx="9403681" cy="792480"/>
        </p:xfrm>
        <a:graphic>
          <a:graphicData uri="http://schemas.openxmlformats.org/drawingml/2006/table">
            <a:tbl>
              <a:tblPr firstRow="1" bandRow="1">
                <a:tableStyleId>{5C22544A-7EE6-4342-B048-85BDC9FD1C3A}</a:tableStyleId>
              </a:tblPr>
              <a:tblGrid>
                <a:gridCol w="3151452">
                  <a:extLst>
                    <a:ext uri="{9D8B030D-6E8A-4147-A177-3AD203B41FA5}">
                      <a16:colId xmlns:a16="http://schemas.microsoft.com/office/drawing/2014/main" xmlns="" val="2012338647"/>
                    </a:ext>
                  </a:extLst>
                </a:gridCol>
                <a:gridCol w="1071265">
                  <a:extLst>
                    <a:ext uri="{9D8B030D-6E8A-4147-A177-3AD203B41FA5}">
                      <a16:colId xmlns:a16="http://schemas.microsoft.com/office/drawing/2014/main" xmlns="" val="3176547639"/>
                    </a:ext>
                  </a:extLst>
                </a:gridCol>
                <a:gridCol w="1118586">
                  <a:extLst>
                    <a:ext uri="{9D8B030D-6E8A-4147-A177-3AD203B41FA5}">
                      <a16:colId xmlns:a16="http://schemas.microsoft.com/office/drawing/2014/main" xmlns="" val="478152415"/>
                    </a:ext>
                  </a:extLst>
                </a:gridCol>
                <a:gridCol w="1074198">
                  <a:extLst>
                    <a:ext uri="{9D8B030D-6E8A-4147-A177-3AD203B41FA5}">
                      <a16:colId xmlns:a16="http://schemas.microsoft.com/office/drawing/2014/main" xmlns="" val="870068893"/>
                    </a:ext>
                  </a:extLst>
                </a:gridCol>
                <a:gridCol w="1012055">
                  <a:extLst>
                    <a:ext uri="{9D8B030D-6E8A-4147-A177-3AD203B41FA5}">
                      <a16:colId xmlns:a16="http://schemas.microsoft.com/office/drawing/2014/main" xmlns="" val="2327240027"/>
                    </a:ext>
                  </a:extLst>
                </a:gridCol>
                <a:gridCol w="1003177">
                  <a:extLst>
                    <a:ext uri="{9D8B030D-6E8A-4147-A177-3AD203B41FA5}">
                      <a16:colId xmlns:a16="http://schemas.microsoft.com/office/drawing/2014/main" xmlns="" val="419844219"/>
                    </a:ext>
                  </a:extLst>
                </a:gridCol>
                <a:gridCol w="972948">
                  <a:extLst>
                    <a:ext uri="{9D8B030D-6E8A-4147-A177-3AD203B41FA5}">
                      <a16:colId xmlns:a16="http://schemas.microsoft.com/office/drawing/2014/main" xmlns="" val="3985243464"/>
                    </a:ext>
                  </a:extLst>
                </a:gridCol>
              </a:tblGrid>
              <a:tr h="370840">
                <a:tc>
                  <a:txBody>
                    <a:bodyPr/>
                    <a:lstStyle/>
                    <a:p>
                      <a:r>
                        <a:rPr lang="kk-KZ" sz="2000" b="1" dirty="0">
                          <a:solidFill>
                            <a:schemeClr val="bg1"/>
                          </a:solidFill>
                          <a:latin typeface="Arial" panose="020B0604020202020204" pitchFamily="34" charset="0"/>
                          <a:cs typeface="Arial" panose="020B0604020202020204" pitchFamily="34" charset="0"/>
                        </a:rPr>
                        <a:t>Тарифтік разряд</a:t>
                      </a:r>
                      <a:r>
                        <a:rPr lang="en-US" sz="2000" b="1" dirty="0">
                          <a:solidFill>
                            <a:schemeClr val="bg1"/>
                          </a:solidFill>
                          <a:latin typeface="Arial" panose="020B0604020202020204" pitchFamily="34" charset="0"/>
                          <a:cs typeface="Arial" panose="020B0604020202020204" pitchFamily="34" charset="0"/>
                        </a:rPr>
                        <a:t> </a:t>
                      </a:r>
                      <a:r>
                        <a:rPr lang="kk-KZ" sz="2000" dirty="0">
                          <a:solidFill>
                            <a:schemeClr val="bg1"/>
                          </a:solidFill>
                        </a:rPr>
                        <a:t>(х)</a:t>
                      </a:r>
                      <a:endParaRPr lang="ru-RU" sz="2000" b="1" dirty="0">
                        <a:solidFill>
                          <a:schemeClr val="bg1"/>
                        </a:solidFill>
                        <a:latin typeface="Arial" panose="020B0604020202020204" pitchFamily="34" charset="0"/>
                        <a:cs typeface="Arial" panose="020B0604020202020204" pitchFamily="34" charset="0"/>
                      </a:endParaRPr>
                    </a:p>
                  </a:txBody>
                  <a:tcPr>
                    <a:solidFill>
                      <a:srgbClr val="7030A0"/>
                    </a:solidFill>
                  </a:tcPr>
                </a:tc>
                <a:tc>
                  <a:txBody>
                    <a:bodyPr/>
                    <a:lstStyle/>
                    <a:p>
                      <a:pPr algn="ctr"/>
                      <a:r>
                        <a:rPr lang="kk-KZ" sz="2000" dirty="0">
                          <a:solidFill>
                            <a:schemeClr val="tx1"/>
                          </a:solidFill>
                        </a:rPr>
                        <a:t>1</a:t>
                      </a:r>
                      <a:endParaRPr lang="ru-RU" sz="2000" dirty="0">
                        <a:solidFill>
                          <a:schemeClr val="tx1"/>
                        </a:solidFill>
                      </a:endParaRPr>
                    </a:p>
                  </a:txBody>
                  <a:tcPr>
                    <a:solidFill>
                      <a:schemeClr val="accent1">
                        <a:lumMod val="60000"/>
                        <a:lumOff val="40000"/>
                      </a:schemeClr>
                    </a:solidFill>
                  </a:tcPr>
                </a:tc>
                <a:tc>
                  <a:txBody>
                    <a:bodyPr/>
                    <a:lstStyle/>
                    <a:p>
                      <a:pPr algn="ctr"/>
                      <a:r>
                        <a:rPr lang="kk-KZ" sz="2000" dirty="0">
                          <a:solidFill>
                            <a:schemeClr val="tx1"/>
                          </a:solidFill>
                        </a:rPr>
                        <a:t>2</a:t>
                      </a:r>
                      <a:endParaRPr lang="ru-RU" sz="2000" dirty="0">
                        <a:solidFill>
                          <a:schemeClr val="tx1"/>
                        </a:solidFill>
                      </a:endParaRPr>
                    </a:p>
                  </a:txBody>
                  <a:tcPr>
                    <a:solidFill>
                      <a:schemeClr val="accent1">
                        <a:lumMod val="60000"/>
                        <a:lumOff val="40000"/>
                      </a:schemeClr>
                    </a:solidFill>
                  </a:tcPr>
                </a:tc>
                <a:tc>
                  <a:txBody>
                    <a:bodyPr/>
                    <a:lstStyle/>
                    <a:p>
                      <a:pPr algn="ctr"/>
                      <a:r>
                        <a:rPr lang="kk-KZ" sz="2000" dirty="0">
                          <a:solidFill>
                            <a:schemeClr val="tx1"/>
                          </a:solidFill>
                        </a:rPr>
                        <a:t>3</a:t>
                      </a:r>
                      <a:endParaRPr lang="ru-RU" sz="2000" dirty="0">
                        <a:solidFill>
                          <a:schemeClr val="tx1"/>
                        </a:solidFill>
                      </a:endParaRPr>
                    </a:p>
                  </a:txBody>
                  <a:tcPr>
                    <a:solidFill>
                      <a:schemeClr val="accent1">
                        <a:lumMod val="60000"/>
                        <a:lumOff val="40000"/>
                      </a:schemeClr>
                    </a:solidFill>
                  </a:tcPr>
                </a:tc>
                <a:tc>
                  <a:txBody>
                    <a:bodyPr/>
                    <a:lstStyle/>
                    <a:p>
                      <a:pPr algn="ctr"/>
                      <a:r>
                        <a:rPr lang="kk-KZ" sz="2000" dirty="0">
                          <a:solidFill>
                            <a:schemeClr val="tx1"/>
                          </a:solidFill>
                        </a:rPr>
                        <a:t>4</a:t>
                      </a:r>
                      <a:endParaRPr lang="ru-RU" sz="2000" dirty="0">
                        <a:solidFill>
                          <a:schemeClr val="tx1"/>
                        </a:solidFill>
                      </a:endParaRPr>
                    </a:p>
                  </a:txBody>
                  <a:tcPr>
                    <a:solidFill>
                      <a:schemeClr val="accent1">
                        <a:lumMod val="60000"/>
                        <a:lumOff val="40000"/>
                      </a:schemeClr>
                    </a:solidFill>
                  </a:tcPr>
                </a:tc>
                <a:tc>
                  <a:txBody>
                    <a:bodyPr/>
                    <a:lstStyle/>
                    <a:p>
                      <a:pPr algn="ctr"/>
                      <a:r>
                        <a:rPr lang="kk-KZ" sz="2000" dirty="0">
                          <a:solidFill>
                            <a:schemeClr val="tx1"/>
                          </a:solidFill>
                        </a:rPr>
                        <a:t>5</a:t>
                      </a:r>
                      <a:endParaRPr lang="ru-RU" sz="2000" dirty="0">
                        <a:solidFill>
                          <a:schemeClr val="tx1"/>
                        </a:solidFill>
                      </a:endParaRPr>
                    </a:p>
                  </a:txBody>
                  <a:tcPr>
                    <a:solidFill>
                      <a:schemeClr val="accent1">
                        <a:lumMod val="60000"/>
                        <a:lumOff val="40000"/>
                      </a:schemeClr>
                    </a:solidFill>
                  </a:tcPr>
                </a:tc>
                <a:tc>
                  <a:txBody>
                    <a:bodyPr/>
                    <a:lstStyle/>
                    <a:p>
                      <a:pPr algn="ctr"/>
                      <a:r>
                        <a:rPr lang="kk-KZ" sz="2000" dirty="0">
                          <a:solidFill>
                            <a:schemeClr val="tx1"/>
                          </a:solidFill>
                        </a:rPr>
                        <a:t>6</a:t>
                      </a:r>
                      <a:endParaRPr lang="ru-RU" sz="2000" dirty="0">
                        <a:solidFill>
                          <a:schemeClr val="tx1"/>
                        </a:solidFill>
                      </a:endParaRPr>
                    </a:p>
                  </a:txBody>
                  <a:tcPr>
                    <a:solidFill>
                      <a:schemeClr val="accent1">
                        <a:lumMod val="60000"/>
                        <a:lumOff val="40000"/>
                      </a:schemeClr>
                    </a:solidFill>
                  </a:tcPr>
                </a:tc>
                <a:extLst>
                  <a:ext uri="{0D108BD9-81ED-4DB2-BD59-A6C34878D82A}">
                    <a16:rowId xmlns:a16="http://schemas.microsoft.com/office/drawing/2014/main" xmlns="" val="2420744720"/>
                  </a:ext>
                </a:extLst>
              </a:tr>
              <a:tr h="370840">
                <a:tc>
                  <a:txBody>
                    <a:bodyPr/>
                    <a:lstStyle/>
                    <a:p>
                      <a:r>
                        <a:rPr lang="kk-KZ" sz="2000" b="1" dirty="0">
                          <a:solidFill>
                            <a:schemeClr val="bg1"/>
                          </a:solidFill>
                          <a:latin typeface="Arial" panose="020B0604020202020204" pitchFamily="34" charset="0"/>
                          <a:cs typeface="Arial" panose="020B0604020202020204" pitchFamily="34" charset="0"/>
                        </a:rPr>
                        <a:t>Жұмысшылар саны</a:t>
                      </a:r>
                      <a:r>
                        <a:rPr lang="en-US" sz="2000" b="1" dirty="0">
                          <a:solidFill>
                            <a:schemeClr val="bg1"/>
                          </a:solidFill>
                          <a:latin typeface="Arial" panose="020B0604020202020204" pitchFamily="34" charset="0"/>
                          <a:cs typeface="Arial" panose="020B0604020202020204" pitchFamily="34" charset="0"/>
                        </a:rPr>
                        <a:t> </a:t>
                      </a:r>
                      <a:r>
                        <a:rPr lang="kk-KZ" sz="2000" b="1" dirty="0">
                          <a:solidFill>
                            <a:schemeClr val="bg1"/>
                          </a:solidFill>
                        </a:rPr>
                        <a:t>(</a:t>
                      </a:r>
                      <a:r>
                        <a:rPr lang="en-US" sz="2000" b="1" dirty="0">
                          <a:solidFill>
                            <a:schemeClr val="bg1"/>
                          </a:solidFill>
                        </a:rPr>
                        <a:t>n</a:t>
                      </a:r>
                      <a:r>
                        <a:rPr lang="kk-KZ" sz="2000" b="1" dirty="0">
                          <a:solidFill>
                            <a:schemeClr val="bg1"/>
                          </a:solidFill>
                        </a:rPr>
                        <a:t>)</a:t>
                      </a:r>
                      <a:endParaRPr lang="ru-RU" sz="2000" b="1" dirty="0">
                        <a:solidFill>
                          <a:schemeClr val="bg1"/>
                        </a:solidFill>
                        <a:latin typeface="Arial" panose="020B0604020202020204" pitchFamily="34" charset="0"/>
                        <a:cs typeface="Arial" panose="020B0604020202020204" pitchFamily="34" charset="0"/>
                      </a:endParaRPr>
                    </a:p>
                  </a:txBody>
                  <a:tcPr>
                    <a:solidFill>
                      <a:srgbClr val="7030A0"/>
                    </a:solidFill>
                  </a:tcPr>
                </a:tc>
                <a:tc>
                  <a:txBody>
                    <a:bodyPr/>
                    <a:lstStyle/>
                    <a:p>
                      <a:pPr algn="ctr"/>
                      <a:r>
                        <a:rPr lang="kk-KZ" dirty="0"/>
                        <a:t>1</a:t>
                      </a:r>
                      <a:endParaRPr lang="ru-RU" dirty="0"/>
                    </a:p>
                  </a:txBody>
                  <a:tcPr>
                    <a:solidFill>
                      <a:schemeClr val="accent1">
                        <a:lumMod val="60000"/>
                        <a:lumOff val="40000"/>
                      </a:schemeClr>
                    </a:solidFill>
                  </a:tcPr>
                </a:tc>
                <a:tc>
                  <a:txBody>
                    <a:bodyPr/>
                    <a:lstStyle/>
                    <a:p>
                      <a:pPr algn="ctr"/>
                      <a:r>
                        <a:rPr lang="kk-KZ" dirty="0"/>
                        <a:t>3</a:t>
                      </a:r>
                      <a:endParaRPr lang="ru-RU" dirty="0"/>
                    </a:p>
                  </a:txBody>
                  <a:tcPr>
                    <a:solidFill>
                      <a:schemeClr val="accent1">
                        <a:lumMod val="60000"/>
                        <a:lumOff val="40000"/>
                      </a:schemeClr>
                    </a:solidFill>
                  </a:tcPr>
                </a:tc>
                <a:tc>
                  <a:txBody>
                    <a:bodyPr/>
                    <a:lstStyle/>
                    <a:p>
                      <a:pPr algn="ctr"/>
                      <a:r>
                        <a:rPr lang="kk-KZ" dirty="0"/>
                        <a:t>4</a:t>
                      </a:r>
                      <a:endParaRPr lang="ru-RU" dirty="0"/>
                    </a:p>
                  </a:txBody>
                  <a:tcPr>
                    <a:solidFill>
                      <a:schemeClr val="accent1">
                        <a:lumMod val="60000"/>
                        <a:lumOff val="40000"/>
                      </a:schemeClr>
                    </a:solidFill>
                  </a:tcPr>
                </a:tc>
                <a:tc>
                  <a:txBody>
                    <a:bodyPr/>
                    <a:lstStyle/>
                    <a:p>
                      <a:pPr algn="ctr"/>
                      <a:r>
                        <a:rPr lang="kk-KZ" dirty="0"/>
                        <a:t>6</a:t>
                      </a:r>
                      <a:endParaRPr lang="ru-RU" dirty="0"/>
                    </a:p>
                  </a:txBody>
                  <a:tcPr>
                    <a:solidFill>
                      <a:schemeClr val="accent1">
                        <a:lumMod val="60000"/>
                        <a:lumOff val="40000"/>
                      </a:schemeClr>
                    </a:solidFill>
                  </a:tcPr>
                </a:tc>
                <a:tc>
                  <a:txBody>
                    <a:bodyPr/>
                    <a:lstStyle/>
                    <a:p>
                      <a:pPr algn="ctr"/>
                      <a:r>
                        <a:rPr lang="kk-KZ" dirty="0"/>
                        <a:t>4</a:t>
                      </a:r>
                      <a:endParaRPr lang="ru-RU" dirty="0"/>
                    </a:p>
                  </a:txBody>
                  <a:tcPr>
                    <a:solidFill>
                      <a:schemeClr val="accent1">
                        <a:lumMod val="60000"/>
                        <a:lumOff val="40000"/>
                      </a:schemeClr>
                    </a:solidFill>
                  </a:tcPr>
                </a:tc>
                <a:tc>
                  <a:txBody>
                    <a:bodyPr/>
                    <a:lstStyle/>
                    <a:p>
                      <a:pPr algn="ctr"/>
                      <a:r>
                        <a:rPr lang="kk-KZ" dirty="0"/>
                        <a:t>2</a:t>
                      </a:r>
                      <a:endParaRPr lang="ru-RU" dirty="0"/>
                    </a:p>
                  </a:txBody>
                  <a:tcPr>
                    <a:solidFill>
                      <a:schemeClr val="accent1">
                        <a:lumMod val="60000"/>
                        <a:lumOff val="40000"/>
                      </a:schemeClr>
                    </a:solidFill>
                  </a:tcPr>
                </a:tc>
                <a:extLst>
                  <a:ext uri="{0D108BD9-81ED-4DB2-BD59-A6C34878D82A}">
                    <a16:rowId xmlns:a16="http://schemas.microsoft.com/office/drawing/2014/main" xmlns="" val="99143938"/>
                  </a:ext>
                </a:extLst>
              </a:tr>
            </a:tbl>
          </a:graphicData>
        </a:graphic>
      </p:graphicFrame>
      <p:pic>
        <p:nvPicPr>
          <p:cNvPr id="2" name="Рисунок 1"/>
          <p:cNvPicPr>
            <a:picLocks noChangeAspect="1"/>
          </p:cNvPicPr>
          <p:nvPr/>
        </p:nvPicPr>
        <p:blipFill>
          <a:blip r:embed="rId2"/>
          <a:stretch>
            <a:fillRect/>
          </a:stretch>
        </p:blipFill>
        <p:spPr>
          <a:xfrm>
            <a:off x="2931372" y="2802031"/>
            <a:ext cx="5339050" cy="3049485"/>
          </a:xfrm>
          <a:prstGeom prst="rect">
            <a:avLst/>
          </a:prstGeom>
          <a:ln w="19050">
            <a:solidFill>
              <a:schemeClr val="accent1"/>
            </a:solidFill>
          </a:ln>
        </p:spPr>
      </p:pic>
    </p:spTree>
    <p:extLst>
      <p:ext uri="{BB962C8B-B14F-4D97-AF65-F5344CB8AC3E}">
        <p14:creationId xmlns:p14="http://schemas.microsoft.com/office/powerpoint/2010/main" val="251951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F16DE02-EF80-4A5E-9B29-3AAF9C5ACC83}"/>
              </a:ext>
            </a:extLst>
          </p:cNvPr>
          <p:cNvSpPr txBox="1"/>
          <p:nvPr/>
        </p:nvSpPr>
        <p:spPr>
          <a:xfrm>
            <a:off x="994298" y="379731"/>
            <a:ext cx="10125253" cy="1631216"/>
          </a:xfrm>
          <a:prstGeom prst="rect">
            <a:avLst/>
          </a:prstGeom>
          <a:noFill/>
        </p:spPr>
        <p:txBody>
          <a:bodyPr wrap="square" rtlCol="0">
            <a:spAutoFit/>
          </a:bodyPr>
          <a:lstStyle/>
          <a:p>
            <a:r>
              <a:rPr lang="kk-KZ" sz="2400" b="1" dirty="0">
                <a:solidFill>
                  <a:srgbClr val="7030A0"/>
                </a:solidFill>
                <a:latin typeface="Tahoma" panose="020B0604030504040204" pitchFamily="34" charset="0"/>
                <a:ea typeface="Tahoma" panose="020B0604030504040204" pitchFamily="34" charset="0"/>
                <a:cs typeface="Tahoma" panose="020B0604030504040204" pitchFamily="34" charset="0"/>
              </a:rPr>
              <a:t>Тапсырма</a:t>
            </a:r>
          </a:p>
          <a:p>
            <a:r>
              <a:rPr lang="kk-KZ" sz="1900" b="1" dirty="0">
                <a:latin typeface="Tahoma" panose="020B0604030504040204" pitchFamily="34" charset="0"/>
                <a:ea typeface="Tahoma" panose="020B0604030504040204" pitchFamily="34" charset="0"/>
                <a:cs typeface="Tahoma" panose="020B0604030504040204" pitchFamily="34" charset="0"/>
              </a:rPr>
              <a:t>Аяқ киім дүкеніне әкелінетін әйел адамдарға арналған күзгі етіктердің өлшемі зерттелді. Аяқ киім өлшемдері мынадай болды: 35, 38, 38, 37, 37, 37, 36, 35, 38 ,38, 39, 39, 39, 37, 38, 38, 39, 36, 38, 39 ,39 ,40, 38, 38, 40, 37, 37, 38, 38, 36, 37, 37, 40, 40 ,39, 39, 38, 38, 38, 37.   </a:t>
            </a:r>
            <a:endParaRPr lang="ru-RU" sz="1900" b="1" dirty="0">
              <a:latin typeface="Tahoma" panose="020B0604030504040204" pitchFamily="34" charset="0"/>
              <a:ea typeface="Tahoma" panose="020B0604030504040204" pitchFamily="34" charset="0"/>
              <a:cs typeface="Tahoma" panose="020B0604030504040204" pitchFamily="34" charset="0"/>
            </a:endParaRPr>
          </a:p>
        </p:txBody>
      </p:sp>
      <p:sp>
        <p:nvSpPr>
          <p:cNvPr id="6" name="TextBox 5">
            <a:extLst>
              <a:ext uri="{FF2B5EF4-FFF2-40B4-BE49-F238E27FC236}">
                <a16:creationId xmlns:a16="http://schemas.microsoft.com/office/drawing/2014/main" xmlns="" id="{A7176163-EAF1-4D75-8409-01C5E8E7AA15}"/>
              </a:ext>
            </a:extLst>
          </p:cNvPr>
          <p:cNvSpPr txBox="1"/>
          <p:nvPr/>
        </p:nvSpPr>
        <p:spPr>
          <a:xfrm>
            <a:off x="994298" y="4914446"/>
            <a:ext cx="8639559" cy="1015663"/>
          </a:xfrm>
          <a:prstGeom prst="rect">
            <a:avLst/>
          </a:prstGeom>
          <a:noFill/>
        </p:spPr>
        <p:txBody>
          <a:bodyPr wrap="square" rtlCol="0">
            <a:spAutoFit/>
          </a:bodyPr>
          <a:lstStyle/>
          <a:p>
            <a:r>
              <a:rPr lang="kk-KZ" sz="2000" b="1" dirty="0">
                <a:latin typeface="Tahoma" panose="020B0604030504040204" pitchFamily="34" charset="0"/>
                <a:ea typeface="Tahoma" panose="020B0604030504040204" pitchFamily="34" charset="0"/>
                <a:cs typeface="Tahoma" panose="020B0604030504040204" pitchFamily="34" charset="0"/>
              </a:rPr>
              <a:t>Зерттеу барысында неше күзгі етік қаралғанын, қандай өлшемдегі аяқ киім жиі кездесетінін және аяқ киім өлшемінің медианасын есептеңіз. </a:t>
            </a:r>
            <a:endParaRPr lang="ru-RU" sz="2000" b="1" dirty="0">
              <a:latin typeface="Tahoma" panose="020B0604030504040204" pitchFamily="34" charset="0"/>
              <a:ea typeface="Tahoma" panose="020B0604030504040204" pitchFamily="34" charset="0"/>
              <a:cs typeface="Tahoma" panose="020B0604030504040204" pitchFamily="34" charset="0"/>
            </a:endParaRPr>
          </a:p>
        </p:txBody>
      </p:sp>
      <p:pic>
        <p:nvPicPr>
          <p:cNvPr id="3" name="Рисунок 2"/>
          <p:cNvPicPr>
            <a:picLocks noChangeAspect="1"/>
          </p:cNvPicPr>
          <p:nvPr/>
        </p:nvPicPr>
        <p:blipFill>
          <a:blip r:embed="rId2"/>
          <a:stretch>
            <a:fillRect/>
          </a:stretch>
        </p:blipFill>
        <p:spPr>
          <a:xfrm>
            <a:off x="3024058" y="2086306"/>
            <a:ext cx="5189213" cy="2905958"/>
          </a:xfrm>
          <a:prstGeom prst="rect">
            <a:avLst/>
          </a:prstGeom>
          <a:ln w="19050">
            <a:solidFill>
              <a:schemeClr val="accent1"/>
            </a:solidFill>
          </a:ln>
        </p:spPr>
      </p:pic>
    </p:spTree>
    <p:extLst>
      <p:ext uri="{BB962C8B-B14F-4D97-AF65-F5344CB8AC3E}">
        <p14:creationId xmlns:p14="http://schemas.microsoft.com/office/powerpoint/2010/main" val="3319767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B6F0541-AEB1-4A91-A35A-A88EB03FE7A1}"/>
              </a:ext>
            </a:extLst>
          </p:cNvPr>
          <p:cNvSpPr txBox="1"/>
          <p:nvPr/>
        </p:nvSpPr>
        <p:spPr>
          <a:xfrm>
            <a:off x="943092" y="511242"/>
            <a:ext cx="1586748" cy="461665"/>
          </a:xfrm>
          <a:prstGeom prst="rect">
            <a:avLst/>
          </a:prstGeom>
          <a:noFill/>
        </p:spPr>
        <p:txBody>
          <a:bodyPr wrap="square" rtlCol="0">
            <a:spAutoFit/>
          </a:bodyPr>
          <a:lstStyle/>
          <a:p>
            <a:r>
              <a:rPr lang="kk-KZ" sz="2400" b="1" dirty="0">
                <a:solidFill>
                  <a:srgbClr val="7030A0"/>
                </a:solidFill>
                <a:latin typeface="Tahoma" panose="020B0604030504040204" pitchFamily="34" charset="0"/>
                <a:ea typeface="Tahoma" panose="020B0604030504040204" pitchFamily="34" charset="0"/>
                <a:cs typeface="Tahoma" panose="020B0604030504040204" pitchFamily="34" charset="0"/>
              </a:rPr>
              <a:t>Шешуі</a:t>
            </a:r>
            <a:r>
              <a:rPr lang="ru-RU" sz="2400" b="1" dirty="0">
                <a:solidFill>
                  <a:srgbClr val="7030A0"/>
                </a:solidFill>
                <a:latin typeface="Tahoma" panose="020B0604030504040204" pitchFamily="34" charset="0"/>
                <a:ea typeface="Tahoma" panose="020B0604030504040204" pitchFamily="34" charset="0"/>
                <a:cs typeface="Tahoma" panose="020B0604030504040204" pitchFamily="34" charset="0"/>
              </a:rPr>
              <a:t>:</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xmlns="" id="{FCA9F171-F08F-49EA-86F1-C8D5BDDCB0EC}"/>
                  </a:ext>
                </a:extLst>
              </p:cNvPr>
              <p:cNvSpPr txBox="1"/>
              <p:nvPr/>
            </p:nvSpPr>
            <p:spPr>
              <a:xfrm>
                <a:off x="979266" y="961195"/>
                <a:ext cx="4016228"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kk-KZ" sz="2400" b="1" i="1" smtClean="0">
                          <a:latin typeface="Cambria Math" panose="02040503050406030204" pitchFamily="18" charset="0"/>
                        </a:rPr>
                        <m:t>𝟐</m:t>
                      </m:r>
                      <m:r>
                        <a:rPr lang="kk-KZ" sz="2400" b="1" i="1" smtClean="0">
                          <a:latin typeface="Cambria Math" panose="02040503050406030204" pitchFamily="18" charset="0"/>
                        </a:rPr>
                        <m:t>+</m:t>
                      </m:r>
                      <m:r>
                        <a:rPr lang="kk-KZ" sz="2400" b="1" i="1" smtClean="0">
                          <a:latin typeface="Cambria Math" panose="02040503050406030204" pitchFamily="18" charset="0"/>
                        </a:rPr>
                        <m:t>𝟑</m:t>
                      </m:r>
                      <m:r>
                        <a:rPr lang="kk-KZ" sz="2400" b="1" i="1" smtClean="0">
                          <a:latin typeface="Cambria Math" panose="02040503050406030204" pitchFamily="18" charset="0"/>
                        </a:rPr>
                        <m:t>+</m:t>
                      </m:r>
                      <m:r>
                        <a:rPr lang="kk-KZ" sz="2400" b="1" i="1" smtClean="0">
                          <a:latin typeface="Cambria Math" panose="02040503050406030204" pitchFamily="18" charset="0"/>
                        </a:rPr>
                        <m:t>𝟗</m:t>
                      </m:r>
                      <m:r>
                        <a:rPr lang="ru-RU" sz="2400" b="1" i="1" smtClean="0">
                          <a:latin typeface="Cambria Math" panose="02040503050406030204" pitchFamily="18" charset="0"/>
                        </a:rPr>
                        <m:t>+</m:t>
                      </m:r>
                      <m:r>
                        <a:rPr lang="kk-KZ" sz="2400" b="1" i="1" smtClean="0">
                          <a:latin typeface="Cambria Math" panose="02040503050406030204" pitchFamily="18" charset="0"/>
                        </a:rPr>
                        <m:t>𝟏𝟒</m:t>
                      </m:r>
                      <m:r>
                        <a:rPr lang="kk-KZ" sz="2400" b="1" i="1" smtClean="0">
                          <a:latin typeface="Cambria Math" panose="02040503050406030204" pitchFamily="18" charset="0"/>
                        </a:rPr>
                        <m:t>+</m:t>
                      </m:r>
                      <m:r>
                        <a:rPr lang="kk-KZ" sz="2400" b="1" i="1" smtClean="0">
                          <a:latin typeface="Cambria Math" panose="02040503050406030204" pitchFamily="18" charset="0"/>
                        </a:rPr>
                        <m:t>𝟖</m:t>
                      </m:r>
                      <m:r>
                        <a:rPr lang="kk-KZ" sz="2400" b="1" i="1" smtClean="0">
                          <a:latin typeface="Cambria Math" panose="02040503050406030204" pitchFamily="18" charset="0"/>
                        </a:rPr>
                        <m:t>+</m:t>
                      </m:r>
                      <m:r>
                        <a:rPr lang="kk-KZ" sz="2400" b="1" i="1" smtClean="0">
                          <a:latin typeface="Cambria Math" panose="02040503050406030204" pitchFamily="18" charset="0"/>
                        </a:rPr>
                        <m:t>𝟒</m:t>
                      </m:r>
                      <m:r>
                        <a:rPr lang="ru-RU" sz="2400" b="1" i="1" smtClean="0">
                          <a:latin typeface="Cambria Math" panose="02040503050406030204" pitchFamily="18" charset="0"/>
                        </a:rPr>
                        <m:t>=</m:t>
                      </m:r>
                      <m:r>
                        <a:rPr lang="ru-RU" sz="2400" b="1" i="1" smtClean="0">
                          <a:latin typeface="Cambria Math" panose="02040503050406030204" pitchFamily="18" charset="0"/>
                        </a:rPr>
                        <m:t>𝟒𝟎</m:t>
                      </m:r>
                      <m:r>
                        <a:rPr lang="kk-KZ" sz="2400" b="1" i="1" smtClean="0">
                          <a:latin typeface="Cambria Math" panose="02040503050406030204" pitchFamily="18" charset="0"/>
                        </a:rPr>
                        <m:t>.</m:t>
                      </m:r>
                    </m:oMath>
                  </m:oMathPara>
                </a14:m>
                <a:endParaRPr lang="ru-RU" sz="2400" b="1" dirty="0"/>
              </a:p>
            </p:txBody>
          </p:sp>
        </mc:Choice>
        <mc:Fallback xmlns="">
          <p:sp>
            <p:nvSpPr>
              <p:cNvPr id="4" name="TextBox 3">
                <a:extLst>
                  <a:ext uri="{FF2B5EF4-FFF2-40B4-BE49-F238E27FC236}">
                    <a16:creationId xmlns:a16="http://schemas.microsoft.com/office/drawing/2014/main" xmlns:a14="http://schemas.microsoft.com/office/drawing/2010/main" xmlns="" id="{FCA9F171-F08F-49EA-86F1-C8D5BDDCB0EC}"/>
                  </a:ext>
                </a:extLst>
              </p:cNvPr>
              <p:cNvSpPr txBox="1">
                <a:spLocks noRot="1" noChangeAspect="1" noMove="1" noResize="1" noEditPoints="1" noAdjustHandles="1" noChangeArrowheads="1" noChangeShapeType="1" noTextEdit="1"/>
              </p:cNvSpPr>
              <p:nvPr/>
            </p:nvSpPr>
            <p:spPr>
              <a:xfrm>
                <a:off x="979266" y="961195"/>
                <a:ext cx="4016228" cy="369332"/>
              </a:xfrm>
              <a:prstGeom prst="rect">
                <a:avLst/>
              </a:prstGeom>
              <a:blipFill rotWithShape="0">
                <a:blip r:embed="rId2"/>
                <a:stretch>
                  <a:fillRect l="-1520" b="-6667"/>
                </a:stretch>
              </a:blipFill>
            </p:spPr>
            <p:txBody>
              <a:bodyPr/>
              <a:lstStyle/>
              <a:p>
                <a:r>
                  <a:rPr lang="ru-RU">
                    <a:noFill/>
                  </a:rPr>
                  <a:t> </a:t>
                </a:r>
              </a:p>
            </p:txBody>
          </p:sp>
        </mc:Fallback>
      </mc:AlternateContent>
      <p:sp>
        <p:nvSpPr>
          <p:cNvPr id="6" name="TextBox 5">
            <a:extLst>
              <a:ext uri="{FF2B5EF4-FFF2-40B4-BE49-F238E27FC236}">
                <a16:creationId xmlns:a16="http://schemas.microsoft.com/office/drawing/2014/main" xmlns="" id="{D9B6AD21-A6F4-4CA3-A561-CF98C38E8C66}"/>
              </a:ext>
            </a:extLst>
          </p:cNvPr>
          <p:cNvSpPr txBox="1"/>
          <p:nvPr/>
        </p:nvSpPr>
        <p:spPr>
          <a:xfrm>
            <a:off x="4975394" y="899566"/>
            <a:ext cx="6090183" cy="461665"/>
          </a:xfrm>
          <a:prstGeom prst="rect">
            <a:avLst/>
          </a:prstGeom>
          <a:noFill/>
        </p:spPr>
        <p:txBody>
          <a:bodyPr wrap="square" rtlCol="0">
            <a:spAutoFit/>
          </a:bodyPr>
          <a:lstStyle/>
          <a:p>
            <a:r>
              <a:rPr lang="ru-RU" sz="2400" b="1" dirty="0" err="1">
                <a:latin typeface="Tahoma" panose="020B0604030504040204" pitchFamily="34" charset="0"/>
                <a:ea typeface="Tahoma" panose="020B0604030504040204" pitchFamily="34" charset="0"/>
                <a:cs typeface="Tahoma" panose="020B0604030504040204" pitchFamily="34" charset="0"/>
              </a:rPr>
              <a:t>Барлы</a:t>
            </a:r>
            <a:r>
              <a:rPr lang="kk-KZ" sz="2400" b="1" dirty="0">
                <a:latin typeface="Tahoma" panose="020B0604030504040204" pitchFamily="34" charset="0"/>
                <a:ea typeface="Tahoma" panose="020B0604030504040204" pitchFamily="34" charset="0"/>
                <a:cs typeface="Tahoma" panose="020B0604030504040204" pitchFamily="34" charset="0"/>
              </a:rPr>
              <a:t>ғы 40 аяқ киім зерттелген. </a:t>
            </a:r>
            <a:endParaRPr lang="ru-RU" sz="2400" b="1" dirty="0">
              <a:latin typeface="Tahoma" panose="020B0604030504040204" pitchFamily="34" charset="0"/>
              <a:ea typeface="Tahoma" panose="020B0604030504040204" pitchFamily="34" charset="0"/>
              <a:cs typeface="Tahoma" panose="020B0604030504040204" pitchFamily="34" charset="0"/>
            </a:endParaRPr>
          </a:p>
        </p:txBody>
      </p:sp>
      <p:sp>
        <p:nvSpPr>
          <p:cNvPr id="7" name="TextBox 6">
            <a:extLst>
              <a:ext uri="{FF2B5EF4-FFF2-40B4-BE49-F238E27FC236}">
                <a16:creationId xmlns:a16="http://schemas.microsoft.com/office/drawing/2014/main" xmlns="" id="{36E63A6B-86A3-498B-A198-387D5F56870E}"/>
              </a:ext>
            </a:extLst>
          </p:cNvPr>
          <p:cNvSpPr txBox="1"/>
          <p:nvPr/>
        </p:nvSpPr>
        <p:spPr>
          <a:xfrm>
            <a:off x="979266" y="1363524"/>
            <a:ext cx="10070237" cy="461665"/>
          </a:xfrm>
          <a:prstGeom prst="rect">
            <a:avLst/>
          </a:prstGeom>
          <a:noFill/>
        </p:spPr>
        <p:txBody>
          <a:bodyPr wrap="square" rtlCol="0">
            <a:spAutoFit/>
          </a:bodyPr>
          <a:lstStyle/>
          <a:p>
            <a:r>
              <a:rPr lang="kk-KZ" sz="2400" b="1" dirty="0">
                <a:latin typeface="Tahoma" panose="020B0604030504040204" pitchFamily="34" charset="0"/>
                <a:ea typeface="Tahoma" panose="020B0604030504040204" pitchFamily="34" charset="0"/>
                <a:cs typeface="Tahoma" panose="020B0604030504040204" pitchFamily="34" charset="0"/>
              </a:rPr>
              <a:t>Жиі кездесетіні 38 өлшемдегі аяқ киім. Жиілігі 14-ке тең. </a:t>
            </a:r>
            <a:endParaRPr lang="ru-RU" sz="2400" b="1" dirty="0">
              <a:latin typeface="Tahoma" panose="020B0604030504040204" pitchFamily="34" charset="0"/>
              <a:ea typeface="Tahoma" panose="020B0604030504040204" pitchFamily="34" charset="0"/>
              <a:cs typeface="Tahoma" panose="020B0604030504040204" pitchFamily="34" charset="0"/>
            </a:endParaRPr>
          </a:p>
        </p:txBody>
      </p:sp>
      <p:sp>
        <p:nvSpPr>
          <p:cNvPr id="9" name="TextBox 8">
            <a:extLst>
              <a:ext uri="{FF2B5EF4-FFF2-40B4-BE49-F238E27FC236}">
                <a16:creationId xmlns:a16="http://schemas.microsoft.com/office/drawing/2014/main" xmlns="" id="{2938D3A5-ED6F-41C1-98B1-1634B1C8F0BC}"/>
              </a:ext>
            </a:extLst>
          </p:cNvPr>
          <p:cNvSpPr txBox="1"/>
          <p:nvPr/>
        </p:nvSpPr>
        <p:spPr>
          <a:xfrm>
            <a:off x="979266" y="1838485"/>
            <a:ext cx="10237374" cy="738664"/>
          </a:xfrm>
          <a:prstGeom prst="rect">
            <a:avLst/>
          </a:prstGeom>
          <a:noFill/>
        </p:spPr>
        <p:txBody>
          <a:bodyPr wrap="square" rtlCol="0">
            <a:spAutoFit/>
          </a:bodyPr>
          <a:lstStyle/>
          <a:p>
            <a:r>
              <a:rPr lang="kk-KZ" sz="2100" b="1" dirty="0">
                <a:latin typeface="Tahoma" panose="020B0604030504040204" pitchFamily="34" charset="0"/>
                <a:ea typeface="Tahoma" panose="020B0604030504040204" pitchFamily="34" charset="0"/>
                <a:cs typeface="Tahoma" panose="020B0604030504040204" pitchFamily="34" charset="0"/>
              </a:rPr>
              <a:t>35, 35, 36, 36, 36, 37, 37, 37, 37, 37, 37, 37, 37, 37, 38, 38, 38, 38, 38, 38, 38, 38, 38, 38, 38, 38, 38, 38, 39, 39, 39, 39, 39, 39, 39, 39, 40, 40, 40, 40.</a:t>
            </a:r>
            <a:endParaRPr lang="ru-RU" sz="2100" b="1" dirty="0">
              <a:latin typeface="Tahoma" panose="020B0604030504040204" pitchFamily="34" charset="0"/>
              <a:ea typeface="Tahoma" panose="020B0604030504040204" pitchFamily="34" charset="0"/>
              <a:cs typeface="Tahoma" panose="020B0604030504040204" pitchFamily="34" charset="0"/>
            </a:endParaRP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xmlns="" id="{130D1A4E-A064-4223-86A5-04960F609DB5}"/>
                  </a:ext>
                </a:extLst>
              </p:cNvPr>
              <p:cNvSpPr txBox="1"/>
              <p:nvPr/>
            </p:nvSpPr>
            <p:spPr>
              <a:xfrm>
                <a:off x="865721" y="2648373"/>
                <a:ext cx="2320463" cy="76078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panose="02040503050406030204" pitchFamily="18" charset="0"/>
                        </a:rPr>
                        <m:t>𝒎</m:t>
                      </m:r>
                      <m:r>
                        <a:rPr lang="en-US" sz="2400" b="1" i="1" smtClean="0">
                          <a:latin typeface="Cambria Math" panose="02040503050406030204" pitchFamily="18" charset="0"/>
                        </a:rPr>
                        <m:t>=</m:t>
                      </m:r>
                      <m:f>
                        <m:fPr>
                          <m:ctrlPr>
                            <a:rPr lang="en-US" sz="2400" b="1" i="1" smtClean="0">
                              <a:latin typeface="Cambria Math" panose="02040503050406030204" pitchFamily="18" charset="0"/>
                            </a:rPr>
                          </m:ctrlPr>
                        </m:fPr>
                        <m:num>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𝒙</m:t>
                              </m:r>
                            </m:e>
                            <m:sub>
                              <m:r>
                                <a:rPr lang="en-US" sz="2400" b="1" i="1" smtClean="0">
                                  <a:latin typeface="Cambria Math" panose="02040503050406030204" pitchFamily="18" charset="0"/>
                                </a:rPr>
                                <m:t>𝟐𝟎</m:t>
                              </m:r>
                            </m:sub>
                          </m:sSub>
                          <m:r>
                            <a:rPr lang="en-US" sz="2400" b="1" i="1" smtClean="0">
                              <a:latin typeface="Cambria Math" panose="02040503050406030204" pitchFamily="18" charset="0"/>
                            </a:rPr>
                            <m:t>+</m:t>
                          </m:r>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𝒙</m:t>
                              </m:r>
                            </m:e>
                            <m:sub>
                              <m:r>
                                <a:rPr lang="en-US" sz="2400" b="1" i="1" smtClean="0">
                                  <a:latin typeface="Cambria Math" panose="02040503050406030204" pitchFamily="18" charset="0"/>
                                </a:rPr>
                                <m:t>𝟐𝟏</m:t>
                              </m:r>
                            </m:sub>
                          </m:sSub>
                        </m:num>
                        <m:den>
                          <m:r>
                            <a:rPr lang="en-US" sz="2400" b="1" i="1" smtClean="0">
                              <a:latin typeface="Cambria Math" panose="02040503050406030204" pitchFamily="18" charset="0"/>
                            </a:rPr>
                            <m:t>𝟐</m:t>
                          </m:r>
                        </m:den>
                      </m:f>
                    </m:oMath>
                  </m:oMathPara>
                </a14:m>
                <a:endParaRPr lang="ru-RU" sz="2400" b="1" dirty="0"/>
              </a:p>
            </p:txBody>
          </p:sp>
        </mc:Choice>
        <mc:Fallback xmlns="">
          <p:sp>
            <p:nvSpPr>
              <p:cNvPr id="10" name="TextBox 9">
                <a:extLst>
                  <a:ext uri="{FF2B5EF4-FFF2-40B4-BE49-F238E27FC236}">
                    <a16:creationId xmlns:a16="http://schemas.microsoft.com/office/drawing/2014/main" xmlns:a14="http://schemas.microsoft.com/office/drawing/2010/main" xmlns="" id="{130D1A4E-A064-4223-86A5-04960F609DB5}"/>
                  </a:ext>
                </a:extLst>
              </p:cNvPr>
              <p:cNvSpPr txBox="1">
                <a:spLocks noRot="1" noChangeAspect="1" noMove="1" noResize="1" noEditPoints="1" noAdjustHandles="1" noChangeArrowheads="1" noChangeShapeType="1" noTextEdit="1"/>
              </p:cNvSpPr>
              <p:nvPr/>
            </p:nvSpPr>
            <p:spPr>
              <a:xfrm>
                <a:off x="865721" y="2648373"/>
                <a:ext cx="2320463" cy="760786"/>
              </a:xfrm>
              <a:prstGeom prst="rect">
                <a:avLst/>
              </a:prstGeom>
              <a:blipFill rotWithShape="0">
                <a:blip r:embed="rId3"/>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11" name="Прямоугольник 10">
                <a:extLst>
                  <a:ext uri="{FF2B5EF4-FFF2-40B4-BE49-F238E27FC236}">
                    <a16:creationId xmlns:a16="http://schemas.microsoft.com/office/drawing/2014/main" xmlns="" id="{82EC0E17-0820-4D52-AD55-210C0B26C4A7}"/>
                  </a:ext>
                </a:extLst>
              </p:cNvPr>
              <p:cNvSpPr/>
              <p:nvPr/>
            </p:nvSpPr>
            <p:spPr>
              <a:xfrm>
                <a:off x="905649" y="3621280"/>
                <a:ext cx="2806602" cy="7838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panose="02040503050406030204" pitchFamily="18" charset="0"/>
                        </a:rPr>
                        <m:t>𝒎</m:t>
                      </m:r>
                      <m:r>
                        <a:rPr lang="en-US" sz="2400" b="1" i="1" smtClean="0">
                          <a:latin typeface="Cambria Math" panose="02040503050406030204" pitchFamily="18" charset="0"/>
                        </a:rPr>
                        <m:t>=</m:t>
                      </m:r>
                      <m:f>
                        <m:fPr>
                          <m:ctrlPr>
                            <a:rPr lang="en-US" sz="2400" b="1" i="1">
                              <a:latin typeface="Cambria Math" panose="02040503050406030204" pitchFamily="18" charset="0"/>
                            </a:rPr>
                          </m:ctrlPr>
                        </m:fPr>
                        <m:num>
                          <m:r>
                            <a:rPr lang="en-US" sz="2400" b="1" i="1" smtClean="0">
                              <a:latin typeface="Cambria Math" panose="02040503050406030204" pitchFamily="18" charset="0"/>
                            </a:rPr>
                            <m:t>𝟑𝟖</m:t>
                          </m:r>
                          <m:r>
                            <a:rPr lang="en-US" sz="2400" b="1" i="1" smtClean="0">
                              <a:latin typeface="Cambria Math" panose="02040503050406030204" pitchFamily="18" charset="0"/>
                            </a:rPr>
                            <m:t>+</m:t>
                          </m:r>
                          <m:r>
                            <a:rPr lang="en-US" sz="2400" b="1" i="1" smtClean="0">
                              <a:latin typeface="Cambria Math" panose="02040503050406030204" pitchFamily="18" charset="0"/>
                            </a:rPr>
                            <m:t>𝟑𝟖</m:t>
                          </m:r>
                        </m:num>
                        <m:den>
                          <m:r>
                            <a:rPr lang="en-US" sz="2400" b="1" i="1">
                              <a:latin typeface="Cambria Math" panose="02040503050406030204" pitchFamily="18" charset="0"/>
                            </a:rPr>
                            <m:t>𝟐</m:t>
                          </m:r>
                        </m:den>
                      </m:f>
                      <m:r>
                        <a:rPr lang="en-US" sz="2400" b="1" i="1" smtClean="0">
                          <a:latin typeface="Cambria Math" panose="02040503050406030204" pitchFamily="18" charset="0"/>
                        </a:rPr>
                        <m:t>=</m:t>
                      </m:r>
                      <m:r>
                        <a:rPr lang="en-US" sz="2400" b="1" i="1" smtClean="0">
                          <a:latin typeface="Cambria Math" panose="02040503050406030204" pitchFamily="18" charset="0"/>
                        </a:rPr>
                        <m:t>𝟑𝟖</m:t>
                      </m:r>
                    </m:oMath>
                  </m:oMathPara>
                </a14:m>
                <a:endParaRPr lang="ru-RU" sz="2400" b="1" dirty="0"/>
              </a:p>
            </p:txBody>
          </p:sp>
        </mc:Choice>
        <mc:Fallback xmlns="">
          <p:sp>
            <p:nvSpPr>
              <p:cNvPr id="11" name="Прямоугольник 10">
                <a:extLst>
                  <a:ext uri="{FF2B5EF4-FFF2-40B4-BE49-F238E27FC236}">
                    <a16:creationId xmlns:a16="http://schemas.microsoft.com/office/drawing/2014/main" xmlns:a14="http://schemas.microsoft.com/office/drawing/2010/main" xmlns="" id="{82EC0E17-0820-4D52-AD55-210C0B26C4A7}"/>
                  </a:ext>
                </a:extLst>
              </p:cNvPr>
              <p:cNvSpPr>
                <a:spLocks noRot="1" noChangeAspect="1" noMove="1" noResize="1" noEditPoints="1" noAdjustHandles="1" noChangeArrowheads="1" noChangeShapeType="1" noTextEdit="1"/>
              </p:cNvSpPr>
              <p:nvPr/>
            </p:nvSpPr>
            <p:spPr>
              <a:xfrm>
                <a:off x="905649" y="3621280"/>
                <a:ext cx="2806602" cy="783804"/>
              </a:xfrm>
              <a:prstGeom prst="rect">
                <a:avLst/>
              </a:prstGeom>
              <a:blipFill rotWithShape="0">
                <a:blip r:embed="rId4"/>
                <a:stretch>
                  <a:fillRect/>
                </a:stretch>
              </a:blipFill>
            </p:spPr>
            <p:txBody>
              <a:bodyPr/>
              <a:lstStyle/>
              <a:p>
                <a:r>
                  <a:rPr lang="ru-RU">
                    <a:noFill/>
                  </a:rPr>
                  <a:t> </a:t>
                </a:r>
              </a:p>
            </p:txBody>
          </p:sp>
        </mc:Fallback>
      </mc:AlternateContent>
      <p:pic>
        <p:nvPicPr>
          <p:cNvPr id="2" name="Рисунок 1"/>
          <p:cNvPicPr>
            <a:picLocks noChangeAspect="1"/>
          </p:cNvPicPr>
          <p:nvPr/>
        </p:nvPicPr>
        <p:blipFill>
          <a:blip r:embed="rId5"/>
          <a:stretch>
            <a:fillRect/>
          </a:stretch>
        </p:blipFill>
        <p:spPr>
          <a:xfrm>
            <a:off x="3655101" y="2558948"/>
            <a:ext cx="5831799" cy="3294736"/>
          </a:xfrm>
          <a:prstGeom prst="rect">
            <a:avLst/>
          </a:prstGeom>
          <a:ln w="19050">
            <a:solidFill>
              <a:schemeClr val="accent1"/>
            </a:solidFill>
          </a:ln>
        </p:spPr>
      </p:pic>
    </p:spTree>
    <p:extLst>
      <p:ext uri="{BB962C8B-B14F-4D97-AF65-F5344CB8AC3E}">
        <p14:creationId xmlns:p14="http://schemas.microsoft.com/office/powerpoint/2010/main" val="3594318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5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fade">
                                      <p:cBhvr>
                                        <p:cTn id="27" dur="5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animEffect transition="in" filter="fade">
                                      <p:cBhvr>
                                        <p:cTn id="32" dur="500"/>
                                        <p:tgtEl>
                                          <p:spTgt spid="1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Effect transition="in" filter="fade">
                                      <p:cBhvr>
                                        <p:cTn id="37"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a:extLst>
              <a:ext uri="{FF2B5EF4-FFF2-40B4-BE49-F238E27FC236}">
                <a16:creationId xmlns:a16="http://schemas.microsoft.com/office/drawing/2014/main" xmlns="" id="{CCA62DFB-8DA6-4AE7-9512-7FA089D7BB58}"/>
              </a:ext>
            </a:extLst>
          </p:cNvPr>
          <p:cNvSpPr/>
          <p:nvPr/>
        </p:nvSpPr>
        <p:spPr>
          <a:xfrm>
            <a:off x="906010" y="536876"/>
            <a:ext cx="10256735" cy="1846659"/>
          </a:xfrm>
          <a:prstGeom prst="rect">
            <a:avLst/>
          </a:prstGeom>
        </p:spPr>
        <p:txBody>
          <a:bodyPr wrap="square">
            <a:spAutoFit/>
          </a:bodyPr>
          <a:lstStyle/>
          <a:p>
            <a:r>
              <a:rPr lang="kk-KZ" sz="2400" b="1" dirty="0">
                <a:solidFill>
                  <a:srgbClr val="7030A0"/>
                </a:solidFill>
                <a:latin typeface="Tahoma" panose="020B0604030504040204" pitchFamily="34" charset="0"/>
                <a:ea typeface="Tahoma" panose="020B0604030504040204" pitchFamily="34" charset="0"/>
                <a:cs typeface="Tahoma" panose="020B0604030504040204" pitchFamily="34" charset="0"/>
              </a:rPr>
              <a:t>Тапсырма</a:t>
            </a:r>
          </a:p>
          <a:p>
            <a:r>
              <a:rPr lang="kk-KZ" b="1" dirty="0">
                <a:latin typeface="Tahoma" panose="020B0604030504040204" pitchFamily="34" charset="0"/>
                <a:ea typeface="Tahoma" panose="020B0604030504040204" pitchFamily="34" charset="0"/>
                <a:cs typeface="Tahoma" panose="020B0604030504040204" pitchFamily="34" charset="0"/>
              </a:rPr>
              <a:t>11-сыныптың 30 оқушысын сұрастыру нәтижесінде олардың бойларының өлшемі мынадай болды:  180, 170, 167, 164, 180, 173, 169, 164, 165, 178,  170, 177, 172, 180, 175, 172, 165, 180, 170, 165, 172, 164, 176, 170, 182, 173, 171,  169, 172, 175. Бой ұзындығын тең аралықты 3 топқа бөліп, оқушыларды бөлудің интервалды вариациялық қатарын құрыңыз, гистограмма әзірлеңіз.</a:t>
            </a:r>
          </a:p>
        </p:txBody>
      </p:sp>
      <p:sp>
        <p:nvSpPr>
          <p:cNvPr id="5" name="TextBox 4">
            <a:extLst>
              <a:ext uri="{FF2B5EF4-FFF2-40B4-BE49-F238E27FC236}">
                <a16:creationId xmlns:a16="http://schemas.microsoft.com/office/drawing/2014/main" xmlns="" id="{A5E159E8-524F-4283-BA60-B3F4B7BC2F5C}"/>
              </a:ext>
            </a:extLst>
          </p:cNvPr>
          <p:cNvSpPr txBox="1"/>
          <p:nvPr/>
        </p:nvSpPr>
        <p:spPr>
          <a:xfrm>
            <a:off x="940188" y="2501773"/>
            <a:ext cx="1979720" cy="461665"/>
          </a:xfrm>
          <a:prstGeom prst="rect">
            <a:avLst/>
          </a:prstGeom>
          <a:noFill/>
        </p:spPr>
        <p:txBody>
          <a:bodyPr wrap="square" rtlCol="0">
            <a:spAutoFit/>
          </a:bodyPr>
          <a:lstStyle/>
          <a:p>
            <a:r>
              <a:rPr lang="kk-KZ" sz="2400" b="1" dirty="0">
                <a:solidFill>
                  <a:srgbClr val="7030A0"/>
                </a:solidFill>
                <a:latin typeface="Tahoma" panose="020B0604030504040204" pitchFamily="34" charset="0"/>
                <a:ea typeface="Tahoma" panose="020B0604030504040204" pitchFamily="34" charset="0"/>
                <a:cs typeface="Tahoma" panose="020B0604030504040204" pitchFamily="34" charset="0"/>
              </a:rPr>
              <a:t>Шешуі: </a:t>
            </a:r>
            <a:endParaRPr lang="ru-RU" sz="24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xmlns="" id="{3A5FBC34-CAB0-41AD-BE18-24525EBFFBEF}"/>
                  </a:ext>
                </a:extLst>
              </p:cNvPr>
              <p:cNvSpPr txBox="1"/>
              <p:nvPr/>
            </p:nvSpPr>
            <p:spPr>
              <a:xfrm>
                <a:off x="954336" y="3102303"/>
                <a:ext cx="2634760" cy="6938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panose="02040503050406030204" pitchFamily="18" charset="0"/>
                        </a:rPr>
                        <m:t>𝒊</m:t>
                      </m:r>
                      <m:r>
                        <a:rPr lang="en-US" sz="2400" b="1" i="1" smtClean="0">
                          <a:latin typeface="Cambria Math" panose="02040503050406030204" pitchFamily="18" charset="0"/>
                        </a:rPr>
                        <m:t>=</m:t>
                      </m:r>
                      <m:f>
                        <m:fPr>
                          <m:ctrlPr>
                            <a:rPr lang="en-US" sz="2400" b="1" i="1" smtClean="0">
                              <a:latin typeface="Cambria Math" panose="02040503050406030204" pitchFamily="18" charset="0"/>
                            </a:rPr>
                          </m:ctrlPr>
                        </m:fPr>
                        <m:num>
                          <m:r>
                            <a:rPr lang="kk-KZ" sz="2400" b="1" i="1" smtClean="0">
                              <a:latin typeface="Cambria Math" panose="02040503050406030204" pitchFamily="18" charset="0"/>
                            </a:rPr>
                            <m:t>𝟏𝟖𝟐</m:t>
                          </m:r>
                          <m:r>
                            <a:rPr lang="kk-KZ" sz="2400" b="1" i="1" smtClean="0">
                              <a:latin typeface="Cambria Math" panose="02040503050406030204" pitchFamily="18" charset="0"/>
                            </a:rPr>
                            <m:t>−</m:t>
                          </m:r>
                          <m:r>
                            <a:rPr lang="kk-KZ" sz="2400" b="1" i="1" smtClean="0">
                              <a:latin typeface="Cambria Math" panose="02040503050406030204" pitchFamily="18" charset="0"/>
                            </a:rPr>
                            <m:t>𝟏𝟔𝟒</m:t>
                          </m:r>
                        </m:num>
                        <m:den>
                          <m:r>
                            <a:rPr lang="kk-KZ" sz="2400" b="1" i="1" smtClean="0">
                              <a:latin typeface="Cambria Math" panose="02040503050406030204" pitchFamily="18" charset="0"/>
                            </a:rPr>
                            <m:t>𝟑</m:t>
                          </m:r>
                        </m:den>
                      </m:f>
                      <m:r>
                        <a:rPr lang="en-US" sz="2400" b="1" i="1" smtClean="0">
                          <a:latin typeface="Cambria Math" panose="02040503050406030204" pitchFamily="18" charset="0"/>
                        </a:rPr>
                        <m:t>=</m:t>
                      </m:r>
                      <m:r>
                        <a:rPr lang="kk-KZ" sz="2400" b="1" i="1" smtClean="0">
                          <a:latin typeface="Cambria Math" panose="02040503050406030204" pitchFamily="18" charset="0"/>
                        </a:rPr>
                        <m:t>𝟔</m:t>
                      </m:r>
                    </m:oMath>
                  </m:oMathPara>
                </a14:m>
                <a:endParaRPr lang="ru-RU" sz="2400" b="1" dirty="0"/>
              </a:p>
            </p:txBody>
          </p:sp>
        </mc:Choice>
        <mc:Fallback xmlns="">
          <p:sp>
            <p:nvSpPr>
              <p:cNvPr id="17" name="TextBox 16">
                <a:extLst>
                  <a:ext uri="{FF2B5EF4-FFF2-40B4-BE49-F238E27FC236}">
                    <a16:creationId xmlns:a16="http://schemas.microsoft.com/office/drawing/2014/main" xmlns:a14="http://schemas.microsoft.com/office/drawing/2010/main" xmlns="" id="{3A5FBC34-CAB0-41AD-BE18-24525EBFFBEF}"/>
                  </a:ext>
                </a:extLst>
              </p:cNvPr>
              <p:cNvSpPr txBox="1">
                <a:spLocks noRot="1" noChangeAspect="1" noMove="1" noResize="1" noEditPoints="1" noAdjustHandles="1" noChangeArrowheads="1" noChangeShapeType="1" noTextEdit="1"/>
              </p:cNvSpPr>
              <p:nvPr/>
            </p:nvSpPr>
            <p:spPr>
              <a:xfrm>
                <a:off x="954336" y="3102303"/>
                <a:ext cx="2634760" cy="693844"/>
              </a:xfrm>
              <a:prstGeom prst="rect">
                <a:avLst/>
              </a:prstGeom>
              <a:blipFill rotWithShape="0">
                <a:blip r:embed="rId2"/>
                <a:stretch>
                  <a:fillRect/>
                </a:stretch>
              </a:blipFill>
            </p:spPr>
            <p:txBody>
              <a:bodyPr/>
              <a:lstStyle/>
              <a:p>
                <a:r>
                  <a:rPr lang="ru-RU">
                    <a:noFill/>
                  </a:rPr>
                  <a:t> </a:t>
                </a:r>
              </a:p>
            </p:txBody>
          </p:sp>
        </mc:Fallback>
      </mc:AlternateContent>
      <p:sp>
        <p:nvSpPr>
          <p:cNvPr id="18" name="TextBox 17">
            <a:extLst>
              <a:ext uri="{FF2B5EF4-FFF2-40B4-BE49-F238E27FC236}">
                <a16:creationId xmlns:a16="http://schemas.microsoft.com/office/drawing/2014/main" xmlns="" id="{2E8724E3-D44D-4F6C-A9FB-5926A37093F0}"/>
              </a:ext>
            </a:extLst>
          </p:cNvPr>
          <p:cNvSpPr txBox="1"/>
          <p:nvPr/>
        </p:nvSpPr>
        <p:spPr>
          <a:xfrm>
            <a:off x="906010" y="3851118"/>
            <a:ext cx="2152778" cy="400110"/>
          </a:xfrm>
          <a:prstGeom prst="rect">
            <a:avLst/>
          </a:prstGeom>
          <a:noFill/>
        </p:spPr>
        <p:txBody>
          <a:bodyPr wrap="square" rtlCol="0">
            <a:spAutoFit/>
          </a:bodyPr>
          <a:lstStyle/>
          <a:p>
            <a:r>
              <a:rPr lang="kk-KZ" sz="2000" b="1" dirty="0">
                <a:latin typeface="Tahoma" panose="020B0604030504040204" pitchFamily="34" charset="0"/>
                <a:ea typeface="Tahoma" panose="020B0604030504040204" pitchFamily="34" charset="0"/>
                <a:cs typeface="Tahoma" panose="020B0604030504040204" pitchFamily="34" charset="0"/>
              </a:rPr>
              <a:t>Интервалдар:</a:t>
            </a:r>
            <a:endParaRPr lang="ru-RU" sz="2000" b="1" dirty="0">
              <a:latin typeface="Tahoma" panose="020B0604030504040204" pitchFamily="34" charset="0"/>
              <a:ea typeface="Tahoma" panose="020B0604030504040204" pitchFamily="34" charset="0"/>
              <a:cs typeface="Tahoma" panose="020B0604030504040204" pitchFamily="34" charset="0"/>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xmlns="" id="{E2DE7183-95B6-428A-8DF8-FCADF06907E1}"/>
                  </a:ext>
                </a:extLst>
              </p:cNvPr>
              <p:cNvSpPr txBox="1"/>
              <p:nvPr/>
            </p:nvSpPr>
            <p:spPr>
              <a:xfrm>
                <a:off x="1041138" y="4390093"/>
                <a:ext cx="1518685"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ru-RU" sz="2400" b="1" i="1" smtClean="0">
                              <a:latin typeface="Cambria Math" panose="02040503050406030204" pitchFamily="18" charset="0"/>
                            </a:rPr>
                          </m:ctrlPr>
                        </m:dPr>
                        <m:e>
                          <m:r>
                            <a:rPr lang="en-US" sz="2400" b="1" i="1" smtClean="0">
                              <a:latin typeface="Cambria Math" panose="02040503050406030204" pitchFamily="18" charset="0"/>
                            </a:rPr>
                            <m:t>𝟏𝟔𝟒</m:t>
                          </m:r>
                          <m:r>
                            <a:rPr lang="en-US" sz="2400" b="1" i="1" smtClean="0">
                              <a:latin typeface="Cambria Math" panose="02040503050406030204" pitchFamily="18" charset="0"/>
                            </a:rPr>
                            <m:t>;</m:t>
                          </m:r>
                          <m:r>
                            <a:rPr lang="en-US" sz="2400" b="1" i="1" smtClean="0">
                              <a:latin typeface="Cambria Math" panose="02040503050406030204" pitchFamily="18" charset="0"/>
                            </a:rPr>
                            <m:t>𝟏𝟕𝟎</m:t>
                          </m:r>
                        </m:e>
                      </m:d>
                    </m:oMath>
                  </m:oMathPara>
                </a14:m>
                <a:endParaRPr lang="ru-RU" sz="2400" b="1" dirty="0"/>
              </a:p>
            </p:txBody>
          </p:sp>
        </mc:Choice>
        <mc:Fallback xmlns="">
          <p:sp>
            <p:nvSpPr>
              <p:cNvPr id="6" name="TextBox 5">
                <a:extLst>
                  <a:ext uri="{FF2B5EF4-FFF2-40B4-BE49-F238E27FC236}">
                    <a16:creationId xmlns:a16="http://schemas.microsoft.com/office/drawing/2014/main" xmlns:a14="http://schemas.microsoft.com/office/drawing/2010/main" xmlns="" id="{E2DE7183-95B6-428A-8DF8-FCADF06907E1}"/>
                  </a:ext>
                </a:extLst>
              </p:cNvPr>
              <p:cNvSpPr txBox="1">
                <a:spLocks noRot="1" noChangeAspect="1" noMove="1" noResize="1" noEditPoints="1" noAdjustHandles="1" noChangeArrowheads="1" noChangeShapeType="1" noTextEdit="1"/>
              </p:cNvSpPr>
              <p:nvPr/>
            </p:nvSpPr>
            <p:spPr>
              <a:xfrm>
                <a:off x="1041138" y="4390093"/>
                <a:ext cx="1518685" cy="369332"/>
              </a:xfrm>
              <a:prstGeom prst="rect">
                <a:avLst/>
              </a:prstGeom>
              <a:blipFill rotWithShape="0">
                <a:blip r:embed="rId3"/>
                <a:stretch>
                  <a:fillRect b="-11475"/>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xmlns="" id="{0C9AC5A1-B5DD-49A8-805A-A0FDF13E3436}"/>
                  </a:ext>
                </a:extLst>
              </p:cNvPr>
              <p:cNvSpPr txBox="1"/>
              <p:nvPr/>
            </p:nvSpPr>
            <p:spPr>
              <a:xfrm>
                <a:off x="1020940" y="4875820"/>
                <a:ext cx="1538883"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panose="02040503050406030204" pitchFamily="18" charset="0"/>
                        </a:rPr>
                        <m:t>(</m:t>
                      </m:r>
                      <m:r>
                        <a:rPr lang="en-US" sz="2400" b="1" i="1" smtClean="0">
                          <a:latin typeface="Cambria Math" panose="02040503050406030204" pitchFamily="18" charset="0"/>
                        </a:rPr>
                        <m:t>𝟏𝟕𝟎</m:t>
                      </m:r>
                      <m:r>
                        <a:rPr lang="en-US" sz="2400" b="1" i="1" smtClean="0">
                          <a:latin typeface="Cambria Math" panose="02040503050406030204" pitchFamily="18" charset="0"/>
                        </a:rPr>
                        <m:t>;</m:t>
                      </m:r>
                      <m:r>
                        <a:rPr lang="en-US" sz="2400" b="1" i="1" smtClean="0">
                          <a:latin typeface="Cambria Math" panose="02040503050406030204" pitchFamily="18" charset="0"/>
                        </a:rPr>
                        <m:t>𝟏𝟕𝟔</m:t>
                      </m:r>
                      <m:r>
                        <a:rPr lang="en-US" sz="2400" b="1" i="1" smtClean="0">
                          <a:latin typeface="Cambria Math" panose="02040503050406030204" pitchFamily="18" charset="0"/>
                        </a:rPr>
                        <m:t>]</m:t>
                      </m:r>
                    </m:oMath>
                  </m:oMathPara>
                </a14:m>
                <a:endParaRPr lang="ru-RU" sz="2400" b="1" dirty="0"/>
              </a:p>
            </p:txBody>
          </p:sp>
        </mc:Choice>
        <mc:Fallback xmlns="">
          <p:sp>
            <p:nvSpPr>
              <p:cNvPr id="20" name="TextBox 19">
                <a:extLst>
                  <a:ext uri="{FF2B5EF4-FFF2-40B4-BE49-F238E27FC236}">
                    <a16:creationId xmlns:a16="http://schemas.microsoft.com/office/drawing/2014/main" xmlns:a14="http://schemas.microsoft.com/office/drawing/2010/main" xmlns="" id="{0C9AC5A1-B5DD-49A8-805A-A0FDF13E3436}"/>
                  </a:ext>
                </a:extLst>
              </p:cNvPr>
              <p:cNvSpPr txBox="1">
                <a:spLocks noRot="1" noChangeAspect="1" noMove="1" noResize="1" noEditPoints="1" noAdjustHandles="1" noChangeArrowheads="1" noChangeShapeType="1" noTextEdit="1"/>
              </p:cNvSpPr>
              <p:nvPr/>
            </p:nvSpPr>
            <p:spPr>
              <a:xfrm>
                <a:off x="1020940" y="4875820"/>
                <a:ext cx="1538883" cy="369332"/>
              </a:xfrm>
              <a:prstGeom prst="rect">
                <a:avLst/>
              </a:prstGeom>
              <a:blipFill rotWithShape="0">
                <a:blip r:embed="rId4"/>
                <a:stretch>
                  <a:fillRect l="-6719" r="-7115" b="-35000"/>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xmlns="" id="{344A5960-8121-4B19-B91A-80BCEE11FAE3}"/>
                  </a:ext>
                </a:extLst>
              </p:cNvPr>
              <p:cNvSpPr txBox="1"/>
              <p:nvPr/>
            </p:nvSpPr>
            <p:spPr>
              <a:xfrm>
                <a:off x="1011904" y="5335282"/>
                <a:ext cx="1538883"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panose="02040503050406030204" pitchFamily="18" charset="0"/>
                        </a:rPr>
                        <m:t>(</m:t>
                      </m:r>
                      <m:r>
                        <a:rPr lang="en-US" sz="2400" b="1" i="1" smtClean="0">
                          <a:latin typeface="Cambria Math" panose="02040503050406030204" pitchFamily="18" charset="0"/>
                        </a:rPr>
                        <m:t>𝟏𝟕𝟔</m:t>
                      </m:r>
                      <m:r>
                        <a:rPr lang="en-US" sz="2400" b="1" i="1" smtClean="0">
                          <a:latin typeface="Cambria Math" panose="02040503050406030204" pitchFamily="18" charset="0"/>
                        </a:rPr>
                        <m:t>;</m:t>
                      </m:r>
                      <m:r>
                        <a:rPr lang="en-US" sz="2400" b="1" i="1" smtClean="0">
                          <a:latin typeface="Cambria Math" panose="02040503050406030204" pitchFamily="18" charset="0"/>
                        </a:rPr>
                        <m:t>𝟏𝟖𝟐</m:t>
                      </m:r>
                      <m:r>
                        <a:rPr lang="en-US" sz="2400" b="1" i="1" smtClean="0">
                          <a:latin typeface="Cambria Math" panose="02040503050406030204" pitchFamily="18" charset="0"/>
                        </a:rPr>
                        <m:t>]</m:t>
                      </m:r>
                    </m:oMath>
                  </m:oMathPara>
                </a14:m>
                <a:endParaRPr lang="ru-RU" sz="2400" b="1" dirty="0"/>
              </a:p>
            </p:txBody>
          </p:sp>
        </mc:Choice>
        <mc:Fallback xmlns="">
          <p:sp>
            <p:nvSpPr>
              <p:cNvPr id="21" name="TextBox 20">
                <a:extLst>
                  <a:ext uri="{FF2B5EF4-FFF2-40B4-BE49-F238E27FC236}">
                    <a16:creationId xmlns:a16="http://schemas.microsoft.com/office/drawing/2014/main" xmlns:a14="http://schemas.microsoft.com/office/drawing/2010/main" xmlns="" id="{344A5960-8121-4B19-B91A-80BCEE11FAE3}"/>
                  </a:ext>
                </a:extLst>
              </p:cNvPr>
              <p:cNvSpPr txBox="1">
                <a:spLocks noRot="1" noChangeAspect="1" noMove="1" noResize="1" noEditPoints="1" noAdjustHandles="1" noChangeArrowheads="1" noChangeShapeType="1" noTextEdit="1"/>
              </p:cNvSpPr>
              <p:nvPr/>
            </p:nvSpPr>
            <p:spPr>
              <a:xfrm>
                <a:off x="1011904" y="5335282"/>
                <a:ext cx="1538883" cy="369332"/>
              </a:xfrm>
              <a:prstGeom prst="rect">
                <a:avLst/>
              </a:prstGeom>
              <a:blipFill rotWithShape="0">
                <a:blip r:embed="rId5"/>
                <a:stretch>
                  <a:fillRect l="-7143" r="-7143" b="-34426"/>
                </a:stretch>
              </a:blipFill>
            </p:spPr>
            <p:txBody>
              <a:bodyPr/>
              <a:lstStyle/>
              <a:p>
                <a:r>
                  <a:rPr lang="ru-RU">
                    <a:noFill/>
                  </a:rPr>
                  <a:t> </a:t>
                </a:r>
              </a:p>
            </p:txBody>
          </p:sp>
        </mc:Fallback>
      </mc:AlternateContent>
      <p:pic>
        <p:nvPicPr>
          <p:cNvPr id="3" name="Рисунок 2"/>
          <p:cNvPicPr>
            <a:picLocks noChangeAspect="1"/>
          </p:cNvPicPr>
          <p:nvPr/>
        </p:nvPicPr>
        <p:blipFill>
          <a:blip r:embed="rId6"/>
          <a:stretch>
            <a:fillRect/>
          </a:stretch>
        </p:blipFill>
        <p:spPr>
          <a:xfrm>
            <a:off x="5559901" y="2501230"/>
            <a:ext cx="3967820" cy="3357768"/>
          </a:xfrm>
          <a:prstGeom prst="rect">
            <a:avLst/>
          </a:prstGeom>
          <a:ln w="19050">
            <a:solidFill>
              <a:schemeClr val="accent1"/>
            </a:solidFill>
          </a:ln>
        </p:spPr>
      </p:pic>
    </p:spTree>
    <p:extLst>
      <p:ext uri="{BB962C8B-B14F-4D97-AF65-F5344CB8AC3E}">
        <p14:creationId xmlns:p14="http://schemas.microsoft.com/office/powerpoint/2010/main" val="2367634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xEl>
                                              <p:pRg st="0" end="0"/>
                                            </p:txEl>
                                          </p:spTgt>
                                        </p:tgtEl>
                                        <p:attrNameLst>
                                          <p:attrName>style.visibility</p:attrName>
                                        </p:attrNameLst>
                                      </p:cBhvr>
                                      <p:to>
                                        <p:strVal val="visible"/>
                                      </p:to>
                                    </p:set>
                                    <p:animEffect transition="in" filter="fade">
                                      <p:cBhvr>
                                        <p:cTn id="12" dur="500"/>
                                        <p:tgtEl>
                                          <p:spTgt spid="1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500"/>
                                        <p:tgtEl>
                                          <p:spTgt spid="21"/>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8" grpId="0"/>
      <p:bldP spid="6" grpId="0"/>
      <p:bldP spid="20" grpId="0"/>
      <p:bldP spid="2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Box 71">
            <a:extLst>
              <a:ext uri="{FF2B5EF4-FFF2-40B4-BE49-F238E27FC236}">
                <a16:creationId xmlns:a16="http://schemas.microsoft.com/office/drawing/2014/main" xmlns="" id="{14FCEE11-4AB3-4847-9E51-E42FD092039B}"/>
              </a:ext>
            </a:extLst>
          </p:cNvPr>
          <p:cNvSpPr txBox="1"/>
          <p:nvPr/>
        </p:nvSpPr>
        <p:spPr>
          <a:xfrm>
            <a:off x="1219200" y="3117542"/>
            <a:ext cx="6825574" cy="2308324"/>
          </a:xfrm>
          <a:prstGeom prst="rect">
            <a:avLst/>
          </a:prstGeom>
          <a:noFill/>
        </p:spPr>
        <p:txBody>
          <a:bodyPr wrap="square" rtlCol="0">
            <a:spAutoFit/>
          </a:bodyPr>
          <a:lstStyle/>
          <a:p>
            <a:pPr marL="342900" indent="-342900">
              <a:buFont typeface="Arial" panose="020B0604020202020204" pitchFamily="34" charset="0"/>
              <a:buChar char="•"/>
            </a:pPr>
            <a:r>
              <a:rPr lang="kk-KZ" sz="2400" b="1" dirty="0">
                <a:solidFill>
                  <a:srgbClr val="002060"/>
                </a:solidFill>
                <a:latin typeface="Tahoma" panose="020B0604030504040204" pitchFamily="34" charset="0"/>
                <a:ea typeface="Tahoma" panose="020B0604030504040204" pitchFamily="34" charset="0"/>
                <a:cs typeface="Tahoma" panose="020B0604030504040204" pitchFamily="34" charset="0"/>
              </a:rPr>
              <a:t>дискретті және интервалды вариациялық қатарларды құрастыру үшін таңдаманы өңдеуді </a:t>
            </a:r>
            <a:r>
              <a:rPr lang="kk-KZ"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үйрендіңіздер</a:t>
            </a:r>
            <a:r>
              <a:rPr lang="ru-RU"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342900" indent="-342900">
              <a:buFont typeface="Arial" panose="020B0604020202020204" pitchFamily="34" charset="0"/>
              <a:buChar char="•"/>
            </a:pPr>
            <a:r>
              <a:rPr lang="kk-KZ"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вариациялық қатарлардың графикалық бейнесін салдыңыздар.</a:t>
            </a:r>
            <a:endParaRPr lang="kk-KZ" sz="24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48" name="Прямоугольник 47"/>
          <p:cNvSpPr/>
          <p:nvPr/>
        </p:nvSpPr>
        <p:spPr>
          <a:xfrm>
            <a:off x="2050472" y="1954613"/>
            <a:ext cx="4477948" cy="861774"/>
          </a:xfrm>
          <a:prstGeom prst="rect">
            <a:avLst/>
          </a:prstGeom>
        </p:spPr>
        <p:txBody>
          <a:bodyPr wrap="square">
            <a:spAutoFit/>
          </a:bodyPr>
          <a:lstStyle/>
          <a:p>
            <a:pPr algn="just"/>
            <a:r>
              <a:rPr lang="ru-RU" sz="50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Қорытынды</a:t>
            </a:r>
            <a:r>
              <a:rPr lang="ru-RU" sz="5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en-US" sz="50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pic>
        <p:nvPicPr>
          <p:cNvPr id="71" name="Рисунок 7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4774" y="1954613"/>
            <a:ext cx="3521413" cy="4321735"/>
          </a:xfrm>
          <a:prstGeom prst="rect">
            <a:avLst/>
          </a:prstGeom>
        </p:spPr>
      </p:pic>
    </p:spTree>
    <p:extLst>
      <p:ext uri="{BB962C8B-B14F-4D97-AF65-F5344CB8AC3E}">
        <p14:creationId xmlns:p14="http://schemas.microsoft.com/office/powerpoint/2010/main" val="3881716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32933" y="1073175"/>
            <a:ext cx="9846733" cy="905417"/>
          </a:xfrm>
        </p:spPr>
        <p:txBody>
          <a:bodyPr>
            <a:noAutofit/>
          </a:bodyPr>
          <a:lstStyle/>
          <a:p>
            <a:pPr>
              <a:lnSpc>
                <a:spcPct val="100000"/>
              </a:lnSpc>
            </a:pPr>
            <a:r>
              <a:rPr lang="kk-KZ" sz="4000" b="1" dirty="0">
                <a:solidFill>
                  <a:srgbClr val="002060"/>
                </a:solidFill>
                <a:latin typeface="Tahoma" panose="020B0604030504040204" pitchFamily="34" charset="0"/>
                <a:ea typeface="Tahoma" panose="020B0604030504040204" pitchFamily="34" charset="0"/>
                <a:cs typeface="Tahoma" panose="020B0604030504040204" pitchFamily="34" charset="0"/>
              </a:rPr>
              <a:t>Дискретті және интервалды вариациялық қатарлар</a:t>
            </a:r>
            <a:endParaRPr lang="en-ID" sz="26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Подзаголовок 2"/>
          <p:cNvSpPr>
            <a:spLocks noGrp="1"/>
          </p:cNvSpPr>
          <p:nvPr>
            <p:ph type="subTitle" idx="1"/>
          </p:nvPr>
        </p:nvSpPr>
        <p:spPr>
          <a:xfrm>
            <a:off x="804333" y="2482369"/>
            <a:ext cx="7240441" cy="2720941"/>
          </a:xfrm>
        </p:spPr>
        <p:txBody>
          <a:bodyPr>
            <a:noAutofit/>
          </a:bodyPr>
          <a:lstStyle/>
          <a:p>
            <a:pPr algn="l"/>
            <a:r>
              <a:rPr lang="ru-RU"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Бүгінгі</a:t>
            </a:r>
            <a:r>
              <a:rPr lang="ru-RU"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ru-RU"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сабақта</a:t>
            </a:r>
            <a:r>
              <a:rPr lang="ru-RU"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342900" indent="-342900">
              <a:buFont typeface="Arial" panose="020B0604020202020204" pitchFamily="34" charset="0"/>
              <a:buChar char="•"/>
            </a:pPr>
            <a:r>
              <a:rPr lang="kk-KZ" b="1" dirty="0">
                <a:solidFill>
                  <a:srgbClr val="002060"/>
                </a:solidFill>
                <a:latin typeface="Tahoma" panose="020B0604030504040204" pitchFamily="34" charset="0"/>
                <a:ea typeface="Tahoma" panose="020B0604030504040204" pitchFamily="34" charset="0"/>
                <a:cs typeface="Tahoma" panose="020B0604030504040204" pitchFamily="34" charset="0"/>
              </a:rPr>
              <a:t>дискретті және интервалды вариациялық қатарларды құрастыру үшін таңдаманы өңдеуді </a:t>
            </a:r>
            <a:r>
              <a:rPr lang="kk-KZ" b="1" dirty="0" smtClean="0">
                <a:solidFill>
                  <a:srgbClr val="002060"/>
                </a:solidFill>
                <a:latin typeface="Tahoma" panose="020B0604030504040204" pitchFamily="34" charset="0"/>
                <a:ea typeface="Tahoma" panose="020B0604030504040204" pitchFamily="34" charset="0"/>
                <a:cs typeface="Tahoma" panose="020B0604030504040204" pitchFamily="34" charset="0"/>
              </a:rPr>
              <a:t>үйренесіздер</a:t>
            </a:r>
            <a:r>
              <a:rPr lang="ru-RU"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kk-KZ" b="1"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342900" indent="-342900">
              <a:buFont typeface="Arial" panose="020B0604020202020204" pitchFamily="34" charset="0"/>
              <a:buChar char="•"/>
            </a:pPr>
            <a:r>
              <a:rPr lang="kk-KZ" b="1" dirty="0">
                <a:solidFill>
                  <a:srgbClr val="002060"/>
                </a:solidFill>
                <a:latin typeface="Tahoma" panose="020B0604030504040204" pitchFamily="34" charset="0"/>
                <a:ea typeface="Tahoma" panose="020B0604030504040204" pitchFamily="34" charset="0"/>
                <a:cs typeface="Tahoma" panose="020B0604030504040204" pitchFamily="34" charset="0"/>
              </a:rPr>
              <a:t>вариациялық қатарлардың графикалық бейнесін </a:t>
            </a:r>
            <a:r>
              <a:rPr lang="kk-KZ" b="1" dirty="0" smtClean="0">
                <a:solidFill>
                  <a:srgbClr val="002060"/>
                </a:solidFill>
                <a:latin typeface="Tahoma" panose="020B0604030504040204" pitchFamily="34" charset="0"/>
                <a:ea typeface="Tahoma" panose="020B0604030504040204" pitchFamily="34" charset="0"/>
                <a:cs typeface="Tahoma" panose="020B0604030504040204" pitchFamily="34" charset="0"/>
              </a:rPr>
              <a:t>саласыздар.</a:t>
            </a:r>
            <a:endParaRPr lang="kk-KZ"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4774" y="1954613"/>
            <a:ext cx="3521413" cy="4321735"/>
          </a:xfrm>
          <a:prstGeom prst="rect">
            <a:avLst/>
          </a:prstGeom>
        </p:spPr>
      </p:pic>
    </p:spTree>
    <p:extLst>
      <p:ext uri="{BB962C8B-B14F-4D97-AF65-F5344CB8AC3E}">
        <p14:creationId xmlns:p14="http://schemas.microsoft.com/office/powerpoint/2010/main" val="3427148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xmlns="" id="{82C60AF1-78DA-4825-B020-F0C81975544A}"/>
              </a:ext>
            </a:extLst>
          </p:cNvPr>
          <p:cNvSpPr txBox="1"/>
          <p:nvPr/>
        </p:nvSpPr>
        <p:spPr>
          <a:xfrm>
            <a:off x="2360940" y="578886"/>
            <a:ext cx="6023786" cy="715089"/>
          </a:xfrm>
          <a:prstGeom prst="roundRect">
            <a:avLst/>
          </a:prstGeom>
          <a:noFill/>
          <a:ln w="28575">
            <a:solidFill>
              <a:schemeClr val="accent1"/>
            </a:solidFill>
          </a:ln>
        </p:spPr>
        <p:txBody>
          <a:bodyPr wrap="square" rtlCol="0">
            <a:spAutoFit/>
          </a:bodyPr>
          <a:lstStyle/>
          <a:p>
            <a:pPr algn="ctr"/>
            <a:r>
              <a:rPr lang="kk-KZ" sz="3600" b="1" dirty="0">
                <a:latin typeface="Tahoma" panose="020B0604030504040204" pitchFamily="34" charset="0"/>
                <a:ea typeface="Tahoma" panose="020B0604030504040204" pitchFamily="34" charset="0"/>
                <a:cs typeface="Tahoma" panose="020B0604030504040204" pitchFamily="34" charset="0"/>
              </a:rPr>
              <a:t>Вариациялық қатар</a:t>
            </a:r>
            <a:endParaRPr lang="ru-RU" sz="3600" b="1" dirty="0">
              <a:latin typeface="Tahoma" panose="020B0604030504040204" pitchFamily="34" charset="0"/>
              <a:ea typeface="Tahoma" panose="020B0604030504040204" pitchFamily="34" charset="0"/>
              <a:cs typeface="Tahoma" panose="020B0604030504040204" pitchFamily="34" charset="0"/>
            </a:endParaRPr>
          </a:p>
        </p:txBody>
      </p:sp>
      <p:cxnSp>
        <p:nvCxnSpPr>
          <p:cNvPr id="16" name="Прямая со стрелкой 15">
            <a:extLst>
              <a:ext uri="{FF2B5EF4-FFF2-40B4-BE49-F238E27FC236}">
                <a16:creationId xmlns:a16="http://schemas.microsoft.com/office/drawing/2014/main" xmlns="" id="{78130529-FA2D-4D5D-B70F-07934A55715B}"/>
              </a:ext>
            </a:extLst>
          </p:cNvPr>
          <p:cNvCxnSpPr/>
          <p:nvPr/>
        </p:nvCxnSpPr>
        <p:spPr>
          <a:xfrm flipH="1">
            <a:off x="3646913" y="1279951"/>
            <a:ext cx="995101" cy="50602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a:extLst>
              <a:ext uri="{FF2B5EF4-FFF2-40B4-BE49-F238E27FC236}">
                <a16:creationId xmlns:a16="http://schemas.microsoft.com/office/drawing/2014/main" xmlns="" id="{5EA587B3-6A93-4C93-85D9-9F2769C1E8A6}"/>
              </a:ext>
            </a:extLst>
          </p:cNvPr>
          <p:cNvCxnSpPr/>
          <p:nvPr/>
        </p:nvCxnSpPr>
        <p:spPr>
          <a:xfrm>
            <a:off x="6042358" y="1279951"/>
            <a:ext cx="1057825" cy="50602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8" name="Прямоугольник: скругленные углы 17">
            <a:extLst>
              <a:ext uri="{FF2B5EF4-FFF2-40B4-BE49-F238E27FC236}">
                <a16:creationId xmlns:a16="http://schemas.microsoft.com/office/drawing/2014/main" xmlns="" id="{6E257ADC-C8D1-4C6F-B039-329B84159C14}"/>
              </a:ext>
            </a:extLst>
          </p:cNvPr>
          <p:cNvSpPr/>
          <p:nvPr/>
        </p:nvSpPr>
        <p:spPr>
          <a:xfrm>
            <a:off x="2170519" y="1825427"/>
            <a:ext cx="2725445" cy="83099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dirty="0"/>
              <a:t>Дискретті</a:t>
            </a:r>
            <a:endParaRPr lang="ru-RU" sz="2800" dirty="0"/>
          </a:p>
        </p:txBody>
      </p:sp>
      <p:sp>
        <p:nvSpPr>
          <p:cNvPr id="19" name="Прямоугольник: скругленные углы 18">
            <a:extLst>
              <a:ext uri="{FF2B5EF4-FFF2-40B4-BE49-F238E27FC236}">
                <a16:creationId xmlns:a16="http://schemas.microsoft.com/office/drawing/2014/main" xmlns="" id="{BF3ED000-A53C-40E0-8185-3235C9F69B48}"/>
              </a:ext>
            </a:extLst>
          </p:cNvPr>
          <p:cNvSpPr/>
          <p:nvPr/>
        </p:nvSpPr>
        <p:spPr>
          <a:xfrm>
            <a:off x="6042358" y="1825426"/>
            <a:ext cx="2725445" cy="83099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dirty="0"/>
              <a:t>Интервалды</a:t>
            </a:r>
            <a:endParaRPr lang="ru-RU" sz="2800" dirty="0"/>
          </a:p>
        </p:txBody>
      </p:sp>
      <p:sp>
        <p:nvSpPr>
          <p:cNvPr id="20" name="TextBox 19">
            <a:extLst>
              <a:ext uri="{FF2B5EF4-FFF2-40B4-BE49-F238E27FC236}">
                <a16:creationId xmlns:a16="http://schemas.microsoft.com/office/drawing/2014/main" xmlns="" id="{1767AAE7-D805-4355-A48B-D1804AAB2875}"/>
              </a:ext>
            </a:extLst>
          </p:cNvPr>
          <p:cNvSpPr txBox="1"/>
          <p:nvPr/>
        </p:nvSpPr>
        <p:spPr>
          <a:xfrm>
            <a:off x="893434" y="2793228"/>
            <a:ext cx="9898602" cy="830997"/>
          </a:xfrm>
          <a:prstGeom prst="rect">
            <a:avLst/>
          </a:prstGeom>
          <a:noFill/>
        </p:spPr>
        <p:txBody>
          <a:bodyPr wrap="square" rtlCol="0">
            <a:spAutoFit/>
          </a:bodyPr>
          <a:lstStyle/>
          <a:p>
            <a:r>
              <a:rPr lang="kk-KZ" sz="2400" b="1" dirty="0">
                <a:latin typeface="Tahoma" panose="020B0604030504040204" pitchFamily="34" charset="0"/>
                <a:ea typeface="Tahoma" panose="020B0604030504040204" pitchFamily="34" charset="0"/>
                <a:cs typeface="Tahoma" panose="020B0604030504040204" pitchFamily="34" charset="0"/>
              </a:rPr>
              <a:t>Барлық деректердің </a:t>
            </a:r>
            <a:r>
              <a:rPr lang="en-US" sz="2400" b="1" dirty="0">
                <a:latin typeface="Tahoma" panose="020B0604030504040204" pitchFamily="34" charset="0"/>
                <a:ea typeface="Tahoma" panose="020B0604030504040204" pitchFamily="34" charset="0"/>
                <a:cs typeface="Tahoma" panose="020B0604030504040204" pitchFamily="34" charset="0"/>
              </a:rPr>
              <a:t>n </a:t>
            </a:r>
            <a:r>
              <a:rPr lang="kk-KZ" sz="2400" b="1" dirty="0">
                <a:latin typeface="Tahoma" panose="020B0604030504040204" pitchFamily="34" charset="0"/>
                <a:ea typeface="Tahoma" panose="020B0604030504040204" pitchFamily="34" charset="0"/>
                <a:cs typeface="Tahoma" panose="020B0604030504040204" pitchFamily="34" charset="0"/>
              </a:rPr>
              <a:t>саны өлшеу деректері қатарының </a:t>
            </a:r>
            <a:r>
              <a:rPr lang="kk-KZ" sz="2400" b="1" dirty="0">
                <a:solidFill>
                  <a:srgbClr val="7030A0"/>
                </a:solidFill>
                <a:latin typeface="Tahoma" panose="020B0604030504040204" pitchFamily="34" charset="0"/>
                <a:ea typeface="Tahoma" panose="020B0604030504040204" pitchFamily="34" charset="0"/>
                <a:cs typeface="Tahoma" panose="020B0604030504040204" pitchFamily="34" charset="0"/>
              </a:rPr>
              <a:t>көлемі</a:t>
            </a:r>
            <a:r>
              <a:rPr lang="kk-KZ" sz="2400" b="1" dirty="0">
                <a:latin typeface="Tahoma" panose="020B0604030504040204" pitchFamily="34" charset="0"/>
                <a:ea typeface="Tahoma" panose="020B0604030504040204" pitchFamily="34" charset="0"/>
                <a:cs typeface="Tahoma" panose="020B0604030504040204" pitchFamily="34" charset="0"/>
              </a:rPr>
              <a:t> болып саналады.</a:t>
            </a:r>
            <a:endParaRPr lang="ru-RU" sz="2400" b="1" dirty="0">
              <a:latin typeface="Tahoma" panose="020B0604030504040204" pitchFamily="34" charset="0"/>
              <a:ea typeface="Tahoma" panose="020B0604030504040204" pitchFamily="34" charset="0"/>
              <a:cs typeface="Tahoma" panose="020B0604030504040204" pitchFamily="34" charset="0"/>
            </a:endParaRPr>
          </a:p>
        </p:txBody>
      </p:sp>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xmlns="" id="{928A381A-E734-4A42-9E0C-DD149D01CD80}"/>
                  </a:ext>
                </a:extLst>
              </p:cNvPr>
              <p:cNvSpPr txBox="1"/>
              <p:nvPr/>
            </p:nvSpPr>
            <p:spPr>
              <a:xfrm>
                <a:off x="1134080" y="3714029"/>
                <a:ext cx="8124219" cy="1328023"/>
              </a:xfrm>
              <a:prstGeom prst="roundRect">
                <a:avLst/>
              </a:prstGeom>
              <a:noFill/>
              <a:ln w="28575">
                <a:solidFill>
                  <a:schemeClr val="accent1"/>
                </a:solidFill>
              </a:ln>
            </p:spPr>
            <p:txBody>
              <a:bodyPr wrap="square" rtlCol="0">
                <a:spAutoFit/>
              </a:bodyPr>
              <a:lstStyle/>
              <a:p>
                <a14:m>
                  <m:oMath xmlns:m="http://schemas.openxmlformats.org/officeDocument/2006/math">
                    <m:sSub>
                      <m:sSubPr>
                        <m:ctrlPr>
                          <a:rPr lang="ru-RU" sz="2400" b="1" i="1" smtClean="0">
                            <a:latin typeface="Cambria Math" panose="02040503050406030204" pitchFamily="18" charset="0"/>
                          </a:rPr>
                        </m:ctrlPr>
                      </m:sSubPr>
                      <m:e>
                        <m:r>
                          <a:rPr lang="en-US" sz="2400" b="1" i="1" smtClean="0">
                            <a:latin typeface="Cambria Math" panose="02040503050406030204" pitchFamily="18" charset="0"/>
                          </a:rPr>
                          <m:t>𝒙</m:t>
                        </m:r>
                      </m:e>
                      <m:sub>
                        <m:r>
                          <a:rPr lang="en-US" sz="2400" b="1" i="1" smtClean="0">
                            <a:latin typeface="Cambria Math" panose="02040503050406030204" pitchFamily="18" charset="0"/>
                          </a:rPr>
                          <m:t>𝒎𝒂𝒙</m:t>
                        </m:r>
                      </m:sub>
                    </m:sSub>
                    <m:r>
                      <a:rPr lang="en-US" sz="2400" b="1" i="1" smtClean="0">
                        <a:latin typeface="Cambria Math" panose="02040503050406030204" pitchFamily="18" charset="0"/>
                      </a:rPr>
                      <m:t>−</m:t>
                    </m:r>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𝒙</m:t>
                        </m:r>
                      </m:e>
                      <m:sub>
                        <m:r>
                          <a:rPr lang="en-US" sz="2400" b="1" i="1" smtClean="0">
                            <a:latin typeface="Cambria Math" panose="02040503050406030204" pitchFamily="18" charset="0"/>
                          </a:rPr>
                          <m:t>𝒎𝒊𝒏</m:t>
                        </m:r>
                      </m:sub>
                    </m:sSub>
                  </m:oMath>
                </a14:m>
                <a:r>
                  <a:rPr lang="ru-RU" sz="2400" b="1" dirty="0">
                    <a:latin typeface="Tahoma" panose="020B0604030504040204" pitchFamily="34" charset="0"/>
                    <a:ea typeface="Tahoma" panose="020B0604030504040204" pitchFamily="34" charset="0"/>
                    <a:cs typeface="Tahoma" panose="020B0604030504040204" pitchFamily="34" charset="0"/>
                  </a:rPr>
                  <a:t> </a:t>
                </a:r>
                <a:r>
                  <a:rPr lang="ru-RU" sz="2400" b="1" dirty="0" err="1">
                    <a:latin typeface="Tahoma" panose="020B0604030504040204" pitchFamily="34" charset="0"/>
                    <a:ea typeface="Tahoma" panose="020B0604030504040204" pitchFamily="34" charset="0"/>
                    <a:cs typeface="Tahoma" panose="020B0604030504040204" pitchFamily="34" charset="0"/>
                  </a:rPr>
                  <a:t>айырмасы</a:t>
                </a:r>
                <a:r>
                  <a:rPr lang="ru-RU" sz="2400" b="1" dirty="0">
                    <a:latin typeface="Tahoma" panose="020B0604030504040204" pitchFamily="34" charset="0"/>
                    <a:ea typeface="Tahoma" panose="020B0604030504040204" pitchFamily="34" charset="0"/>
                    <a:cs typeface="Tahoma" panose="020B0604030504040204" pitchFamily="34" charset="0"/>
                  </a:rPr>
                  <a:t> </a:t>
                </a:r>
                <a:r>
                  <a:rPr lang="ru-RU" sz="2400" b="1" dirty="0" err="1">
                    <a:solidFill>
                      <a:srgbClr val="7030A0"/>
                    </a:solidFill>
                    <a:latin typeface="Tahoma" panose="020B0604030504040204" pitchFamily="34" charset="0"/>
                    <a:ea typeface="Tahoma" panose="020B0604030504040204" pitchFamily="34" charset="0"/>
                    <a:cs typeface="Tahoma" panose="020B0604030504040204" pitchFamily="34" charset="0"/>
                  </a:rPr>
                  <a:t>өлшемнің</a:t>
                </a:r>
                <a:r>
                  <a:rPr lang="ru-RU" sz="24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2400" b="1" dirty="0" err="1">
                    <a:solidFill>
                      <a:srgbClr val="7030A0"/>
                    </a:solidFill>
                    <a:latin typeface="Tahoma" panose="020B0604030504040204" pitchFamily="34" charset="0"/>
                    <a:ea typeface="Tahoma" panose="020B0604030504040204" pitchFamily="34" charset="0"/>
                    <a:cs typeface="Tahoma" panose="020B0604030504040204" pitchFamily="34" charset="0"/>
                  </a:rPr>
                  <a:t>құлашы</a:t>
                </a:r>
                <a:r>
                  <a:rPr lang="ru-RU" sz="24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2400" b="1" dirty="0" err="1">
                    <a:latin typeface="Tahoma" panose="020B0604030504040204" pitchFamily="34" charset="0"/>
                    <a:ea typeface="Tahoma" panose="020B0604030504040204" pitchFamily="34" charset="0"/>
                    <a:cs typeface="Tahoma" panose="020B0604030504040204" pitchFamily="34" charset="0"/>
                  </a:rPr>
                  <a:t>немесе</a:t>
                </a:r>
                <a:r>
                  <a:rPr lang="ru-RU" sz="2400" b="1" dirty="0">
                    <a:latin typeface="Tahoma" panose="020B0604030504040204" pitchFamily="34" charset="0"/>
                    <a:ea typeface="Tahoma" panose="020B0604030504040204" pitchFamily="34" charset="0"/>
                    <a:cs typeface="Tahoma" panose="020B0604030504040204" pitchFamily="34" charset="0"/>
                  </a:rPr>
                  <a:t> </a:t>
                </a:r>
                <a:r>
                  <a:rPr lang="ru-RU" sz="2400" b="1" dirty="0" err="1">
                    <a:solidFill>
                      <a:srgbClr val="7030A0"/>
                    </a:solidFill>
                    <a:latin typeface="Tahoma" panose="020B0604030504040204" pitchFamily="34" charset="0"/>
                    <a:ea typeface="Tahoma" panose="020B0604030504040204" pitchFamily="34" charset="0"/>
                    <a:cs typeface="Tahoma" panose="020B0604030504040204" pitchFamily="34" charset="0"/>
                  </a:rPr>
                  <a:t>ең</a:t>
                </a:r>
                <a:r>
                  <a:rPr lang="ru-RU" sz="24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2400" b="1" dirty="0" err="1">
                    <a:solidFill>
                      <a:srgbClr val="7030A0"/>
                    </a:solidFill>
                    <a:latin typeface="Tahoma" panose="020B0604030504040204" pitchFamily="34" charset="0"/>
                    <a:ea typeface="Tahoma" panose="020B0604030504040204" pitchFamily="34" charset="0"/>
                    <a:cs typeface="Tahoma" panose="020B0604030504040204" pitchFamily="34" charset="0"/>
                  </a:rPr>
                  <a:t>үлкен</a:t>
                </a:r>
                <a:r>
                  <a:rPr lang="ru-RU" sz="24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2400" b="1" dirty="0" err="1">
                    <a:solidFill>
                      <a:srgbClr val="7030A0"/>
                    </a:solidFill>
                    <a:latin typeface="Tahoma" panose="020B0604030504040204" pitchFamily="34" charset="0"/>
                    <a:ea typeface="Tahoma" panose="020B0604030504040204" pitchFamily="34" charset="0"/>
                    <a:cs typeface="Tahoma" panose="020B0604030504040204" pitchFamily="34" charset="0"/>
                  </a:rPr>
                  <a:t>және</a:t>
                </a:r>
                <a:r>
                  <a:rPr lang="ru-RU" sz="24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2400" b="1" dirty="0" err="1">
                    <a:solidFill>
                      <a:srgbClr val="7030A0"/>
                    </a:solidFill>
                    <a:latin typeface="Tahoma" panose="020B0604030504040204" pitchFamily="34" charset="0"/>
                    <a:ea typeface="Tahoma" panose="020B0604030504040204" pitchFamily="34" charset="0"/>
                    <a:cs typeface="Tahoma" panose="020B0604030504040204" pitchFamily="34" charset="0"/>
                  </a:rPr>
                  <a:t>ең</a:t>
                </a:r>
                <a:r>
                  <a:rPr lang="ru-RU" sz="24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2400" b="1" dirty="0" err="1">
                    <a:solidFill>
                      <a:srgbClr val="7030A0"/>
                    </a:solidFill>
                    <a:latin typeface="Tahoma" panose="020B0604030504040204" pitchFamily="34" charset="0"/>
                    <a:ea typeface="Tahoma" panose="020B0604030504040204" pitchFamily="34" charset="0"/>
                    <a:cs typeface="Tahoma" panose="020B0604030504040204" pitchFamily="34" charset="0"/>
                  </a:rPr>
                  <a:t>кіші</a:t>
                </a:r>
                <a:r>
                  <a:rPr lang="ru-RU" sz="24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2400" b="1" dirty="0" err="1">
                    <a:solidFill>
                      <a:srgbClr val="7030A0"/>
                    </a:solidFill>
                    <a:latin typeface="Tahoma" panose="020B0604030504040204" pitchFamily="34" charset="0"/>
                    <a:ea typeface="Tahoma" panose="020B0604030504040204" pitchFamily="34" charset="0"/>
                    <a:cs typeface="Tahoma" panose="020B0604030504040204" pitchFamily="34" charset="0"/>
                  </a:rPr>
                  <a:t>вариацияның</a:t>
                </a:r>
                <a:r>
                  <a:rPr lang="ru-RU" sz="24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2400" b="1" dirty="0" err="1">
                    <a:solidFill>
                      <a:srgbClr val="7030A0"/>
                    </a:solidFill>
                    <a:latin typeface="Tahoma" panose="020B0604030504040204" pitchFamily="34" charset="0"/>
                    <a:ea typeface="Tahoma" panose="020B0604030504040204" pitchFamily="34" charset="0"/>
                    <a:cs typeface="Tahoma" panose="020B0604030504040204" pitchFamily="34" charset="0"/>
                  </a:rPr>
                  <a:t>айырмасы</a:t>
                </a:r>
                <a:r>
                  <a:rPr lang="ru-RU" sz="2400" b="1" dirty="0">
                    <a:latin typeface="Tahoma" panose="020B0604030504040204" pitchFamily="34" charset="0"/>
                    <a:ea typeface="Tahoma" panose="020B0604030504040204" pitchFamily="34" charset="0"/>
                    <a:cs typeface="Tahoma" panose="020B0604030504040204" pitchFamily="34" charset="0"/>
                  </a:rPr>
                  <a:t> </a:t>
                </a:r>
                <a:r>
                  <a:rPr lang="ru-RU" sz="2400" b="1" dirty="0" err="1">
                    <a:latin typeface="Tahoma" panose="020B0604030504040204" pitchFamily="34" charset="0"/>
                    <a:ea typeface="Tahoma" panose="020B0604030504040204" pitchFamily="34" charset="0"/>
                    <a:cs typeface="Tahoma" panose="020B0604030504040204" pitchFamily="34" charset="0"/>
                  </a:rPr>
                  <a:t>деп</a:t>
                </a:r>
                <a:r>
                  <a:rPr lang="ru-RU" sz="2400" b="1" dirty="0">
                    <a:latin typeface="Tahoma" panose="020B0604030504040204" pitchFamily="34" charset="0"/>
                    <a:ea typeface="Tahoma" panose="020B0604030504040204" pitchFamily="34" charset="0"/>
                    <a:cs typeface="Tahoma" panose="020B0604030504040204" pitchFamily="34" charset="0"/>
                  </a:rPr>
                  <a:t> </a:t>
                </a:r>
                <a:r>
                  <a:rPr lang="ru-RU" sz="2400" b="1" dirty="0" err="1">
                    <a:latin typeface="Tahoma" panose="020B0604030504040204" pitchFamily="34" charset="0"/>
                    <a:ea typeface="Tahoma" panose="020B0604030504040204" pitchFamily="34" charset="0"/>
                    <a:cs typeface="Tahoma" panose="020B0604030504040204" pitchFamily="34" charset="0"/>
                  </a:rPr>
                  <a:t>аталады</a:t>
                </a:r>
                <a:r>
                  <a:rPr lang="ru-RU" sz="2400" b="1" dirty="0">
                    <a:latin typeface="Tahoma" panose="020B0604030504040204" pitchFamily="34" charset="0"/>
                    <a:ea typeface="Tahoma" panose="020B0604030504040204" pitchFamily="34" charset="0"/>
                    <a:cs typeface="Tahoma" panose="020B0604030504040204" pitchFamily="34" charset="0"/>
                  </a:rPr>
                  <a:t>. </a:t>
                </a:r>
              </a:p>
            </p:txBody>
          </p:sp>
        </mc:Choice>
        <mc:Fallback xmlns="">
          <p:sp>
            <p:nvSpPr>
              <p:cNvPr id="21" name="TextBox 20">
                <a:extLst>
                  <a:ext uri="{FF2B5EF4-FFF2-40B4-BE49-F238E27FC236}">
                    <a16:creationId xmlns:a16="http://schemas.microsoft.com/office/drawing/2014/main" id="{928A381A-E734-4A42-9E0C-DD149D01CD80}"/>
                  </a:ext>
                </a:extLst>
              </p:cNvPr>
              <p:cNvSpPr txBox="1">
                <a:spLocks noRot="1" noChangeAspect="1" noMove="1" noResize="1" noEditPoints="1" noAdjustHandles="1" noChangeArrowheads="1" noChangeShapeType="1" noTextEdit="1"/>
              </p:cNvSpPr>
              <p:nvPr/>
            </p:nvSpPr>
            <p:spPr>
              <a:xfrm>
                <a:off x="1134080" y="3714029"/>
                <a:ext cx="8124219" cy="1328023"/>
              </a:xfrm>
              <a:prstGeom prst="roundRect">
                <a:avLst/>
              </a:prstGeom>
              <a:blipFill>
                <a:blip r:embed="rId2"/>
                <a:stretch>
                  <a:fillRect l="-224" b="-3587"/>
                </a:stretch>
              </a:blipFill>
              <a:ln w="28575">
                <a:solidFill>
                  <a:schemeClr val="accent1"/>
                </a:solidFill>
              </a:ln>
            </p:spPr>
            <p:txBody>
              <a:bodyPr/>
              <a:lstStyle/>
              <a:p>
                <a:r>
                  <a:rPr lang="ru-RU">
                    <a:noFill/>
                  </a:rPr>
                  <a:t> </a:t>
                </a:r>
              </a:p>
            </p:txBody>
          </p:sp>
        </mc:Fallback>
      </mc:AlternateContent>
      <p:sp>
        <p:nvSpPr>
          <p:cNvPr id="22" name="TextBox 21">
            <a:extLst>
              <a:ext uri="{FF2B5EF4-FFF2-40B4-BE49-F238E27FC236}">
                <a16:creationId xmlns:a16="http://schemas.microsoft.com/office/drawing/2014/main" xmlns="" id="{21F7B5E2-1C8E-4658-AB1A-00951683E883}"/>
              </a:ext>
            </a:extLst>
          </p:cNvPr>
          <p:cNvSpPr txBox="1"/>
          <p:nvPr/>
        </p:nvSpPr>
        <p:spPr>
          <a:xfrm>
            <a:off x="905481" y="5072330"/>
            <a:ext cx="8744706" cy="830997"/>
          </a:xfrm>
          <a:prstGeom prst="rect">
            <a:avLst/>
          </a:prstGeom>
          <a:noFill/>
        </p:spPr>
        <p:txBody>
          <a:bodyPr wrap="square" rtlCol="0">
            <a:spAutoFit/>
          </a:bodyPr>
          <a:lstStyle/>
          <a:p>
            <a:r>
              <a:rPr lang="kk-KZ" sz="2400" b="1" dirty="0">
                <a:latin typeface="Tahoma" panose="020B0604030504040204" pitchFamily="34" charset="0"/>
                <a:ea typeface="Tahoma" panose="020B0604030504040204" pitchFamily="34" charset="0"/>
                <a:cs typeface="Tahoma" panose="020B0604030504040204" pitchFamily="34" charset="0"/>
              </a:rPr>
              <a:t>Деректер қатарының</a:t>
            </a:r>
            <a:r>
              <a:rPr lang="kk-KZ" sz="2400" b="1" dirty="0">
                <a:solidFill>
                  <a:srgbClr val="7030A0"/>
                </a:solidFill>
                <a:latin typeface="Tahoma" panose="020B0604030504040204" pitchFamily="34" charset="0"/>
                <a:ea typeface="Tahoma" panose="020B0604030504040204" pitchFamily="34" charset="0"/>
                <a:cs typeface="Tahoma" panose="020B0604030504040204" pitchFamily="34" charset="0"/>
              </a:rPr>
              <a:t> модасы </a:t>
            </a:r>
            <a:r>
              <a:rPr lang="kk-KZ" sz="2400" b="1" dirty="0">
                <a:latin typeface="Tahoma" panose="020B0604030504040204" pitchFamily="34" charset="0"/>
                <a:ea typeface="Tahoma" panose="020B0604030504040204" pitchFamily="34" charset="0"/>
                <a:cs typeface="Tahoma" panose="020B0604030504040204" pitchFamily="34" charset="0"/>
              </a:rPr>
              <a:t>– өлшемдер қатарында жиі кездесетін варианта. </a:t>
            </a:r>
            <a:endParaRPr lang="ru-RU" sz="2400" b="1" dirty="0">
              <a:latin typeface="Tahoma" panose="020B0604030504040204" pitchFamily="34" charset="0"/>
              <a:ea typeface="Tahoma" panose="020B0604030504040204" pitchFamily="34" charset="0"/>
              <a:cs typeface="Tahoma" panose="020B0604030504040204" pitchFamily="34" charset="0"/>
            </a:endParaRPr>
          </a:p>
        </p:txBody>
      </p:sp>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96212" y="426417"/>
            <a:ext cx="2089258" cy="3039096"/>
          </a:xfrm>
          <a:prstGeom prst="rect">
            <a:avLst/>
          </a:prstGeom>
        </p:spPr>
      </p:pic>
    </p:spTree>
    <p:extLst>
      <p:ext uri="{BB962C8B-B14F-4D97-AF65-F5344CB8AC3E}">
        <p14:creationId xmlns:p14="http://schemas.microsoft.com/office/powerpoint/2010/main" val="3531587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animBg="1"/>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xmlns="" id="{2B9499C5-71CD-435E-A7AE-F51D75A9675D}"/>
                  </a:ext>
                </a:extLst>
              </p:cNvPr>
              <p:cNvSpPr txBox="1"/>
              <p:nvPr/>
            </p:nvSpPr>
            <p:spPr>
              <a:xfrm>
                <a:off x="987654" y="627490"/>
                <a:ext cx="8572726" cy="919401"/>
              </a:xfrm>
              <a:prstGeom prst="roundRect">
                <a:avLst/>
              </a:prstGeom>
              <a:noFill/>
              <a:ln w="28575">
                <a:solidFill>
                  <a:schemeClr val="accent1"/>
                </a:solidFill>
              </a:ln>
            </p:spPr>
            <p:txBody>
              <a:bodyPr wrap="square" rtlCol="0">
                <a:spAutoFit/>
              </a:bodyPr>
              <a:lstStyle/>
              <a:p>
                <a:r>
                  <a:rPr lang="kk-KZ" sz="2400" b="1" dirty="0">
                    <a:latin typeface="Tahoma" panose="020B0604030504040204" pitchFamily="34" charset="0"/>
                    <a:ea typeface="Tahoma" panose="020B0604030504040204" pitchFamily="34" charset="0"/>
                    <a:cs typeface="Tahoma" panose="020B0604030504040204" pitchFamily="34" charset="0"/>
                  </a:rPr>
                  <a:t>Тақ деректер </a:t>
                </a:r>
                <a14:m>
                  <m:oMath xmlns:m="http://schemas.openxmlformats.org/officeDocument/2006/math">
                    <m:sSub>
                      <m:sSubPr>
                        <m:ctrlPr>
                          <a:rPr lang="kk-KZ" sz="2400" b="1" i="1" smtClean="0">
                            <a:latin typeface="Cambria Math" panose="02040503050406030204" pitchFamily="18" charset="0"/>
                          </a:rPr>
                        </m:ctrlPr>
                      </m:sSubPr>
                      <m:e>
                        <m:r>
                          <a:rPr lang="en-US" sz="2400" b="1" i="1" smtClean="0">
                            <a:latin typeface="Cambria Math" panose="02040503050406030204" pitchFamily="18" charset="0"/>
                          </a:rPr>
                          <m:t>𝒙</m:t>
                        </m:r>
                      </m:e>
                      <m:sub>
                        <m:r>
                          <a:rPr lang="en-US" sz="2400" b="1" i="1" smtClean="0">
                            <a:latin typeface="Cambria Math" panose="02040503050406030204" pitchFamily="18" charset="0"/>
                          </a:rPr>
                          <m:t>𝟏</m:t>
                        </m:r>
                      </m:sub>
                    </m:sSub>
                    <m:r>
                      <a:rPr lang="kk-KZ" sz="2400" b="1" i="1" smtClean="0">
                        <a:latin typeface="Cambria Math" panose="02040503050406030204" pitchFamily="18" charset="0"/>
                        <a:ea typeface="Cambria Math" panose="02040503050406030204" pitchFamily="18" charset="0"/>
                      </a:rPr>
                      <m:t>≤</m:t>
                    </m:r>
                    <m:sSub>
                      <m:sSubPr>
                        <m:ctrlPr>
                          <a:rPr lang="kk-KZ" sz="2400" b="1" i="1" smtClean="0">
                            <a:latin typeface="Cambria Math" panose="02040503050406030204" pitchFamily="18" charset="0"/>
                            <a:ea typeface="Cambria Math" panose="02040503050406030204" pitchFamily="18" charset="0"/>
                          </a:rPr>
                        </m:ctrlPr>
                      </m:sSubPr>
                      <m:e>
                        <m:r>
                          <a:rPr lang="en-US" sz="2400" b="1" i="1" smtClean="0">
                            <a:latin typeface="Cambria Math" panose="02040503050406030204" pitchFamily="18" charset="0"/>
                            <a:ea typeface="Cambria Math" panose="02040503050406030204" pitchFamily="18" charset="0"/>
                          </a:rPr>
                          <m:t>𝒙</m:t>
                        </m:r>
                      </m:e>
                      <m:sub>
                        <m:r>
                          <a:rPr lang="en-US" sz="2400" b="1" i="1" smtClean="0">
                            <a:latin typeface="Cambria Math" panose="02040503050406030204" pitchFamily="18" charset="0"/>
                            <a:ea typeface="Cambria Math" panose="02040503050406030204" pitchFamily="18" charset="0"/>
                          </a:rPr>
                          <m:t>𝟐</m:t>
                        </m:r>
                      </m:sub>
                    </m:sSub>
                    <m:r>
                      <a:rPr lang="kk-KZ" sz="2400" b="1" i="1">
                        <a:latin typeface="Cambria Math" panose="02040503050406030204" pitchFamily="18" charset="0"/>
                        <a:ea typeface="Cambria Math" panose="02040503050406030204" pitchFamily="18" charset="0"/>
                      </a:rPr>
                      <m:t>≤</m:t>
                    </m:r>
                    <m:r>
                      <a:rPr lang="en-US" sz="2400" b="1" i="1" smtClean="0">
                        <a:latin typeface="Cambria Math" panose="02040503050406030204" pitchFamily="18" charset="0"/>
                        <a:ea typeface="Cambria Math" panose="02040503050406030204" pitchFamily="18" charset="0"/>
                      </a:rPr>
                      <m:t>. . . ≤</m:t>
                    </m:r>
                    <m:sSub>
                      <m:sSubPr>
                        <m:ctrlPr>
                          <a:rPr lang="en-US" sz="2400" b="1" i="1" smtClean="0">
                            <a:latin typeface="Cambria Math" panose="02040503050406030204" pitchFamily="18" charset="0"/>
                            <a:ea typeface="Cambria Math" panose="02040503050406030204" pitchFamily="18" charset="0"/>
                          </a:rPr>
                        </m:ctrlPr>
                      </m:sSubPr>
                      <m:e>
                        <m:r>
                          <a:rPr lang="en-US" sz="2400" b="1" i="1" smtClean="0">
                            <a:latin typeface="Cambria Math" panose="02040503050406030204" pitchFamily="18" charset="0"/>
                            <a:ea typeface="Cambria Math" panose="02040503050406030204" pitchFamily="18" charset="0"/>
                          </a:rPr>
                          <m:t>𝒙</m:t>
                        </m:r>
                      </m:e>
                      <m:sub>
                        <m:r>
                          <a:rPr lang="en-US" sz="2400" b="1" i="1" smtClean="0">
                            <a:latin typeface="Cambria Math" panose="02040503050406030204" pitchFamily="18" charset="0"/>
                            <a:ea typeface="Cambria Math" panose="02040503050406030204" pitchFamily="18" charset="0"/>
                          </a:rPr>
                          <m:t>𝟐</m:t>
                        </m:r>
                        <m:r>
                          <a:rPr lang="en-US" sz="2400" b="1" i="1" smtClean="0">
                            <a:latin typeface="Cambria Math" panose="02040503050406030204" pitchFamily="18" charset="0"/>
                            <a:ea typeface="Cambria Math" panose="02040503050406030204" pitchFamily="18" charset="0"/>
                          </a:rPr>
                          <m:t>𝒌</m:t>
                        </m:r>
                      </m:sub>
                    </m:sSub>
                    <m:r>
                      <a:rPr lang="en-US" sz="2400" b="1" i="1" smtClean="0">
                        <a:latin typeface="Cambria Math" panose="02040503050406030204" pitchFamily="18" charset="0"/>
                        <a:ea typeface="Cambria Math" panose="02040503050406030204" pitchFamily="18" charset="0"/>
                      </a:rPr>
                      <m:t>≤</m:t>
                    </m:r>
                    <m:sSub>
                      <m:sSubPr>
                        <m:ctrlPr>
                          <a:rPr lang="en-US" sz="2400" b="1" i="1" smtClean="0">
                            <a:latin typeface="Cambria Math" panose="02040503050406030204" pitchFamily="18" charset="0"/>
                            <a:ea typeface="Cambria Math" panose="02040503050406030204" pitchFamily="18" charset="0"/>
                          </a:rPr>
                        </m:ctrlPr>
                      </m:sSubPr>
                      <m:e>
                        <m:r>
                          <a:rPr lang="en-US" sz="2400" b="1" i="1" smtClean="0">
                            <a:latin typeface="Cambria Math" panose="02040503050406030204" pitchFamily="18" charset="0"/>
                            <a:ea typeface="Cambria Math" panose="02040503050406030204" pitchFamily="18" charset="0"/>
                          </a:rPr>
                          <m:t>𝒙</m:t>
                        </m:r>
                      </m:e>
                      <m:sub>
                        <m:r>
                          <a:rPr lang="en-US" sz="2400" b="1" i="1" smtClean="0">
                            <a:latin typeface="Cambria Math" panose="02040503050406030204" pitchFamily="18" charset="0"/>
                            <a:ea typeface="Cambria Math" panose="02040503050406030204" pitchFamily="18" charset="0"/>
                          </a:rPr>
                          <m:t>𝟐</m:t>
                        </m:r>
                        <m:r>
                          <a:rPr lang="en-US" sz="2400" b="1" i="1" smtClean="0">
                            <a:latin typeface="Cambria Math" panose="02040503050406030204" pitchFamily="18" charset="0"/>
                            <a:ea typeface="Cambria Math" panose="02040503050406030204" pitchFamily="18" charset="0"/>
                          </a:rPr>
                          <m:t>𝒌</m:t>
                        </m:r>
                        <m:r>
                          <a:rPr lang="en-US" sz="2400" b="1" i="1" smtClean="0">
                            <a:latin typeface="Cambria Math" panose="02040503050406030204" pitchFamily="18" charset="0"/>
                            <a:ea typeface="Cambria Math" panose="02040503050406030204" pitchFamily="18" charset="0"/>
                          </a:rPr>
                          <m:t>+</m:t>
                        </m:r>
                        <m:r>
                          <a:rPr lang="en-US" sz="2400" b="1" i="1" smtClean="0">
                            <a:latin typeface="Cambria Math" panose="02040503050406030204" pitchFamily="18" charset="0"/>
                            <a:ea typeface="Cambria Math" panose="02040503050406030204" pitchFamily="18" charset="0"/>
                          </a:rPr>
                          <m:t>𝟏</m:t>
                        </m:r>
                      </m:sub>
                    </m:sSub>
                  </m:oMath>
                </a14:m>
                <a:r>
                  <a:rPr lang="en-US" sz="2400" b="1" dirty="0">
                    <a:latin typeface="Tahoma" panose="020B0604030504040204" pitchFamily="34" charset="0"/>
                    <a:ea typeface="Tahoma" panose="020B0604030504040204" pitchFamily="34" charset="0"/>
                    <a:cs typeface="Tahoma" panose="020B0604030504040204" pitchFamily="34" charset="0"/>
                  </a:rPr>
                  <a:t> </a:t>
                </a:r>
                <a:r>
                  <a:rPr lang="kk-KZ" sz="2400" b="1" dirty="0">
                    <a:latin typeface="Tahoma" panose="020B0604030504040204" pitchFamily="34" charset="0"/>
                    <a:ea typeface="Tahoma" panose="020B0604030504040204" pitchFamily="34" charset="0"/>
                    <a:cs typeface="Tahoma" panose="020B0604030504040204" pitchFamily="34" charset="0"/>
                  </a:rPr>
                  <a:t>сан қатарының </a:t>
                </a:r>
                <a:r>
                  <a:rPr lang="kk-KZ" sz="2400" b="1" dirty="0">
                    <a:solidFill>
                      <a:srgbClr val="7030A0"/>
                    </a:solidFill>
                    <a:latin typeface="Tahoma" panose="020B0604030504040204" pitchFamily="34" charset="0"/>
                    <a:ea typeface="Tahoma" panose="020B0604030504040204" pitchFamily="34" charset="0"/>
                    <a:cs typeface="Tahoma" panose="020B0604030504040204" pitchFamily="34" charset="0"/>
                  </a:rPr>
                  <a:t>медианасы</a:t>
                </a:r>
                <a:r>
                  <a:rPr lang="kk-KZ" sz="2400" b="1" dirty="0">
                    <a:latin typeface="Tahoma" panose="020B0604030504040204" pitchFamily="34" charset="0"/>
                    <a:ea typeface="Tahoma" panose="020B0604030504040204" pitchFamily="34" charset="0"/>
                    <a:cs typeface="Tahoma" panose="020B0604030504040204" pitchFamily="34" charset="0"/>
                  </a:rPr>
                  <a:t> деп </a:t>
                </a:r>
                <a14:m>
                  <m:oMath xmlns:m="http://schemas.openxmlformats.org/officeDocument/2006/math">
                    <m:r>
                      <a:rPr lang="en-US" sz="2400" b="1" i="1" smtClean="0">
                        <a:latin typeface="Cambria Math" panose="02040503050406030204" pitchFamily="18" charset="0"/>
                      </a:rPr>
                      <m:t>𝒎</m:t>
                    </m:r>
                    <m:r>
                      <a:rPr lang="en-US" sz="2400" b="1" i="1" smtClean="0">
                        <a:latin typeface="Cambria Math" panose="02040503050406030204" pitchFamily="18" charset="0"/>
                      </a:rPr>
                      <m:t>=</m:t>
                    </m:r>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𝒙</m:t>
                        </m:r>
                      </m:e>
                      <m:sub>
                        <m:r>
                          <a:rPr lang="en-US" sz="2400" b="1" i="1" smtClean="0">
                            <a:latin typeface="Cambria Math" panose="02040503050406030204" pitchFamily="18" charset="0"/>
                          </a:rPr>
                          <m:t>𝒌</m:t>
                        </m:r>
                        <m:r>
                          <a:rPr lang="en-US" sz="2400" b="1" i="1" smtClean="0">
                            <a:latin typeface="Cambria Math" panose="02040503050406030204" pitchFamily="18" charset="0"/>
                          </a:rPr>
                          <m:t>+</m:t>
                        </m:r>
                        <m:r>
                          <a:rPr lang="en-US" sz="2400" b="1" i="1" smtClean="0">
                            <a:latin typeface="Cambria Math" panose="02040503050406030204" pitchFamily="18" charset="0"/>
                          </a:rPr>
                          <m:t>𝟏</m:t>
                        </m:r>
                      </m:sub>
                    </m:sSub>
                  </m:oMath>
                </a14:m>
                <a:r>
                  <a:rPr lang="en-US" sz="2400" b="1" dirty="0">
                    <a:latin typeface="Tahoma" panose="020B0604030504040204" pitchFamily="34" charset="0"/>
                    <a:ea typeface="Tahoma" panose="020B0604030504040204" pitchFamily="34" charset="0"/>
                    <a:cs typeface="Tahoma" panose="020B0604030504040204" pitchFamily="34" charset="0"/>
                  </a:rPr>
                  <a:t> </a:t>
                </a:r>
                <a:r>
                  <a:rPr lang="kk-KZ" sz="2400" b="1" dirty="0">
                    <a:latin typeface="Tahoma" panose="020B0604030504040204" pitchFamily="34" charset="0"/>
                    <a:ea typeface="Tahoma" panose="020B0604030504040204" pitchFamily="34" charset="0"/>
                    <a:cs typeface="Tahoma" panose="020B0604030504040204" pitchFamily="34" charset="0"/>
                  </a:rPr>
                  <a:t>санын айтады.  </a:t>
                </a:r>
                <a:endParaRPr lang="ru-RU" sz="2400" b="1" dirty="0">
                  <a:latin typeface="Tahoma" panose="020B0604030504040204" pitchFamily="34" charset="0"/>
                  <a:ea typeface="Tahoma" panose="020B0604030504040204" pitchFamily="34" charset="0"/>
                  <a:cs typeface="Tahoma" panose="020B0604030504040204" pitchFamily="34" charset="0"/>
                </a:endParaRPr>
              </a:p>
            </p:txBody>
          </p:sp>
        </mc:Choice>
        <mc:Fallback xmlns="">
          <p:sp>
            <p:nvSpPr>
              <p:cNvPr id="12" name="TextBox 11">
                <a:extLst>
                  <a:ext uri="{FF2B5EF4-FFF2-40B4-BE49-F238E27FC236}">
                    <a16:creationId xmlns:a16="http://schemas.microsoft.com/office/drawing/2014/main" xmlns:a14="http://schemas.microsoft.com/office/drawing/2010/main" xmlns="" id="{2B9499C5-71CD-435E-A7AE-F51D75A9675D}"/>
                  </a:ext>
                </a:extLst>
              </p:cNvPr>
              <p:cNvSpPr txBox="1">
                <a:spLocks noRot="1" noChangeAspect="1" noMove="1" noResize="1" noEditPoints="1" noAdjustHandles="1" noChangeArrowheads="1" noChangeShapeType="1" noTextEdit="1"/>
              </p:cNvSpPr>
              <p:nvPr/>
            </p:nvSpPr>
            <p:spPr>
              <a:xfrm>
                <a:off x="987654" y="627490"/>
                <a:ext cx="8572726" cy="919401"/>
              </a:xfrm>
              <a:prstGeom prst="roundRect">
                <a:avLst/>
              </a:prstGeom>
              <a:blipFill rotWithShape="0">
                <a:blip r:embed="rId2"/>
                <a:stretch>
                  <a:fillRect l="-425" r="-1205" b="-6410"/>
                </a:stretch>
              </a:blipFill>
              <a:ln w="28575">
                <a:solidFill>
                  <a:schemeClr val="accent1"/>
                </a:solidFill>
              </a:ln>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xmlns="" id="{54D10E1E-BEF4-47E0-AAB6-8C7922E307B4}"/>
                  </a:ext>
                </a:extLst>
              </p:cNvPr>
              <p:cNvSpPr txBox="1"/>
              <p:nvPr/>
            </p:nvSpPr>
            <p:spPr>
              <a:xfrm>
                <a:off x="987654" y="1711547"/>
                <a:ext cx="8790080" cy="1075685"/>
              </a:xfrm>
              <a:prstGeom prst="roundRect">
                <a:avLst/>
              </a:prstGeom>
              <a:noFill/>
              <a:ln w="28575">
                <a:solidFill>
                  <a:schemeClr val="accent1"/>
                </a:solidFill>
              </a:ln>
            </p:spPr>
            <p:txBody>
              <a:bodyPr wrap="square" rtlCol="0">
                <a:spAutoFit/>
              </a:bodyPr>
              <a:lstStyle/>
              <a:p>
                <a:r>
                  <a:rPr lang="kk-KZ" sz="2400" b="1" dirty="0">
                    <a:latin typeface="Tahoma" panose="020B0604030504040204" pitchFamily="34" charset="0"/>
                    <a:ea typeface="Tahoma" panose="020B0604030504040204" pitchFamily="34" charset="0"/>
                    <a:cs typeface="Tahoma" panose="020B0604030504040204" pitchFamily="34" charset="0"/>
                  </a:rPr>
                  <a:t>Жұп деректер </a:t>
                </a:r>
                <a14:m>
                  <m:oMath xmlns:m="http://schemas.openxmlformats.org/officeDocument/2006/math">
                    <m:sSub>
                      <m:sSubPr>
                        <m:ctrlPr>
                          <a:rPr lang="kk-KZ" sz="2400" b="1" i="1">
                            <a:latin typeface="Cambria Math" panose="02040503050406030204" pitchFamily="18" charset="0"/>
                          </a:rPr>
                        </m:ctrlPr>
                      </m:sSubPr>
                      <m:e>
                        <m:r>
                          <a:rPr lang="en-US" sz="2400" b="1" i="1">
                            <a:latin typeface="Cambria Math" panose="02040503050406030204" pitchFamily="18" charset="0"/>
                          </a:rPr>
                          <m:t>𝒙</m:t>
                        </m:r>
                      </m:e>
                      <m:sub>
                        <m:r>
                          <a:rPr lang="en-US" sz="2400" b="1" i="1">
                            <a:latin typeface="Cambria Math" panose="02040503050406030204" pitchFamily="18" charset="0"/>
                          </a:rPr>
                          <m:t>𝟏</m:t>
                        </m:r>
                      </m:sub>
                    </m:sSub>
                    <m:r>
                      <a:rPr lang="kk-KZ" sz="2400" b="1" i="1">
                        <a:latin typeface="Cambria Math" panose="02040503050406030204" pitchFamily="18" charset="0"/>
                        <a:ea typeface="Cambria Math" panose="02040503050406030204" pitchFamily="18" charset="0"/>
                      </a:rPr>
                      <m:t>≤</m:t>
                    </m:r>
                    <m:sSub>
                      <m:sSubPr>
                        <m:ctrlPr>
                          <a:rPr lang="kk-KZ" sz="2400" b="1" i="1">
                            <a:latin typeface="Cambria Math" panose="02040503050406030204" pitchFamily="18" charset="0"/>
                            <a:ea typeface="Cambria Math" panose="02040503050406030204" pitchFamily="18" charset="0"/>
                          </a:rPr>
                        </m:ctrlPr>
                      </m:sSubPr>
                      <m:e>
                        <m:r>
                          <a:rPr lang="en-US" sz="2400" b="1" i="1">
                            <a:latin typeface="Cambria Math" panose="02040503050406030204" pitchFamily="18" charset="0"/>
                            <a:ea typeface="Cambria Math" panose="02040503050406030204" pitchFamily="18" charset="0"/>
                          </a:rPr>
                          <m:t>𝒙</m:t>
                        </m:r>
                      </m:e>
                      <m:sub>
                        <m:r>
                          <a:rPr lang="en-US" sz="2400" b="1" i="1">
                            <a:latin typeface="Cambria Math" panose="02040503050406030204" pitchFamily="18" charset="0"/>
                            <a:ea typeface="Cambria Math" panose="02040503050406030204" pitchFamily="18" charset="0"/>
                          </a:rPr>
                          <m:t>𝟐</m:t>
                        </m:r>
                      </m:sub>
                    </m:sSub>
                    <m:r>
                      <a:rPr lang="kk-KZ" sz="2400" b="1" i="1">
                        <a:latin typeface="Cambria Math" panose="02040503050406030204" pitchFamily="18" charset="0"/>
                        <a:ea typeface="Cambria Math" panose="02040503050406030204" pitchFamily="18" charset="0"/>
                      </a:rPr>
                      <m:t>≤</m:t>
                    </m:r>
                    <m:r>
                      <a:rPr lang="en-US" sz="2400" b="1" i="1">
                        <a:latin typeface="Cambria Math" panose="02040503050406030204" pitchFamily="18" charset="0"/>
                        <a:ea typeface="Cambria Math" panose="02040503050406030204" pitchFamily="18" charset="0"/>
                      </a:rPr>
                      <m:t>. . . ≤</m:t>
                    </m:r>
                    <m:sSub>
                      <m:sSubPr>
                        <m:ctrlPr>
                          <a:rPr lang="en-US" sz="2400" b="1" i="1">
                            <a:latin typeface="Cambria Math" panose="02040503050406030204" pitchFamily="18" charset="0"/>
                            <a:ea typeface="Cambria Math" panose="02040503050406030204" pitchFamily="18" charset="0"/>
                          </a:rPr>
                        </m:ctrlPr>
                      </m:sSubPr>
                      <m:e>
                        <m:r>
                          <a:rPr lang="en-US" sz="2400" b="1" i="1">
                            <a:latin typeface="Cambria Math" panose="02040503050406030204" pitchFamily="18" charset="0"/>
                            <a:ea typeface="Cambria Math" panose="02040503050406030204" pitchFamily="18" charset="0"/>
                          </a:rPr>
                          <m:t>𝒙</m:t>
                        </m:r>
                      </m:e>
                      <m:sub>
                        <m:r>
                          <a:rPr lang="en-US" sz="2400" b="1" i="1">
                            <a:latin typeface="Cambria Math" panose="02040503050406030204" pitchFamily="18" charset="0"/>
                            <a:ea typeface="Cambria Math" panose="02040503050406030204" pitchFamily="18" charset="0"/>
                          </a:rPr>
                          <m:t>𝟐</m:t>
                        </m:r>
                        <m:r>
                          <a:rPr lang="en-US" sz="2400" b="1" i="1">
                            <a:latin typeface="Cambria Math" panose="02040503050406030204" pitchFamily="18" charset="0"/>
                            <a:ea typeface="Cambria Math" panose="02040503050406030204" pitchFamily="18" charset="0"/>
                          </a:rPr>
                          <m:t>𝒌</m:t>
                        </m:r>
                        <m:r>
                          <a:rPr lang="kk-KZ" sz="2400" b="1" i="1">
                            <a:latin typeface="Cambria Math" panose="02040503050406030204" pitchFamily="18" charset="0"/>
                            <a:ea typeface="Cambria Math" panose="02040503050406030204" pitchFamily="18" charset="0"/>
                          </a:rPr>
                          <m:t>−</m:t>
                        </m:r>
                        <m:r>
                          <a:rPr lang="kk-KZ" sz="2400" b="1" i="1">
                            <a:latin typeface="Cambria Math" panose="02040503050406030204" pitchFamily="18" charset="0"/>
                            <a:ea typeface="Cambria Math" panose="02040503050406030204" pitchFamily="18" charset="0"/>
                          </a:rPr>
                          <m:t>𝟏</m:t>
                        </m:r>
                      </m:sub>
                    </m:sSub>
                    <m:r>
                      <a:rPr lang="en-US" sz="2400" b="1" i="1">
                        <a:latin typeface="Cambria Math" panose="02040503050406030204" pitchFamily="18" charset="0"/>
                        <a:ea typeface="Cambria Math" panose="02040503050406030204" pitchFamily="18" charset="0"/>
                      </a:rPr>
                      <m:t>≤</m:t>
                    </m:r>
                    <m:sSub>
                      <m:sSubPr>
                        <m:ctrlPr>
                          <a:rPr lang="en-US" sz="2400" b="1" i="1">
                            <a:latin typeface="Cambria Math" panose="02040503050406030204" pitchFamily="18" charset="0"/>
                            <a:ea typeface="Cambria Math" panose="02040503050406030204" pitchFamily="18" charset="0"/>
                          </a:rPr>
                        </m:ctrlPr>
                      </m:sSubPr>
                      <m:e>
                        <m:r>
                          <a:rPr lang="en-US" sz="2400" b="1" i="1">
                            <a:latin typeface="Cambria Math" panose="02040503050406030204" pitchFamily="18" charset="0"/>
                            <a:ea typeface="Cambria Math" panose="02040503050406030204" pitchFamily="18" charset="0"/>
                          </a:rPr>
                          <m:t>𝒙</m:t>
                        </m:r>
                      </m:e>
                      <m:sub>
                        <m:r>
                          <a:rPr lang="en-US" sz="2400" b="1" i="1">
                            <a:latin typeface="Cambria Math" panose="02040503050406030204" pitchFamily="18" charset="0"/>
                            <a:ea typeface="Cambria Math" panose="02040503050406030204" pitchFamily="18" charset="0"/>
                          </a:rPr>
                          <m:t>𝟐</m:t>
                        </m:r>
                        <m:r>
                          <a:rPr lang="en-US" sz="2400" b="1" i="1">
                            <a:latin typeface="Cambria Math" panose="02040503050406030204" pitchFamily="18" charset="0"/>
                            <a:ea typeface="Cambria Math" panose="02040503050406030204" pitchFamily="18" charset="0"/>
                          </a:rPr>
                          <m:t>𝒌</m:t>
                        </m:r>
                      </m:sub>
                    </m:sSub>
                  </m:oMath>
                </a14:m>
                <a:r>
                  <a:rPr lang="ru-RU" sz="2400" b="1" dirty="0">
                    <a:latin typeface="Tahoma" panose="020B0604030504040204" pitchFamily="34" charset="0"/>
                    <a:ea typeface="Tahoma" panose="020B0604030504040204" pitchFamily="34" charset="0"/>
                    <a:cs typeface="Tahoma" panose="020B0604030504040204" pitchFamily="34" charset="0"/>
                  </a:rPr>
                  <a:t> сан </a:t>
                </a:r>
                <a:r>
                  <a:rPr lang="ru-RU" sz="2400" b="1" dirty="0" err="1">
                    <a:latin typeface="Tahoma" panose="020B0604030504040204" pitchFamily="34" charset="0"/>
                    <a:ea typeface="Tahoma" panose="020B0604030504040204" pitchFamily="34" charset="0"/>
                    <a:cs typeface="Tahoma" panose="020B0604030504040204" pitchFamily="34" charset="0"/>
                  </a:rPr>
                  <a:t>қатарының</a:t>
                </a:r>
                <a:r>
                  <a:rPr lang="ru-RU" sz="2400" b="1" dirty="0">
                    <a:latin typeface="Tahoma" panose="020B0604030504040204" pitchFamily="34" charset="0"/>
                    <a:ea typeface="Tahoma" panose="020B0604030504040204" pitchFamily="34" charset="0"/>
                    <a:cs typeface="Tahoma" panose="020B0604030504040204" pitchFamily="34" charset="0"/>
                  </a:rPr>
                  <a:t> </a:t>
                </a:r>
                <a:r>
                  <a:rPr lang="ru-RU" sz="2400" b="1" dirty="0" err="1">
                    <a:solidFill>
                      <a:srgbClr val="7030A0"/>
                    </a:solidFill>
                    <a:latin typeface="Tahoma" panose="020B0604030504040204" pitchFamily="34" charset="0"/>
                    <a:ea typeface="Tahoma" panose="020B0604030504040204" pitchFamily="34" charset="0"/>
                    <a:cs typeface="Tahoma" panose="020B0604030504040204" pitchFamily="34" charset="0"/>
                  </a:rPr>
                  <a:t>медианасы</a:t>
                </a:r>
                <a:r>
                  <a:rPr lang="ru-RU" sz="2400" b="1" dirty="0">
                    <a:latin typeface="Tahoma" panose="020B0604030504040204" pitchFamily="34" charset="0"/>
                    <a:ea typeface="Tahoma" panose="020B0604030504040204" pitchFamily="34" charset="0"/>
                    <a:cs typeface="Tahoma" panose="020B0604030504040204" pitchFamily="34" charset="0"/>
                  </a:rPr>
                  <a:t> </a:t>
                </a:r>
                <a:r>
                  <a:rPr lang="ru-RU" sz="2400" b="1" dirty="0" err="1">
                    <a:latin typeface="Tahoma" panose="020B0604030504040204" pitchFamily="34" charset="0"/>
                    <a:ea typeface="Tahoma" panose="020B0604030504040204" pitchFamily="34" charset="0"/>
                    <a:cs typeface="Tahoma" panose="020B0604030504040204" pitchFamily="34" charset="0"/>
                  </a:rPr>
                  <a:t>деп</a:t>
                </a:r>
                <a:r>
                  <a:rPr lang="ru-RU" sz="2400" b="1" dirty="0">
                    <a:latin typeface="Tahoma" panose="020B0604030504040204" pitchFamily="34" charset="0"/>
                    <a:ea typeface="Tahoma" panose="020B0604030504040204" pitchFamily="34" charset="0"/>
                    <a:cs typeface="Tahoma" panose="020B0604030504040204" pitchFamily="34" charset="0"/>
                  </a:rPr>
                  <a:t> </a:t>
                </a:r>
                <a14:m>
                  <m:oMath xmlns:m="http://schemas.openxmlformats.org/officeDocument/2006/math">
                    <m:r>
                      <a:rPr lang="en-US" sz="2400" b="1" i="1" smtClean="0">
                        <a:latin typeface="Cambria Math" panose="02040503050406030204" pitchFamily="18" charset="0"/>
                      </a:rPr>
                      <m:t>𝒎</m:t>
                    </m:r>
                    <m:r>
                      <a:rPr lang="en-US" sz="2400" b="1" i="1" smtClean="0">
                        <a:latin typeface="Cambria Math" panose="02040503050406030204" pitchFamily="18" charset="0"/>
                      </a:rPr>
                      <m:t>=</m:t>
                    </m:r>
                    <m:f>
                      <m:fPr>
                        <m:ctrlPr>
                          <a:rPr lang="en-US" sz="2400" b="1" i="1" smtClean="0">
                            <a:latin typeface="Cambria Math" panose="02040503050406030204" pitchFamily="18" charset="0"/>
                          </a:rPr>
                        </m:ctrlPr>
                      </m:fPr>
                      <m:num>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𝒙</m:t>
                            </m:r>
                          </m:e>
                          <m:sub>
                            <m:r>
                              <a:rPr lang="en-US" sz="2400" b="1" i="1" smtClean="0">
                                <a:latin typeface="Cambria Math" panose="02040503050406030204" pitchFamily="18" charset="0"/>
                              </a:rPr>
                              <m:t>𝒌</m:t>
                            </m:r>
                          </m:sub>
                        </m:sSub>
                        <m:r>
                          <a:rPr lang="en-US" sz="2400" b="1" i="1" smtClean="0">
                            <a:latin typeface="Cambria Math" panose="02040503050406030204" pitchFamily="18" charset="0"/>
                          </a:rPr>
                          <m:t>+</m:t>
                        </m:r>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𝒙</m:t>
                            </m:r>
                          </m:e>
                          <m:sub>
                            <m:r>
                              <a:rPr lang="en-US" sz="2400" b="1" i="1" smtClean="0">
                                <a:latin typeface="Cambria Math" panose="02040503050406030204" pitchFamily="18" charset="0"/>
                              </a:rPr>
                              <m:t>𝒌</m:t>
                            </m:r>
                            <m:r>
                              <a:rPr lang="en-US" sz="2400" b="1" i="1" smtClean="0">
                                <a:latin typeface="Cambria Math" panose="02040503050406030204" pitchFamily="18" charset="0"/>
                              </a:rPr>
                              <m:t>+</m:t>
                            </m:r>
                            <m:r>
                              <a:rPr lang="en-US" sz="2400" b="1" i="1" smtClean="0">
                                <a:latin typeface="Cambria Math" panose="02040503050406030204" pitchFamily="18" charset="0"/>
                              </a:rPr>
                              <m:t>𝟏</m:t>
                            </m:r>
                          </m:sub>
                        </m:sSub>
                      </m:num>
                      <m:den>
                        <m:r>
                          <a:rPr lang="en-US" sz="2400" b="1" i="1" smtClean="0">
                            <a:latin typeface="Cambria Math" panose="02040503050406030204" pitchFamily="18" charset="0"/>
                          </a:rPr>
                          <m:t>𝟐</m:t>
                        </m:r>
                      </m:den>
                    </m:f>
                  </m:oMath>
                </a14:m>
                <a:r>
                  <a:rPr lang="en-US" sz="2400" b="1" dirty="0">
                    <a:latin typeface="Tahoma" panose="020B0604030504040204" pitchFamily="34" charset="0"/>
                    <a:ea typeface="Tahoma" panose="020B0604030504040204" pitchFamily="34" charset="0"/>
                    <a:cs typeface="Tahoma" panose="020B0604030504040204" pitchFamily="34" charset="0"/>
                  </a:rPr>
                  <a:t> </a:t>
                </a:r>
                <a:r>
                  <a:rPr lang="kk-KZ" sz="2400" b="1" dirty="0">
                    <a:latin typeface="Tahoma" panose="020B0604030504040204" pitchFamily="34" charset="0"/>
                    <a:ea typeface="Tahoma" panose="020B0604030504040204" pitchFamily="34" charset="0"/>
                    <a:cs typeface="Tahoma" panose="020B0604030504040204" pitchFamily="34" charset="0"/>
                  </a:rPr>
                  <a:t>санын айтады.</a:t>
                </a:r>
                <a:endParaRPr lang="ru-RU" sz="2400" b="1" dirty="0">
                  <a:latin typeface="Tahoma" panose="020B0604030504040204" pitchFamily="34" charset="0"/>
                  <a:ea typeface="Tahoma" panose="020B0604030504040204" pitchFamily="34" charset="0"/>
                  <a:cs typeface="Tahoma" panose="020B0604030504040204" pitchFamily="34" charset="0"/>
                </a:endParaRPr>
              </a:p>
            </p:txBody>
          </p:sp>
        </mc:Choice>
        <mc:Fallback xmlns="">
          <p:sp>
            <p:nvSpPr>
              <p:cNvPr id="13" name="TextBox 12">
                <a:extLst>
                  <a:ext uri="{FF2B5EF4-FFF2-40B4-BE49-F238E27FC236}">
                    <a16:creationId xmlns:a16="http://schemas.microsoft.com/office/drawing/2014/main" id="{54D10E1E-BEF4-47E0-AAB6-8C7922E307B4}"/>
                  </a:ext>
                </a:extLst>
              </p:cNvPr>
              <p:cNvSpPr txBox="1">
                <a:spLocks noRot="1" noChangeAspect="1" noMove="1" noResize="1" noEditPoints="1" noAdjustHandles="1" noChangeArrowheads="1" noChangeShapeType="1" noTextEdit="1"/>
              </p:cNvSpPr>
              <p:nvPr/>
            </p:nvSpPr>
            <p:spPr>
              <a:xfrm>
                <a:off x="987654" y="1711547"/>
                <a:ext cx="8790080" cy="1075685"/>
              </a:xfrm>
              <a:prstGeom prst="roundRect">
                <a:avLst/>
              </a:prstGeom>
              <a:blipFill>
                <a:blip r:embed="rId3"/>
                <a:stretch>
                  <a:fillRect l="-346"/>
                </a:stretch>
              </a:blipFill>
              <a:ln w="28575">
                <a:solidFill>
                  <a:schemeClr val="accent1"/>
                </a:solidFill>
              </a:ln>
            </p:spPr>
            <p:txBody>
              <a:bodyPr/>
              <a:lstStyle/>
              <a:p>
                <a:r>
                  <a:rPr lang="ru-RU">
                    <a:noFill/>
                  </a:rPr>
                  <a:t> </a:t>
                </a:r>
              </a:p>
            </p:txBody>
          </p:sp>
        </mc:Fallback>
      </mc:AlternateContent>
      <p:sp>
        <p:nvSpPr>
          <p:cNvPr id="14" name="TextBox 13">
            <a:extLst>
              <a:ext uri="{FF2B5EF4-FFF2-40B4-BE49-F238E27FC236}">
                <a16:creationId xmlns:a16="http://schemas.microsoft.com/office/drawing/2014/main" xmlns="" id="{A835C7A7-3DEC-47AB-81E9-8C4CC0EB1288}"/>
              </a:ext>
            </a:extLst>
          </p:cNvPr>
          <p:cNvSpPr txBox="1"/>
          <p:nvPr/>
        </p:nvSpPr>
        <p:spPr>
          <a:xfrm>
            <a:off x="862285" y="2818690"/>
            <a:ext cx="10395076" cy="769441"/>
          </a:xfrm>
          <a:prstGeom prst="rect">
            <a:avLst/>
          </a:prstGeom>
          <a:noFill/>
        </p:spPr>
        <p:txBody>
          <a:bodyPr wrap="square" rtlCol="0">
            <a:spAutoFit/>
          </a:bodyPr>
          <a:lstStyle/>
          <a:p>
            <a:r>
              <a:rPr lang="kk-KZ" sz="2200" b="1" dirty="0">
                <a:latin typeface="Tahoma" panose="020B0604030504040204" pitchFamily="34" charset="0"/>
                <a:ea typeface="Tahoma" panose="020B0604030504040204" pitchFamily="34" charset="0"/>
                <a:cs typeface="Tahoma" panose="020B0604030504040204" pitchFamily="34" charset="0"/>
              </a:rPr>
              <a:t>Өлшеу деректерінің жиі кездесетін сипаттамасы олардың орташа арифметикалық мәні немесе орташа мәні М болып табылады. </a:t>
            </a:r>
            <a:endParaRPr lang="ru-RU" sz="2200" b="1" dirty="0">
              <a:latin typeface="Tahoma" panose="020B0604030504040204" pitchFamily="34" charset="0"/>
              <a:ea typeface="Tahoma" panose="020B0604030504040204" pitchFamily="34" charset="0"/>
              <a:cs typeface="Tahoma" panose="020B0604030504040204" pitchFamily="34" charset="0"/>
            </a:endParaRPr>
          </a:p>
        </p:txBody>
      </p:sp>
      <p:sp>
        <p:nvSpPr>
          <p:cNvPr id="16" name="TextBox 15">
            <a:extLst>
              <a:ext uri="{FF2B5EF4-FFF2-40B4-BE49-F238E27FC236}">
                <a16:creationId xmlns:a16="http://schemas.microsoft.com/office/drawing/2014/main" xmlns="" id="{2FE463BA-62BD-4709-8977-9B3D02356ADE}"/>
              </a:ext>
            </a:extLst>
          </p:cNvPr>
          <p:cNvSpPr txBox="1"/>
          <p:nvPr/>
        </p:nvSpPr>
        <p:spPr>
          <a:xfrm>
            <a:off x="862285" y="3778229"/>
            <a:ext cx="8833805" cy="769441"/>
          </a:xfrm>
          <a:prstGeom prst="rect">
            <a:avLst/>
          </a:prstGeom>
          <a:noFill/>
        </p:spPr>
        <p:txBody>
          <a:bodyPr wrap="square" rtlCol="0">
            <a:spAutoFit/>
          </a:bodyPr>
          <a:lstStyle/>
          <a:p>
            <a:r>
              <a:rPr lang="kk-KZ" sz="2200" b="1" dirty="0">
                <a:latin typeface="Tahoma" panose="020B0604030504040204" pitchFamily="34" charset="0"/>
                <a:ea typeface="Tahoma" panose="020B0604030504040204" pitchFamily="34" charset="0"/>
                <a:cs typeface="Tahoma" panose="020B0604030504040204" pitchFamily="34" charset="0"/>
              </a:rPr>
              <a:t>Орташа мәнді табу үшін барлық өлшем деректерінің қосындысының мәнін деректер санына бөлу керек:</a:t>
            </a:r>
            <a:endParaRPr lang="ru-RU" sz="2200" b="1" dirty="0">
              <a:latin typeface="Tahoma" panose="020B0604030504040204" pitchFamily="34" charset="0"/>
              <a:ea typeface="Tahoma" panose="020B0604030504040204" pitchFamily="34" charset="0"/>
              <a:cs typeface="Tahoma" panose="020B0604030504040204" pitchFamily="34" charset="0"/>
            </a:endParaRP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xmlns="" id="{7049D457-A149-4AF5-892A-6CE0995871A3}"/>
                  </a:ext>
                </a:extLst>
              </p:cNvPr>
              <p:cNvSpPr txBox="1"/>
              <p:nvPr/>
            </p:nvSpPr>
            <p:spPr>
              <a:xfrm>
                <a:off x="4321796" y="4723526"/>
                <a:ext cx="2091278" cy="90556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b="1" i="0" smtClean="0">
                          <a:latin typeface="Cambria Math" panose="02040503050406030204" pitchFamily="18" charset="0"/>
                        </a:rPr>
                        <m:t>𝐌</m:t>
                      </m:r>
                      <m:r>
                        <a:rPr lang="en-US" sz="2800" b="1" i="1" smtClean="0">
                          <a:latin typeface="Cambria Math" panose="02040503050406030204" pitchFamily="18" charset="0"/>
                        </a:rPr>
                        <m:t>=</m:t>
                      </m:r>
                      <m:f>
                        <m:fPr>
                          <m:ctrlPr>
                            <a:rPr lang="en-US" sz="2800" b="1" i="1" smtClean="0">
                              <a:latin typeface="Cambria Math" panose="02040503050406030204" pitchFamily="18" charset="0"/>
                            </a:rPr>
                          </m:ctrlPr>
                        </m:fPr>
                        <m:num>
                          <m:nary>
                            <m:naryPr>
                              <m:chr m:val="∑"/>
                              <m:subHide m:val="on"/>
                              <m:supHide m:val="on"/>
                              <m:ctrlPr>
                                <a:rPr lang="en-US" sz="2800" b="1" i="1" smtClean="0">
                                  <a:latin typeface="Cambria Math" panose="02040503050406030204" pitchFamily="18" charset="0"/>
                                </a:rPr>
                              </m:ctrlPr>
                            </m:naryPr>
                            <m:sub/>
                            <m:sup/>
                            <m:e>
                              <m:sSub>
                                <m:sSubPr>
                                  <m:ctrlPr>
                                    <a:rPr lang="en-US" sz="2800" b="1" i="1" smtClean="0">
                                      <a:latin typeface="Cambria Math" panose="02040503050406030204" pitchFamily="18" charset="0"/>
                                    </a:rPr>
                                  </m:ctrlPr>
                                </m:sSubPr>
                                <m:e>
                                  <m:r>
                                    <a:rPr lang="en-US" sz="2800" b="1" i="1" smtClean="0">
                                      <a:latin typeface="Cambria Math" panose="02040503050406030204" pitchFamily="18" charset="0"/>
                                    </a:rPr>
                                    <m:t>𝒙</m:t>
                                  </m:r>
                                </m:e>
                                <m:sub>
                                  <m:r>
                                    <a:rPr lang="en-US" sz="2800" b="1" i="1" smtClean="0">
                                      <a:latin typeface="Cambria Math" panose="02040503050406030204" pitchFamily="18" charset="0"/>
                                    </a:rPr>
                                    <m:t>𝒊</m:t>
                                  </m:r>
                                </m:sub>
                              </m:sSub>
                              <m:r>
                                <a:rPr lang="en-US" sz="2800" b="1" i="1" smtClean="0">
                                  <a:latin typeface="Cambria Math" panose="02040503050406030204" pitchFamily="18" charset="0"/>
                                  <a:ea typeface="Cambria Math" panose="02040503050406030204" pitchFamily="18" charset="0"/>
                                </a:rPr>
                                <m:t>∙</m:t>
                              </m:r>
                              <m:sSub>
                                <m:sSubPr>
                                  <m:ctrlPr>
                                    <a:rPr lang="en-US" sz="2800" b="1" i="1" smtClean="0">
                                      <a:latin typeface="Cambria Math" panose="02040503050406030204" pitchFamily="18" charset="0"/>
                                      <a:ea typeface="Cambria Math" panose="02040503050406030204" pitchFamily="18" charset="0"/>
                                    </a:rPr>
                                  </m:ctrlPr>
                                </m:sSubPr>
                                <m:e>
                                  <m:r>
                                    <a:rPr lang="en-US" sz="2800" b="1" i="1" smtClean="0">
                                      <a:latin typeface="Cambria Math" panose="02040503050406030204" pitchFamily="18" charset="0"/>
                                      <a:ea typeface="Cambria Math" panose="02040503050406030204" pitchFamily="18" charset="0"/>
                                    </a:rPr>
                                    <m:t>𝒏</m:t>
                                  </m:r>
                                </m:e>
                                <m:sub>
                                  <m:r>
                                    <a:rPr lang="en-US" sz="2800" b="1" i="1" smtClean="0">
                                      <a:latin typeface="Cambria Math" panose="02040503050406030204" pitchFamily="18" charset="0"/>
                                      <a:ea typeface="Cambria Math" panose="02040503050406030204" pitchFamily="18" charset="0"/>
                                    </a:rPr>
                                    <m:t>𝒊</m:t>
                                  </m:r>
                                </m:sub>
                              </m:sSub>
                            </m:e>
                          </m:nary>
                        </m:num>
                        <m:den>
                          <m:nary>
                            <m:naryPr>
                              <m:chr m:val="∑"/>
                              <m:subHide m:val="on"/>
                              <m:supHide m:val="on"/>
                              <m:ctrlPr>
                                <a:rPr lang="en-US" sz="2800" b="1" i="1" smtClean="0">
                                  <a:latin typeface="Cambria Math" panose="02040503050406030204" pitchFamily="18" charset="0"/>
                                </a:rPr>
                              </m:ctrlPr>
                            </m:naryPr>
                            <m:sub/>
                            <m:sup/>
                            <m:e>
                              <m:sSub>
                                <m:sSubPr>
                                  <m:ctrlPr>
                                    <a:rPr lang="en-US" sz="2800" b="1" i="1">
                                      <a:latin typeface="Cambria Math" panose="02040503050406030204" pitchFamily="18" charset="0"/>
                                      <a:ea typeface="Cambria Math" panose="02040503050406030204" pitchFamily="18" charset="0"/>
                                    </a:rPr>
                                  </m:ctrlPr>
                                </m:sSubPr>
                                <m:e>
                                  <m:r>
                                    <a:rPr lang="en-US" sz="2800" b="1" i="1">
                                      <a:latin typeface="Cambria Math" panose="02040503050406030204" pitchFamily="18" charset="0"/>
                                      <a:ea typeface="Cambria Math" panose="02040503050406030204" pitchFamily="18" charset="0"/>
                                    </a:rPr>
                                    <m:t>𝒏</m:t>
                                  </m:r>
                                </m:e>
                                <m:sub>
                                  <m:r>
                                    <a:rPr lang="en-US" sz="2800" b="1" i="1">
                                      <a:latin typeface="Cambria Math" panose="02040503050406030204" pitchFamily="18" charset="0"/>
                                      <a:ea typeface="Cambria Math" panose="02040503050406030204" pitchFamily="18" charset="0"/>
                                    </a:rPr>
                                    <m:t>𝒊</m:t>
                                  </m:r>
                                </m:sub>
                              </m:sSub>
                            </m:e>
                          </m:nary>
                        </m:den>
                      </m:f>
                    </m:oMath>
                  </m:oMathPara>
                </a14:m>
                <a:endParaRPr lang="ru-RU" sz="2800" b="1" dirty="0"/>
              </a:p>
            </p:txBody>
          </p:sp>
        </mc:Choice>
        <mc:Fallback xmlns="">
          <p:sp>
            <p:nvSpPr>
              <p:cNvPr id="7" name="TextBox 6">
                <a:extLst>
                  <a:ext uri="{FF2B5EF4-FFF2-40B4-BE49-F238E27FC236}">
                    <a16:creationId xmlns:a16="http://schemas.microsoft.com/office/drawing/2014/main" xmlns:a14="http://schemas.microsoft.com/office/drawing/2010/main" xmlns="" id="{7049D457-A149-4AF5-892A-6CE0995871A3}"/>
                  </a:ext>
                </a:extLst>
              </p:cNvPr>
              <p:cNvSpPr txBox="1">
                <a:spLocks noRot="1" noChangeAspect="1" noMove="1" noResize="1" noEditPoints="1" noAdjustHandles="1" noChangeArrowheads="1" noChangeShapeType="1" noTextEdit="1"/>
              </p:cNvSpPr>
              <p:nvPr/>
            </p:nvSpPr>
            <p:spPr>
              <a:xfrm>
                <a:off x="4321796" y="4723526"/>
                <a:ext cx="2091278" cy="905569"/>
              </a:xfrm>
              <a:prstGeom prst="rect">
                <a:avLst/>
              </a:prstGeom>
              <a:blipFill rotWithShape="0">
                <a:blip r:embed="rId4"/>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808089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DB17AEF1-B8FA-46B5-8659-B84D9D33624B}"/>
              </a:ext>
            </a:extLst>
          </p:cNvPr>
          <p:cNvSpPr txBox="1"/>
          <p:nvPr/>
        </p:nvSpPr>
        <p:spPr>
          <a:xfrm>
            <a:off x="3924115" y="450061"/>
            <a:ext cx="4357377" cy="646331"/>
          </a:xfrm>
          <a:prstGeom prst="rect">
            <a:avLst/>
          </a:prstGeom>
          <a:noFill/>
        </p:spPr>
        <p:txBody>
          <a:bodyPr wrap="square" rtlCol="0">
            <a:spAutoFit/>
          </a:bodyPr>
          <a:lstStyle/>
          <a:p>
            <a:r>
              <a:rPr lang="kk-KZ" sz="3600" b="1" dirty="0">
                <a:latin typeface="Tahoma" panose="020B0604030504040204" pitchFamily="34" charset="0"/>
                <a:ea typeface="Tahoma" panose="020B0604030504040204" pitchFamily="34" charset="0"/>
                <a:cs typeface="Tahoma" panose="020B0604030504040204" pitchFamily="34" charset="0"/>
              </a:rPr>
              <a:t>Жиілік полигоны</a:t>
            </a:r>
            <a:endParaRPr lang="ru-RU" sz="3600" b="1" dirty="0">
              <a:latin typeface="Tahoma" panose="020B0604030504040204" pitchFamily="34" charset="0"/>
              <a:ea typeface="Tahoma" panose="020B0604030504040204" pitchFamily="34" charset="0"/>
              <a:cs typeface="Tahoma" panose="020B0604030504040204" pitchFamily="34" charset="0"/>
            </a:endParaRP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xmlns="" id="{6D81B205-C40A-4632-8A31-4C53BC27665D}"/>
                  </a:ext>
                </a:extLst>
              </p:cNvPr>
              <p:cNvSpPr txBox="1"/>
              <p:nvPr/>
            </p:nvSpPr>
            <p:spPr>
              <a:xfrm>
                <a:off x="994299" y="974832"/>
                <a:ext cx="10058400" cy="1569660"/>
              </a:xfrm>
              <a:prstGeom prst="rect">
                <a:avLst/>
              </a:prstGeom>
              <a:noFill/>
            </p:spPr>
            <p:txBody>
              <a:bodyPr wrap="square" rtlCol="0">
                <a:spAutoFit/>
              </a:bodyPr>
              <a:lstStyle/>
              <a:p>
                <a:r>
                  <a:rPr lang="kk-KZ" sz="2400" b="1" dirty="0">
                    <a:latin typeface="Tahoma" panose="020B0604030504040204" pitchFamily="34" charset="0"/>
                    <a:ea typeface="Tahoma" panose="020B0604030504040204" pitchFamily="34" charset="0"/>
                    <a:cs typeface="Tahoma" panose="020B0604030504040204" pitchFamily="34" charset="0"/>
                  </a:rPr>
                  <a:t>Вертикаль осі салыстырмалы жиілікті, екінші осі таңдалым сандарын көрсететін жазықтықта </a:t>
                </a:r>
                <a14:m>
                  <m:oMath xmlns:m="http://schemas.openxmlformats.org/officeDocument/2006/math">
                    <m:d>
                      <m:dPr>
                        <m:ctrlPr>
                          <a:rPr lang="kk-KZ" sz="2400" b="1" i="1" smtClean="0">
                            <a:latin typeface="Cambria Math" panose="02040503050406030204" pitchFamily="18" charset="0"/>
                          </a:rPr>
                        </m:ctrlPr>
                      </m:dPr>
                      <m:e>
                        <m:sSub>
                          <m:sSubPr>
                            <m:ctrlPr>
                              <a:rPr lang="kk-KZ" sz="2400" b="1" i="1" smtClean="0">
                                <a:latin typeface="Cambria Math" panose="02040503050406030204" pitchFamily="18" charset="0"/>
                              </a:rPr>
                            </m:ctrlPr>
                          </m:sSubPr>
                          <m:e>
                            <m:r>
                              <a:rPr lang="en-US" sz="2400" b="1" i="1" smtClean="0">
                                <a:latin typeface="Cambria Math" panose="02040503050406030204" pitchFamily="18" charset="0"/>
                              </a:rPr>
                              <m:t>𝒙</m:t>
                            </m:r>
                          </m:e>
                          <m:sub>
                            <m:r>
                              <a:rPr lang="en-US" sz="2400" b="1" i="1" smtClean="0">
                                <a:latin typeface="Cambria Math" panose="02040503050406030204" pitchFamily="18" charset="0"/>
                              </a:rPr>
                              <m:t>𝟏</m:t>
                            </m:r>
                          </m:sub>
                        </m:sSub>
                        <m:r>
                          <a:rPr lang="en-US" sz="2400" b="1" i="1" smtClean="0">
                            <a:latin typeface="Cambria Math" panose="02040503050406030204" pitchFamily="18" charset="0"/>
                          </a:rPr>
                          <m:t>;</m:t>
                        </m:r>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𝒏</m:t>
                            </m:r>
                          </m:e>
                          <m:sub>
                            <m:r>
                              <a:rPr lang="en-US" sz="2400" b="1" i="1" smtClean="0">
                                <a:latin typeface="Cambria Math" panose="02040503050406030204" pitchFamily="18" charset="0"/>
                              </a:rPr>
                              <m:t>𝟏</m:t>
                            </m:r>
                          </m:sub>
                        </m:sSub>
                      </m:e>
                    </m:d>
                    <m:r>
                      <a:rPr lang="en-US" sz="2400" b="1" i="1" smtClean="0">
                        <a:latin typeface="Cambria Math" panose="02040503050406030204" pitchFamily="18" charset="0"/>
                      </a:rPr>
                      <m:t>, </m:t>
                    </m:r>
                    <m:d>
                      <m:dPr>
                        <m:ctrlPr>
                          <a:rPr lang="kk-KZ" sz="2400" b="1" i="1">
                            <a:latin typeface="Cambria Math" panose="02040503050406030204" pitchFamily="18" charset="0"/>
                          </a:rPr>
                        </m:ctrlPr>
                      </m:dPr>
                      <m:e>
                        <m:sSub>
                          <m:sSubPr>
                            <m:ctrlPr>
                              <a:rPr lang="kk-KZ" sz="2400" b="1" i="1">
                                <a:latin typeface="Cambria Math" panose="02040503050406030204" pitchFamily="18" charset="0"/>
                              </a:rPr>
                            </m:ctrlPr>
                          </m:sSubPr>
                          <m:e>
                            <m:r>
                              <a:rPr lang="en-US" sz="2400" b="1" i="1">
                                <a:latin typeface="Cambria Math" panose="02040503050406030204" pitchFamily="18" charset="0"/>
                              </a:rPr>
                              <m:t>𝒙</m:t>
                            </m:r>
                          </m:e>
                          <m:sub>
                            <m:r>
                              <a:rPr lang="en-US" sz="2400" b="1" i="1" smtClean="0">
                                <a:latin typeface="Cambria Math" panose="02040503050406030204" pitchFamily="18" charset="0"/>
                              </a:rPr>
                              <m:t>𝟐</m:t>
                            </m:r>
                          </m:sub>
                        </m:sSub>
                        <m:r>
                          <a:rPr lang="en-US" sz="2400" b="1" i="1">
                            <a:latin typeface="Cambria Math" panose="02040503050406030204" pitchFamily="18" charset="0"/>
                          </a:rPr>
                          <m:t>;</m:t>
                        </m:r>
                        <m:sSub>
                          <m:sSubPr>
                            <m:ctrlPr>
                              <a:rPr lang="en-US" sz="2400" b="1" i="1">
                                <a:latin typeface="Cambria Math" panose="02040503050406030204" pitchFamily="18" charset="0"/>
                              </a:rPr>
                            </m:ctrlPr>
                          </m:sSubPr>
                          <m:e>
                            <m:r>
                              <a:rPr lang="en-US" sz="2400" b="1" i="1">
                                <a:latin typeface="Cambria Math" panose="02040503050406030204" pitchFamily="18" charset="0"/>
                              </a:rPr>
                              <m:t>𝒏</m:t>
                            </m:r>
                          </m:e>
                          <m:sub>
                            <m:r>
                              <a:rPr lang="en-US" sz="2400" b="1" i="1" smtClean="0">
                                <a:latin typeface="Cambria Math" panose="02040503050406030204" pitchFamily="18" charset="0"/>
                              </a:rPr>
                              <m:t>𝟐</m:t>
                            </m:r>
                          </m:sub>
                        </m:sSub>
                      </m:e>
                    </m:d>
                    <m:r>
                      <a:rPr lang="en-US" sz="2400" b="1" i="1" smtClean="0">
                        <a:latin typeface="Cambria Math" panose="02040503050406030204" pitchFamily="18" charset="0"/>
                      </a:rPr>
                      <m:t>, …,</m:t>
                    </m:r>
                    <m:d>
                      <m:dPr>
                        <m:ctrlPr>
                          <a:rPr lang="kk-KZ" sz="2400" b="1" i="1">
                            <a:latin typeface="Cambria Math" panose="02040503050406030204" pitchFamily="18" charset="0"/>
                          </a:rPr>
                        </m:ctrlPr>
                      </m:dPr>
                      <m:e>
                        <m:sSub>
                          <m:sSubPr>
                            <m:ctrlPr>
                              <a:rPr lang="kk-KZ" sz="2400" b="1" i="1">
                                <a:latin typeface="Cambria Math" panose="02040503050406030204" pitchFamily="18" charset="0"/>
                              </a:rPr>
                            </m:ctrlPr>
                          </m:sSubPr>
                          <m:e>
                            <m:r>
                              <a:rPr lang="en-US" sz="2400" b="1" i="1">
                                <a:latin typeface="Cambria Math" panose="02040503050406030204" pitchFamily="18" charset="0"/>
                              </a:rPr>
                              <m:t>𝒙</m:t>
                            </m:r>
                          </m:e>
                          <m:sub>
                            <m:r>
                              <a:rPr lang="en-US" sz="2400" b="1" i="1" smtClean="0">
                                <a:latin typeface="Cambria Math" panose="02040503050406030204" pitchFamily="18" charset="0"/>
                              </a:rPr>
                              <m:t>𝒌</m:t>
                            </m:r>
                          </m:sub>
                        </m:sSub>
                        <m:r>
                          <a:rPr lang="en-US" sz="2400" b="1" i="1">
                            <a:latin typeface="Cambria Math" panose="02040503050406030204" pitchFamily="18" charset="0"/>
                          </a:rPr>
                          <m:t>;</m:t>
                        </m:r>
                        <m:sSub>
                          <m:sSubPr>
                            <m:ctrlPr>
                              <a:rPr lang="en-US" sz="2400" b="1" i="1">
                                <a:latin typeface="Cambria Math" panose="02040503050406030204" pitchFamily="18" charset="0"/>
                              </a:rPr>
                            </m:ctrlPr>
                          </m:sSubPr>
                          <m:e>
                            <m:r>
                              <a:rPr lang="en-US" sz="2400" b="1" i="1">
                                <a:latin typeface="Cambria Math" panose="02040503050406030204" pitchFamily="18" charset="0"/>
                              </a:rPr>
                              <m:t>𝒏</m:t>
                            </m:r>
                          </m:e>
                          <m:sub>
                            <m:r>
                              <a:rPr lang="en-US" sz="2400" b="1" i="1" smtClean="0">
                                <a:latin typeface="Cambria Math" panose="02040503050406030204" pitchFamily="18" charset="0"/>
                              </a:rPr>
                              <m:t>𝒌</m:t>
                            </m:r>
                          </m:sub>
                        </m:sSub>
                      </m:e>
                    </m:d>
                  </m:oMath>
                </a14:m>
                <a:r>
                  <a:rPr lang="en-US" sz="2400" b="1" dirty="0">
                    <a:latin typeface="Tahoma" panose="020B0604030504040204" pitchFamily="34" charset="0"/>
                    <a:ea typeface="Tahoma" panose="020B0604030504040204" pitchFamily="34" charset="0"/>
                    <a:cs typeface="Tahoma" panose="020B0604030504040204" pitchFamily="34" charset="0"/>
                  </a:rPr>
                  <a:t> </a:t>
                </a:r>
                <a:r>
                  <a:rPr lang="kk-KZ" sz="2400" b="1" dirty="0">
                    <a:latin typeface="Tahoma" panose="020B0604030504040204" pitchFamily="34" charset="0"/>
                    <a:ea typeface="Tahoma" panose="020B0604030504040204" pitchFamily="34" charset="0"/>
                    <a:cs typeface="Tahoma" panose="020B0604030504040204" pitchFamily="34" charset="0"/>
                  </a:rPr>
                  <a:t>нүктелерін белгілеп, оларды кесінділермен тізбектеп қосқаннан шығатын фигураны </a:t>
                </a:r>
                <a:r>
                  <a:rPr lang="kk-KZ" sz="2400" b="1" dirty="0">
                    <a:solidFill>
                      <a:srgbClr val="7030A0"/>
                    </a:solidFill>
                    <a:latin typeface="Tahoma" panose="020B0604030504040204" pitchFamily="34" charset="0"/>
                    <a:ea typeface="Tahoma" panose="020B0604030504040204" pitchFamily="34" charset="0"/>
                    <a:cs typeface="Tahoma" panose="020B0604030504040204" pitchFamily="34" charset="0"/>
                  </a:rPr>
                  <a:t>жиілік полигоны </a:t>
                </a:r>
                <a:r>
                  <a:rPr lang="kk-KZ" sz="2400" b="1" dirty="0">
                    <a:latin typeface="Tahoma" panose="020B0604030504040204" pitchFamily="34" charset="0"/>
                    <a:ea typeface="Tahoma" panose="020B0604030504040204" pitchFamily="34" charset="0"/>
                    <a:cs typeface="Tahoma" panose="020B0604030504040204" pitchFamily="34" charset="0"/>
                  </a:rPr>
                  <a:t>деп атайды. </a:t>
                </a:r>
                <a:endParaRPr lang="ru-RU" sz="2400" b="1" dirty="0">
                  <a:latin typeface="Tahoma" panose="020B0604030504040204" pitchFamily="34" charset="0"/>
                  <a:ea typeface="Tahoma" panose="020B0604030504040204" pitchFamily="34" charset="0"/>
                  <a:cs typeface="Tahoma" panose="020B0604030504040204" pitchFamily="34" charset="0"/>
                </a:endParaRPr>
              </a:p>
            </p:txBody>
          </p:sp>
        </mc:Choice>
        <mc:Fallback xmlns="">
          <p:sp>
            <p:nvSpPr>
              <p:cNvPr id="3" name="TextBox 2">
                <a:extLst>
                  <a:ext uri="{FF2B5EF4-FFF2-40B4-BE49-F238E27FC236}">
                    <a16:creationId xmlns:a16="http://schemas.microsoft.com/office/drawing/2014/main" xmlns:a14="http://schemas.microsoft.com/office/drawing/2010/main" xmlns="" id="{6D81B205-C40A-4632-8A31-4C53BC27665D}"/>
                  </a:ext>
                </a:extLst>
              </p:cNvPr>
              <p:cNvSpPr txBox="1">
                <a:spLocks noRot="1" noChangeAspect="1" noMove="1" noResize="1" noEditPoints="1" noAdjustHandles="1" noChangeArrowheads="1" noChangeShapeType="1" noTextEdit="1"/>
              </p:cNvSpPr>
              <p:nvPr/>
            </p:nvSpPr>
            <p:spPr>
              <a:xfrm>
                <a:off x="994299" y="974832"/>
                <a:ext cx="10058400" cy="1569660"/>
              </a:xfrm>
              <a:prstGeom prst="rect">
                <a:avLst/>
              </a:prstGeom>
              <a:blipFill rotWithShape="0">
                <a:blip r:embed="rId2"/>
                <a:stretch>
                  <a:fillRect l="-909" t="-3113" r="-1030" b="-8171"/>
                </a:stretch>
              </a:blipFill>
            </p:spPr>
            <p:txBody>
              <a:bodyPr/>
              <a:lstStyle/>
              <a:p>
                <a:r>
                  <a:rPr lang="ru-RU">
                    <a:noFill/>
                  </a:rPr>
                  <a:t> </a:t>
                </a:r>
              </a:p>
            </p:txBody>
          </p:sp>
        </mc:Fallback>
      </mc:AlternateContent>
      <p:sp>
        <p:nvSpPr>
          <p:cNvPr id="14" name="TextBox 13">
            <a:extLst>
              <a:ext uri="{FF2B5EF4-FFF2-40B4-BE49-F238E27FC236}">
                <a16:creationId xmlns:a16="http://schemas.microsoft.com/office/drawing/2014/main" xmlns="" id="{469228E9-2A1C-498D-866D-39F30CC1F825}"/>
              </a:ext>
            </a:extLst>
          </p:cNvPr>
          <p:cNvSpPr txBox="1"/>
          <p:nvPr/>
        </p:nvSpPr>
        <p:spPr>
          <a:xfrm>
            <a:off x="994299" y="2493985"/>
            <a:ext cx="9845336" cy="1338828"/>
          </a:xfrm>
          <a:prstGeom prst="rect">
            <a:avLst/>
          </a:prstGeom>
          <a:noFill/>
        </p:spPr>
        <p:txBody>
          <a:bodyPr wrap="square" rtlCol="0">
            <a:spAutoFit/>
          </a:bodyPr>
          <a:lstStyle/>
          <a:p>
            <a:r>
              <a:rPr lang="kk-KZ" sz="2400" b="1" dirty="0">
                <a:solidFill>
                  <a:srgbClr val="7030A0"/>
                </a:solidFill>
                <a:latin typeface="Tahoma" panose="020B0604030504040204" pitchFamily="34" charset="0"/>
                <a:ea typeface="Tahoma" panose="020B0604030504040204" pitchFamily="34" charset="0"/>
                <a:cs typeface="Tahoma" panose="020B0604030504040204" pitchFamily="34" charset="0"/>
              </a:rPr>
              <a:t>Мысалы:</a:t>
            </a:r>
          </a:p>
          <a:p>
            <a:r>
              <a:rPr lang="kk-KZ" sz="1900" b="1" dirty="0">
                <a:latin typeface="Tahoma" panose="020B0604030504040204" pitchFamily="34" charset="0"/>
                <a:ea typeface="Tahoma" panose="020B0604030504040204" pitchFamily="34" charset="0"/>
                <a:cs typeface="Tahoma" panose="020B0604030504040204" pitchFamily="34" charset="0"/>
              </a:rPr>
              <a:t>Бір сыныптың 30 оқушысының І тоқсан бойынша жиынтық бағалауының нәтижелері кестеде көрсетілген. Жиынтық бағалау нәтижесінің дискретті вариациялық қатарын құрастырыңыз, жиілік полигонын сызыңыз.</a:t>
            </a:r>
            <a:endParaRPr lang="ru-RU" sz="1900" b="1"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15" name="Таблица 5">
            <a:extLst>
              <a:ext uri="{FF2B5EF4-FFF2-40B4-BE49-F238E27FC236}">
                <a16:creationId xmlns:a16="http://schemas.microsoft.com/office/drawing/2014/main" xmlns="" id="{800FDBDF-AFCA-4A9F-B665-D7FCDDFD0788}"/>
              </a:ext>
            </a:extLst>
          </p:cNvPr>
          <p:cNvGraphicFramePr>
            <a:graphicFrameLocks noGrp="1"/>
          </p:cNvGraphicFramePr>
          <p:nvPr>
            <p:extLst>
              <p:ext uri="{D42A27DB-BD31-4B8C-83A1-F6EECF244321}">
                <p14:modId xmlns:p14="http://schemas.microsoft.com/office/powerpoint/2010/main" val="1274837876"/>
              </p:ext>
            </p:extLst>
          </p:nvPr>
        </p:nvGraphicFramePr>
        <p:xfrm>
          <a:off x="1261208" y="4126872"/>
          <a:ext cx="8128000" cy="1112520"/>
        </p:xfrm>
        <a:graphic>
          <a:graphicData uri="http://schemas.openxmlformats.org/drawingml/2006/table">
            <a:tbl>
              <a:tblPr firstRow="1" bandRow="1">
                <a:tableStyleId>{69CF1AB2-1976-4502-BF36-3FF5EA218861}</a:tableStyleId>
              </a:tblPr>
              <a:tblGrid>
                <a:gridCol w="812800">
                  <a:extLst>
                    <a:ext uri="{9D8B030D-6E8A-4147-A177-3AD203B41FA5}">
                      <a16:colId xmlns:a16="http://schemas.microsoft.com/office/drawing/2014/main" xmlns="" val="3310035332"/>
                    </a:ext>
                  </a:extLst>
                </a:gridCol>
                <a:gridCol w="812800">
                  <a:extLst>
                    <a:ext uri="{9D8B030D-6E8A-4147-A177-3AD203B41FA5}">
                      <a16:colId xmlns:a16="http://schemas.microsoft.com/office/drawing/2014/main" xmlns="" val="3616576037"/>
                    </a:ext>
                  </a:extLst>
                </a:gridCol>
                <a:gridCol w="812800">
                  <a:extLst>
                    <a:ext uri="{9D8B030D-6E8A-4147-A177-3AD203B41FA5}">
                      <a16:colId xmlns:a16="http://schemas.microsoft.com/office/drawing/2014/main" xmlns="" val="428189133"/>
                    </a:ext>
                  </a:extLst>
                </a:gridCol>
                <a:gridCol w="812800">
                  <a:extLst>
                    <a:ext uri="{9D8B030D-6E8A-4147-A177-3AD203B41FA5}">
                      <a16:colId xmlns:a16="http://schemas.microsoft.com/office/drawing/2014/main" xmlns="" val="1162612047"/>
                    </a:ext>
                  </a:extLst>
                </a:gridCol>
                <a:gridCol w="812800">
                  <a:extLst>
                    <a:ext uri="{9D8B030D-6E8A-4147-A177-3AD203B41FA5}">
                      <a16:colId xmlns:a16="http://schemas.microsoft.com/office/drawing/2014/main" xmlns="" val="614205425"/>
                    </a:ext>
                  </a:extLst>
                </a:gridCol>
                <a:gridCol w="812800">
                  <a:extLst>
                    <a:ext uri="{9D8B030D-6E8A-4147-A177-3AD203B41FA5}">
                      <a16:colId xmlns:a16="http://schemas.microsoft.com/office/drawing/2014/main" xmlns="" val="3686260672"/>
                    </a:ext>
                  </a:extLst>
                </a:gridCol>
                <a:gridCol w="812800">
                  <a:extLst>
                    <a:ext uri="{9D8B030D-6E8A-4147-A177-3AD203B41FA5}">
                      <a16:colId xmlns:a16="http://schemas.microsoft.com/office/drawing/2014/main" xmlns="" val="3373797476"/>
                    </a:ext>
                  </a:extLst>
                </a:gridCol>
                <a:gridCol w="812800">
                  <a:extLst>
                    <a:ext uri="{9D8B030D-6E8A-4147-A177-3AD203B41FA5}">
                      <a16:colId xmlns:a16="http://schemas.microsoft.com/office/drawing/2014/main" xmlns="" val="1613374314"/>
                    </a:ext>
                  </a:extLst>
                </a:gridCol>
                <a:gridCol w="812800">
                  <a:extLst>
                    <a:ext uri="{9D8B030D-6E8A-4147-A177-3AD203B41FA5}">
                      <a16:colId xmlns:a16="http://schemas.microsoft.com/office/drawing/2014/main" xmlns="" val="2234633989"/>
                    </a:ext>
                  </a:extLst>
                </a:gridCol>
                <a:gridCol w="812800">
                  <a:extLst>
                    <a:ext uri="{9D8B030D-6E8A-4147-A177-3AD203B41FA5}">
                      <a16:colId xmlns:a16="http://schemas.microsoft.com/office/drawing/2014/main" xmlns="" val="2672791870"/>
                    </a:ext>
                  </a:extLst>
                </a:gridCol>
              </a:tblGrid>
              <a:tr h="370840">
                <a:tc>
                  <a:txBody>
                    <a:bodyPr/>
                    <a:lstStyle/>
                    <a:p>
                      <a:r>
                        <a:rPr lang="kk-KZ" dirty="0"/>
                        <a:t>4</a:t>
                      </a:r>
                      <a:endParaRPr lang="ru-RU" b="1" dirty="0"/>
                    </a:p>
                  </a:txBody>
                  <a:tcPr/>
                </a:tc>
                <a:tc>
                  <a:txBody>
                    <a:bodyPr/>
                    <a:lstStyle/>
                    <a:p>
                      <a:r>
                        <a:rPr lang="kk-KZ" dirty="0"/>
                        <a:t>3</a:t>
                      </a:r>
                      <a:endParaRPr lang="ru-RU" b="1" dirty="0"/>
                    </a:p>
                  </a:txBody>
                  <a:tcPr/>
                </a:tc>
                <a:tc>
                  <a:txBody>
                    <a:bodyPr/>
                    <a:lstStyle/>
                    <a:p>
                      <a:r>
                        <a:rPr lang="kk-KZ" dirty="0"/>
                        <a:t>3</a:t>
                      </a:r>
                      <a:endParaRPr lang="ru-RU" b="1" dirty="0"/>
                    </a:p>
                  </a:txBody>
                  <a:tcPr/>
                </a:tc>
                <a:tc>
                  <a:txBody>
                    <a:bodyPr/>
                    <a:lstStyle/>
                    <a:p>
                      <a:r>
                        <a:rPr lang="kk-KZ" dirty="0"/>
                        <a:t>4</a:t>
                      </a:r>
                      <a:endParaRPr lang="ru-RU" b="1" dirty="0"/>
                    </a:p>
                  </a:txBody>
                  <a:tcPr/>
                </a:tc>
                <a:tc>
                  <a:txBody>
                    <a:bodyPr/>
                    <a:lstStyle/>
                    <a:p>
                      <a:r>
                        <a:rPr lang="kk-KZ" dirty="0"/>
                        <a:t>5</a:t>
                      </a:r>
                      <a:endParaRPr lang="ru-RU" b="1" dirty="0"/>
                    </a:p>
                  </a:txBody>
                  <a:tcPr/>
                </a:tc>
                <a:tc>
                  <a:txBody>
                    <a:bodyPr/>
                    <a:lstStyle/>
                    <a:p>
                      <a:r>
                        <a:rPr lang="kk-KZ" dirty="0"/>
                        <a:t>5</a:t>
                      </a:r>
                      <a:endParaRPr lang="ru-RU" b="1" dirty="0"/>
                    </a:p>
                  </a:txBody>
                  <a:tcPr/>
                </a:tc>
                <a:tc>
                  <a:txBody>
                    <a:bodyPr/>
                    <a:lstStyle/>
                    <a:p>
                      <a:r>
                        <a:rPr lang="kk-KZ" dirty="0"/>
                        <a:t>3</a:t>
                      </a:r>
                      <a:endParaRPr lang="ru-RU" b="1" dirty="0"/>
                    </a:p>
                  </a:txBody>
                  <a:tcPr/>
                </a:tc>
                <a:tc>
                  <a:txBody>
                    <a:bodyPr/>
                    <a:lstStyle/>
                    <a:p>
                      <a:r>
                        <a:rPr lang="kk-KZ" dirty="0"/>
                        <a:t>2</a:t>
                      </a:r>
                      <a:endParaRPr lang="ru-RU" b="1" dirty="0"/>
                    </a:p>
                  </a:txBody>
                  <a:tcPr/>
                </a:tc>
                <a:tc>
                  <a:txBody>
                    <a:bodyPr/>
                    <a:lstStyle/>
                    <a:p>
                      <a:r>
                        <a:rPr lang="kk-KZ" dirty="0"/>
                        <a:t>5</a:t>
                      </a:r>
                      <a:endParaRPr lang="ru-RU" b="1" dirty="0"/>
                    </a:p>
                  </a:txBody>
                  <a:tcPr/>
                </a:tc>
                <a:tc>
                  <a:txBody>
                    <a:bodyPr/>
                    <a:lstStyle/>
                    <a:p>
                      <a:r>
                        <a:rPr lang="kk-KZ" dirty="0"/>
                        <a:t>4</a:t>
                      </a:r>
                      <a:endParaRPr lang="ru-RU" b="1" dirty="0"/>
                    </a:p>
                  </a:txBody>
                  <a:tcPr/>
                </a:tc>
                <a:extLst>
                  <a:ext uri="{0D108BD9-81ED-4DB2-BD59-A6C34878D82A}">
                    <a16:rowId xmlns:a16="http://schemas.microsoft.com/office/drawing/2014/main" xmlns="" val="812148861"/>
                  </a:ext>
                </a:extLst>
              </a:tr>
              <a:tr h="370840">
                <a:tc>
                  <a:txBody>
                    <a:bodyPr/>
                    <a:lstStyle/>
                    <a:p>
                      <a:r>
                        <a:rPr lang="kk-KZ" b="1" dirty="0"/>
                        <a:t>4</a:t>
                      </a:r>
                      <a:endParaRPr lang="ru-RU" b="1" dirty="0"/>
                    </a:p>
                  </a:txBody>
                  <a:tcPr/>
                </a:tc>
                <a:tc>
                  <a:txBody>
                    <a:bodyPr/>
                    <a:lstStyle/>
                    <a:p>
                      <a:r>
                        <a:rPr lang="kk-KZ" b="1" dirty="0"/>
                        <a:t>4</a:t>
                      </a:r>
                      <a:endParaRPr lang="ru-RU" b="1" dirty="0"/>
                    </a:p>
                  </a:txBody>
                  <a:tcPr/>
                </a:tc>
                <a:tc>
                  <a:txBody>
                    <a:bodyPr/>
                    <a:lstStyle/>
                    <a:p>
                      <a:r>
                        <a:rPr lang="kk-KZ" b="1" dirty="0"/>
                        <a:t>2</a:t>
                      </a:r>
                      <a:endParaRPr lang="ru-RU" b="1" dirty="0"/>
                    </a:p>
                  </a:txBody>
                  <a:tcPr/>
                </a:tc>
                <a:tc>
                  <a:txBody>
                    <a:bodyPr/>
                    <a:lstStyle/>
                    <a:p>
                      <a:r>
                        <a:rPr lang="kk-KZ" b="1" dirty="0"/>
                        <a:t>3</a:t>
                      </a:r>
                      <a:endParaRPr lang="ru-RU" b="1" dirty="0"/>
                    </a:p>
                  </a:txBody>
                  <a:tcPr/>
                </a:tc>
                <a:tc>
                  <a:txBody>
                    <a:bodyPr/>
                    <a:lstStyle/>
                    <a:p>
                      <a:r>
                        <a:rPr lang="kk-KZ" b="1" dirty="0"/>
                        <a:t>3</a:t>
                      </a:r>
                      <a:endParaRPr lang="ru-RU" b="1" dirty="0"/>
                    </a:p>
                  </a:txBody>
                  <a:tcPr/>
                </a:tc>
                <a:tc>
                  <a:txBody>
                    <a:bodyPr/>
                    <a:lstStyle/>
                    <a:p>
                      <a:r>
                        <a:rPr lang="kk-KZ" b="1" dirty="0"/>
                        <a:t>5</a:t>
                      </a:r>
                      <a:endParaRPr lang="ru-RU" b="1" dirty="0"/>
                    </a:p>
                  </a:txBody>
                  <a:tcPr/>
                </a:tc>
                <a:tc>
                  <a:txBody>
                    <a:bodyPr/>
                    <a:lstStyle/>
                    <a:p>
                      <a:r>
                        <a:rPr lang="kk-KZ" b="1" dirty="0"/>
                        <a:t>5</a:t>
                      </a:r>
                      <a:endParaRPr lang="ru-RU" b="1" dirty="0"/>
                    </a:p>
                  </a:txBody>
                  <a:tcPr/>
                </a:tc>
                <a:tc>
                  <a:txBody>
                    <a:bodyPr/>
                    <a:lstStyle/>
                    <a:p>
                      <a:r>
                        <a:rPr lang="kk-KZ" b="1" dirty="0"/>
                        <a:t>5</a:t>
                      </a:r>
                      <a:endParaRPr lang="ru-RU" b="1" dirty="0"/>
                    </a:p>
                  </a:txBody>
                  <a:tcPr/>
                </a:tc>
                <a:tc>
                  <a:txBody>
                    <a:bodyPr/>
                    <a:lstStyle/>
                    <a:p>
                      <a:r>
                        <a:rPr lang="kk-KZ" b="1" dirty="0"/>
                        <a:t>4</a:t>
                      </a:r>
                      <a:endParaRPr lang="ru-RU" b="1" dirty="0"/>
                    </a:p>
                  </a:txBody>
                  <a:tcPr/>
                </a:tc>
                <a:tc>
                  <a:txBody>
                    <a:bodyPr/>
                    <a:lstStyle/>
                    <a:p>
                      <a:r>
                        <a:rPr lang="kk-KZ" b="1" dirty="0"/>
                        <a:t>4</a:t>
                      </a:r>
                      <a:endParaRPr lang="ru-RU" b="1" dirty="0"/>
                    </a:p>
                  </a:txBody>
                  <a:tcPr/>
                </a:tc>
                <a:extLst>
                  <a:ext uri="{0D108BD9-81ED-4DB2-BD59-A6C34878D82A}">
                    <a16:rowId xmlns:a16="http://schemas.microsoft.com/office/drawing/2014/main" xmlns="" val="202255252"/>
                  </a:ext>
                </a:extLst>
              </a:tr>
              <a:tr h="370840">
                <a:tc>
                  <a:txBody>
                    <a:bodyPr/>
                    <a:lstStyle/>
                    <a:p>
                      <a:r>
                        <a:rPr lang="kk-KZ" b="1" dirty="0"/>
                        <a:t>3</a:t>
                      </a:r>
                      <a:endParaRPr lang="ru-RU" b="1" dirty="0"/>
                    </a:p>
                  </a:txBody>
                  <a:tcPr/>
                </a:tc>
                <a:tc>
                  <a:txBody>
                    <a:bodyPr/>
                    <a:lstStyle/>
                    <a:p>
                      <a:r>
                        <a:rPr lang="kk-KZ" b="1" dirty="0"/>
                        <a:t>4</a:t>
                      </a:r>
                      <a:endParaRPr lang="ru-RU" b="1" dirty="0"/>
                    </a:p>
                  </a:txBody>
                  <a:tcPr/>
                </a:tc>
                <a:tc>
                  <a:txBody>
                    <a:bodyPr/>
                    <a:lstStyle/>
                    <a:p>
                      <a:r>
                        <a:rPr lang="kk-KZ" b="1" dirty="0"/>
                        <a:t>4</a:t>
                      </a:r>
                      <a:endParaRPr lang="ru-RU" b="1" dirty="0"/>
                    </a:p>
                  </a:txBody>
                  <a:tcPr/>
                </a:tc>
                <a:tc>
                  <a:txBody>
                    <a:bodyPr/>
                    <a:lstStyle/>
                    <a:p>
                      <a:r>
                        <a:rPr lang="kk-KZ" b="1" dirty="0"/>
                        <a:t>4</a:t>
                      </a:r>
                      <a:endParaRPr lang="ru-RU" b="1" dirty="0"/>
                    </a:p>
                  </a:txBody>
                  <a:tcPr/>
                </a:tc>
                <a:tc>
                  <a:txBody>
                    <a:bodyPr/>
                    <a:lstStyle/>
                    <a:p>
                      <a:r>
                        <a:rPr lang="kk-KZ" b="1" dirty="0"/>
                        <a:t>5</a:t>
                      </a:r>
                      <a:endParaRPr lang="ru-RU" b="1" dirty="0"/>
                    </a:p>
                  </a:txBody>
                  <a:tcPr/>
                </a:tc>
                <a:tc>
                  <a:txBody>
                    <a:bodyPr/>
                    <a:lstStyle/>
                    <a:p>
                      <a:r>
                        <a:rPr lang="kk-KZ" b="1" dirty="0"/>
                        <a:t>4</a:t>
                      </a:r>
                      <a:endParaRPr lang="ru-RU" b="1" dirty="0"/>
                    </a:p>
                  </a:txBody>
                  <a:tcPr/>
                </a:tc>
                <a:tc>
                  <a:txBody>
                    <a:bodyPr/>
                    <a:lstStyle/>
                    <a:p>
                      <a:r>
                        <a:rPr lang="kk-KZ" b="1" dirty="0"/>
                        <a:t>4</a:t>
                      </a:r>
                      <a:endParaRPr lang="ru-RU" b="1" dirty="0"/>
                    </a:p>
                  </a:txBody>
                  <a:tcPr/>
                </a:tc>
                <a:tc>
                  <a:txBody>
                    <a:bodyPr/>
                    <a:lstStyle/>
                    <a:p>
                      <a:r>
                        <a:rPr lang="kk-KZ" b="1" dirty="0"/>
                        <a:t>3</a:t>
                      </a:r>
                      <a:endParaRPr lang="ru-RU" b="1" dirty="0"/>
                    </a:p>
                  </a:txBody>
                  <a:tcPr/>
                </a:tc>
                <a:tc>
                  <a:txBody>
                    <a:bodyPr/>
                    <a:lstStyle/>
                    <a:p>
                      <a:r>
                        <a:rPr lang="kk-KZ" b="1" dirty="0"/>
                        <a:t>5</a:t>
                      </a:r>
                      <a:endParaRPr lang="ru-RU" b="1" dirty="0"/>
                    </a:p>
                  </a:txBody>
                  <a:tcPr/>
                </a:tc>
                <a:tc>
                  <a:txBody>
                    <a:bodyPr/>
                    <a:lstStyle/>
                    <a:p>
                      <a:r>
                        <a:rPr lang="kk-KZ" b="1" dirty="0"/>
                        <a:t>5</a:t>
                      </a:r>
                      <a:endParaRPr lang="ru-RU" b="1" dirty="0"/>
                    </a:p>
                  </a:txBody>
                  <a:tcPr/>
                </a:tc>
                <a:extLst>
                  <a:ext uri="{0D108BD9-81ED-4DB2-BD59-A6C34878D82A}">
                    <a16:rowId xmlns:a16="http://schemas.microsoft.com/office/drawing/2014/main" xmlns="" val="2071505543"/>
                  </a:ext>
                </a:extLst>
              </a:tr>
            </a:tbl>
          </a:graphicData>
        </a:graphic>
      </p:graphicFrame>
    </p:spTree>
    <p:extLst>
      <p:ext uri="{BB962C8B-B14F-4D97-AF65-F5344CB8AC3E}">
        <p14:creationId xmlns:p14="http://schemas.microsoft.com/office/powerpoint/2010/main" val="2974070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Таблица 7">
            <a:extLst>
              <a:ext uri="{FF2B5EF4-FFF2-40B4-BE49-F238E27FC236}">
                <a16:creationId xmlns:a16="http://schemas.microsoft.com/office/drawing/2014/main" xmlns="" id="{9BB7F6DB-A893-40C0-81A0-5CAFE5314B32}"/>
              </a:ext>
            </a:extLst>
          </p:cNvPr>
          <p:cNvGraphicFramePr>
            <a:graphicFrameLocks noGrp="1"/>
          </p:cNvGraphicFramePr>
          <p:nvPr>
            <p:extLst>
              <p:ext uri="{D42A27DB-BD31-4B8C-83A1-F6EECF244321}">
                <p14:modId xmlns:p14="http://schemas.microsoft.com/office/powerpoint/2010/main" val="2921323869"/>
              </p:ext>
            </p:extLst>
          </p:nvPr>
        </p:nvGraphicFramePr>
        <p:xfrm>
          <a:off x="1568090" y="587115"/>
          <a:ext cx="8128000" cy="741680"/>
        </p:xfrm>
        <a:graphic>
          <a:graphicData uri="http://schemas.openxmlformats.org/drawingml/2006/table">
            <a:tbl>
              <a:tblPr firstRow="1" bandRow="1">
                <a:tableStyleId>{5C22544A-7EE6-4342-B048-85BDC9FD1C3A}</a:tableStyleId>
              </a:tblPr>
              <a:tblGrid>
                <a:gridCol w="1982978">
                  <a:extLst>
                    <a:ext uri="{9D8B030D-6E8A-4147-A177-3AD203B41FA5}">
                      <a16:colId xmlns:a16="http://schemas.microsoft.com/office/drawing/2014/main" xmlns="" val="4257548345"/>
                    </a:ext>
                  </a:extLst>
                </a:gridCol>
                <a:gridCol w="1500326">
                  <a:extLst>
                    <a:ext uri="{9D8B030D-6E8A-4147-A177-3AD203B41FA5}">
                      <a16:colId xmlns:a16="http://schemas.microsoft.com/office/drawing/2014/main" xmlns="" val="1272587582"/>
                    </a:ext>
                  </a:extLst>
                </a:gridCol>
                <a:gridCol w="1518082">
                  <a:extLst>
                    <a:ext uri="{9D8B030D-6E8A-4147-A177-3AD203B41FA5}">
                      <a16:colId xmlns:a16="http://schemas.microsoft.com/office/drawing/2014/main" xmlns="" val="1606363310"/>
                    </a:ext>
                  </a:extLst>
                </a:gridCol>
                <a:gridCol w="1501014">
                  <a:extLst>
                    <a:ext uri="{9D8B030D-6E8A-4147-A177-3AD203B41FA5}">
                      <a16:colId xmlns:a16="http://schemas.microsoft.com/office/drawing/2014/main" xmlns="" val="2049741395"/>
                    </a:ext>
                  </a:extLst>
                </a:gridCol>
                <a:gridCol w="1625600">
                  <a:extLst>
                    <a:ext uri="{9D8B030D-6E8A-4147-A177-3AD203B41FA5}">
                      <a16:colId xmlns:a16="http://schemas.microsoft.com/office/drawing/2014/main" xmlns="" val="2128311779"/>
                    </a:ext>
                  </a:extLst>
                </a:gridCol>
              </a:tblGrid>
              <a:tr h="370840">
                <a:tc>
                  <a:txBody>
                    <a:bodyPr/>
                    <a:lstStyle/>
                    <a:p>
                      <a:r>
                        <a:rPr lang="kk-KZ" b="1" dirty="0">
                          <a:solidFill>
                            <a:schemeClr val="tx1"/>
                          </a:solidFill>
                        </a:rPr>
                        <a:t>Баға </a:t>
                      </a:r>
                      <a:r>
                        <a:rPr lang="kk-KZ" sz="1800" dirty="0">
                          <a:solidFill>
                            <a:schemeClr val="tx1"/>
                          </a:solidFill>
                        </a:rPr>
                        <a:t>(х)</a:t>
                      </a:r>
                      <a:endParaRPr lang="ru-RU" b="1" dirty="0">
                        <a:solidFill>
                          <a:schemeClr val="tx1"/>
                        </a:solidFill>
                      </a:endParaRPr>
                    </a:p>
                  </a:txBody>
                  <a:tcPr>
                    <a:solidFill>
                      <a:schemeClr val="accent1">
                        <a:lumMod val="40000"/>
                        <a:lumOff val="60000"/>
                      </a:schemeClr>
                    </a:solidFill>
                  </a:tcPr>
                </a:tc>
                <a:tc>
                  <a:txBody>
                    <a:bodyPr/>
                    <a:lstStyle/>
                    <a:p>
                      <a:pPr algn="ctr"/>
                      <a:r>
                        <a:rPr lang="kk-KZ" b="1" dirty="0">
                          <a:solidFill>
                            <a:schemeClr val="tx1"/>
                          </a:solidFill>
                        </a:rPr>
                        <a:t>2</a:t>
                      </a:r>
                      <a:endParaRPr lang="ru-RU" b="1" dirty="0">
                        <a:solidFill>
                          <a:schemeClr val="tx1"/>
                        </a:solidFill>
                      </a:endParaRPr>
                    </a:p>
                  </a:txBody>
                  <a:tcPr>
                    <a:solidFill>
                      <a:schemeClr val="accent1">
                        <a:lumMod val="40000"/>
                        <a:lumOff val="60000"/>
                      </a:schemeClr>
                    </a:solidFill>
                  </a:tcPr>
                </a:tc>
                <a:tc>
                  <a:txBody>
                    <a:bodyPr/>
                    <a:lstStyle/>
                    <a:p>
                      <a:pPr algn="ctr"/>
                      <a:r>
                        <a:rPr lang="kk-KZ" b="1" dirty="0">
                          <a:solidFill>
                            <a:schemeClr val="tx1"/>
                          </a:solidFill>
                        </a:rPr>
                        <a:t>3</a:t>
                      </a:r>
                      <a:endParaRPr lang="ru-RU" b="1" dirty="0">
                        <a:solidFill>
                          <a:schemeClr val="tx1"/>
                        </a:solidFill>
                      </a:endParaRPr>
                    </a:p>
                  </a:txBody>
                  <a:tcPr>
                    <a:solidFill>
                      <a:schemeClr val="accent1">
                        <a:lumMod val="40000"/>
                        <a:lumOff val="60000"/>
                      </a:schemeClr>
                    </a:solidFill>
                  </a:tcPr>
                </a:tc>
                <a:tc>
                  <a:txBody>
                    <a:bodyPr/>
                    <a:lstStyle/>
                    <a:p>
                      <a:pPr algn="ctr"/>
                      <a:r>
                        <a:rPr lang="kk-KZ" b="1" dirty="0">
                          <a:solidFill>
                            <a:schemeClr val="tx1"/>
                          </a:solidFill>
                        </a:rPr>
                        <a:t>4</a:t>
                      </a:r>
                      <a:endParaRPr lang="ru-RU" b="1" dirty="0">
                        <a:solidFill>
                          <a:schemeClr val="tx1"/>
                        </a:solidFill>
                      </a:endParaRPr>
                    </a:p>
                  </a:txBody>
                  <a:tcPr>
                    <a:solidFill>
                      <a:schemeClr val="accent1">
                        <a:lumMod val="40000"/>
                        <a:lumOff val="60000"/>
                      </a:schemeClr>
                    </a:solidFill>
                  </a:tcPr>
                </a:tc>
                <a:tc>
                  <a:txBody>
                    <a:bodyPr/>
                    <a:lstStyle/>
                    <a:p>
                      <a:pPr algn="ctr"/>
                      <a:r>
                        <a:rPr lang="kk-KZ" b="1" dirty="0">
                          <a:solidFill>
                            <a:schemeClr val="tx1"/>
                          </a:solidFill>
                        </a:rPr>
                        <a:t>5</a:t>
                      </a:r>
                      <a:endParaRPr lang="ru-RU" b="1"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xmlns="" val="2359300723"/>
                  </a:ext>
                </a:extLst>
              </a:tr>
              <a:tr h="370840">
                <a:tc>
                  <a:txBody>
                    <a:bodyPr/>
                    <a:lstStyle/>
                    <a:p>
                      <a:r>
                        <a:rPr lang="kk-KZ" b="1" dirty="0">
                          <a:solidFill>
                            <a:schemeClr val="tx1"/>
                          </a:solidFill>
                        </a:rPr>
                        <a:t>Оқушы саны</a:t>
                      </a:r>
                      <a:r>
                        <a:rPr lang="en-US" b="1" dirty="0">
                          <a:solidFill>
                            <a:schemeClr val="tx1"/>
                          </a:solidFill>
                        </a:rPr>
                        <a:t> </a:t>
                      </a:r>
                      <a:r>
                        <a:rPr lang="kk-KZ" sz="1800" b="1" dirty="0">
                          <a:solidFill>
                            <a:schemeClr val="tx1"/>
                          </a:solidFill>
                        </a:rPr>
                        <a:t>(</a:t>
                      </a:r>
                      <a:r>
                        <a:rPr lang="en-US" sz="1800" b="1" dirty="0">
                          <a:solidFill>
                            <a:schemeClr val="tx1"/>
                          </a:solidFill>
                        </a:rPr>
                        <a:t>n</a:t>
                      </a:r>
                      <a:r>
                        <a:rPr lang="kk-KZ" sz="1800" b="1" dirty="0">
                          <a:solidFill>
                            <a:schemeClr val="tx1"/>
                          </a:solidFill>
                        </a:rPr>
                        <a:t>)</a:t>
                      </a:r>
                      <a:r>
                        <a:rPr lang="kk-KZ" b="1" dirty="0">
                          <a:solidFill>
                            <a:schemeClr val="tx1"/>
                          </a:solidFill>
                        </a:rPr>
                        <a:t> </a:t>
                      </a:r>
                      <a:endParaRPr lang="ru-RU" b="1" dirty="0">
                        <a:solidFill>
                          <a:schemeClr val="tx1"/>
                        </a:solidFill>
                      </a:endParaRPr>
                    </a:p>
                  </a:txBody>
                  <a:tcPr>
                    <a:solidFill>
                      <a:schemeClr val="accent1">
                        <a:lumMod val="40000"/>
                        <a:lumOff val="60000"/>
                      </a:schemeClr>
                    </a:solidFill>
                  </a:tcPr>
                </a:tc>
                <a:tc>
                  <a:txBody>
                    <a:bodyPr/>
                    <a:lstStyle/>
                    <a:p>
                      <a:pPr algn="ctr"/>
                      <a:r>
                        <a:rPr lang="kk-KZ" b="1" dirty="0">
                          <a:solidFill>
                            <a:schemeClr val="tx1"/>
                          </a:solidFill>
                        </a:rPr>
                        <a:t>2</a:t>
                      </a:r>
                      <a:endParaRPr lang="ru-RU" b="1" dirty="0">
                        <a:solidFill>
                          <a:schemeClr val="tx1"/>
                        </a:solidFill>
                      </a:endParaRPr>
                    </a:p>
                  </a:txBody>
                  <a:tcPr>
                    <a:solidFill>
                      <a:schemeClr val="accent1">
                        <a:lumMod val="40000"/>
                        <a:lumOff val="60000"/>
                      </a:schemeClr>
                    </a:solidFill>
                  </a:tcPr>
                </a:tc>
                <a:tc>
                  <a:txBody>
                    <a:bodyPr/>
                    <a:lstStyle/>
                    <a:p>
                      <a:pPr algn="ctr"/>
                      <a:r>
                        <a:rPr lang="kk-KZ" b="1" dirty="0">
                          <a:solidFill>
                            <a:schemeClr val="tx1"/>
                          </a:solidFill>
                        </a:rPr>
                        <a:t>7</a:t>
                      </a:r>
                      <a:endParaRPr lang="ru-RU" b="1" dirty="0">
                        <a:solidFill>
                          <a:schemeClr val="tx1"/>
                        </a:solidFill>
                      </a:endParaRPr>
                    </a:p>
                  </a:txBody>
                  <a:tcPr>
                    <a:solidFill>
                      <a:schemeClr val="accent1">
                        <a:lumMod val="40000"/>
                        <a:lumOff val="60000"/>
                      </a:schemeClr>
                    </a:solidFill>
                  </a:tcPr>
                </a:tc>
                <a:tc>
                  <a:txBody>
                    <a:bodyPr/>
                    <a:lstStyle/>
                    <a:p>
                      <a:pPr algn="ctr"/>
                      <a:r>
                        <a:rPr lang="kk-KZ" b="1" dirty="0">
                          <a:solidFill>
                            <a:schemeClr val="tx1"/>
                          </a:solidFill>
                        </a:rPr>
                        <a:t>12</a:t>
                      </a:r>
                      <a:endParaRPr lang="ru-RU" b="1" dirty="0">
                        <a:solidFill>
                          <a:schemeClr val="tx1"/>
                        </a:solidFill>
                      </a:endParaRPr>
                    </a:p>
                  </a:txBody>
                  <a:tcPr>
                    <a:solidFill>
                      <a:schemeClr val="accent1">
                        <a:lumMod val="40000"/>
                        <a:lumOff val="60000"/>
                      </a:schemeClr>
                    </a:solidFill>
                  </a:tcPr>
                </a:tc>
                <a:tc>
                  <a:txBody>
                    <a:bodyPr/>
                    <a:lstStyle/>
                    <a:p>
                      <a:pPr algn="ctr"/>
                      <a:r>
                        <a:rPr lang="kk-KZ" b="1" dirty="0">
                          <a:solidFill>
                            <a:schemeClr val="tx1"/>
                          </a:solidFill>
                        </a:rPr>
                        <a:t>9</a:t>
                      </a:r>
                      <a:endParaRPr lang="ru-RU" b="1"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xmlns="" val="1919384164"/>
                  </a:ext>
                </a:extLst>
              </a:tr>
            </a:tbl>
          </a:graphicData>
        </a:graphic>
      </p:graphicFrame>
      <p:graphicFrame>
        <p:nvGraphicFramePr>
          <p:cNvPr id="10" name="Диаграмма 9">
            <a:extLst>
              <a:ext uri="{FF2B5EF4-FFF2-40B4-BE49-F238E27FC236}">
                <a16:creationId xmlns:a16="http://schemas.microsoft.com/office/drawing/2014/main" xmlns="" id="{B943F6C2-1586-4DC9-8D9A-8B67DC397065}"/>
              </a:ext>
            </a:extLst>
          </p:cNvPr>
          <p:cNvGraphicFramePr/>
          <p:nvPr>
            <p:extLst>
              <p:ext uri="{D42A27DB-BD31-4B8C-83A1-F6EECF244321}">
                <p14:modId xmlns:p14="http://schemas.microsoft.com/office/powerpoint/2010/main" val="653536698"/>
              </p:ext>
            </p:extLst>
          </p:nvPr>
        </p:nvGraphicFramePr>
        <p:xfrm>
          <a:off x="2061157" y="1574322"/>
          <a:ext cx="6720292" cy="39292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61104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90DD352E-54E8-4697-8B38-F08E3A4B75A0}"/>
              </a:ext>
            </a:extLst>
          </p:cNvPr>
          <p:cNvSpPr txBox="1"/>
          <p:nvPr/>
        </p:nvSpPr>
        <p:spPr>
          <a:xfrm>
            <a:off x="1043820" y="536876"/>
            <a:ext cx="9800948" cy="2308324"/>
          </a:xfrm>
          <a:prstGeom prst="rect">
            <a:avLst/>
          </a:prstGeom>
          <a:noFill/>
        </p:spPr>
        <p:txBody>
          <a:bodyPr wrap="square" rtlCol="0">
            <a:spAutoFit/>
          </a:bodyPr>
          <a:lstStyle/>
          <a:p>
            <a:r>
              <a:rPr lang="kk-KZ" sz="2400" b="1" dirty="0">
                <a:solidFill>
                  <a:srgbClr val="7030A0"/>
                </a:solidFill>
                <a:latin typeface="Tahoma" panose="020B0604030504040204" pitchFamily="34" charset="0"/>
                <a:ea typeface="Tahoma" panose="020B0604030504040204" pitchFamily="34" charset="0"/>
                <a:cs typeface="Tahoma" panose="020B0604030504040204" pitchFamily="34" charset="0"/>
              </a:rPr>
              <a:t>Мысалы:</a:t>
            </a:r>
          </a:p>
          <a:p>
            <a:r>
              <a:rPr lang="kk-KZ" sz="2000" b="1" dirty="0">
                <a:latin typeface="Tahoma" panose="020B0604030504040204" pitchFamily="34" charset="0"/>
                <a:ea typeface="Tahoma" panose="020B0604030504040204" pitchFamily="34" charset="0"/>
                <a:cs typeface="Tahoma" panose="020B0604030504040204" pitchFamily="34" charset="0"/>
              </a:rPr>
              <a:t>Фермер бидай өсірді. Бидай өнімділігін арттыру үшін фермер тыңайтқышты қолданып, оны зерттемекші болды. Ол жерінің бір бөлігіне тыңайтқышты қолданды, екінші бөлігіне тыңайтқыш қолданбады. Бірақ екі бөліктегі бидай егістігін бірдей күтті. Күзде екі бөлікте өсірілген егістіктің әрқайсысынан кездейсоқ 100 масақтан теріп алынды және әр масақтағы бидай дәні саналды.</a:t>
            </a:r>
            <a:endParaRPr lang="ru-RU" sz="2000" b="1" dirty="0">
              <a:latin typeface="Tahoma" panose="020B0604030504040204" pitchFamily="34" charset="0"/>
              <a:ea typeface="Tahoma" panose="020B0604030504040204" pitchFamily="34" charset="0"/>
              <a:cs typeface="Tahoma" panose="020B0604030504040204" pitchFamily="34" charset="0"/>
            </a:endParaRPr>
          </a:p>
        </p:txBody>
      </p:sp>
      <p:sp>
        <p:nvSpPr>
          <p:cNvPr id="13" name="TextBox 12">
            <a:extLst>
              <a:ext uri="{FF2B5EF4-FFF2-40B4-BE49-F238E27FC236}">
                <a16:creationId xmlns:a16="http://schemas.microsoft.com/office/drawing/2014/main" xmlns="" id="{A29E2306-EFF0-42DB-95EE-78C33001F2BC}"/>
              </a:ext>
            </a:extLst>
          </p:cNvPr>
          <p:cNvSpPr txBox="1"/>
          <p:nvPr/>
        </p:nvSpPr>
        <p:spPr>
          <a:xfrm>
            <a:off x="1043820" y="3029866"/>
            <a:ext cx="8417706" cy="830997"/>
          </a:xfrm>
          <a:prstGeom prst="rect">
            <a:avLst/>
          </a:prstGeom>
          <a:noFill/>
        </p:spPr>
        <p:txBody>
          <a:bodyPr wrap="square" rtlCol="0">
            <a:spAutoFit/>
          </a:bodyPr>
          <a:lstStyle/>
          <a:p>
            <a:r>
              <a:rPr lang="kk-KZ" sz="2400" b="1" dirty="0">
                <a:latin typeface="Tahoma" panose="020B0604030504040204" pitchFamily="34" charset="0"/>
                <a:ea typeface="Tahoma" panose="020B0604030504040204" pitchFamily="34" charset="0"/>
                <a:cs typeface="Tahoma" panose="020B0604030504040204" pitchFamily="34" charset="0"/>
              </a:rPr>
              <a:t>Тыңайтқыш қолданған жерден алынған бидай масағындағы дәндер саны: </a:t>
            </a:r>
            <a:endParaRPr lang="ru-RU" sz="2400" b="1" dirty="0">
              <a:latin typeface="Tahoma" panose="020B0604030504040204" pitchFamily="34" charset="0"/>
              <a:ea typeface="Tahoma" panose="020B0604030504040204" pitchFamily="34" charset="0"/>
              <a:cs typeface="Tahoma" panose="020B0604030504040204" pitchFamily="34" charset="0"/>
            </a:endParaRPr>
          </a:p>
        </p:txBody>
      </p:sp>
      <p:sp>
        <p:nvSpPr>
          <p:cNvPr id="14" name="TextBox 13">
            <a:extLst>
              <a:ext uri="{FF2B5EF4-FFF2-40B4-BE49-F238E27FC236}">
                <a16:creationId xmlns:a16="http://schemas.microsoft.com/office/drawing/2014/main" xmlns="" id="{F205167D-087F-455D-B8B8-B9BEDAFED734}"/>
              </a:ext>
            </a:extLst>
          </p:cNvPr>
          <p:cNvSpPr txBox="1"/>
          <p:nvPr/>
        </p:nvSpPr>
        <p:spPr>
          <a:xfrm>
            <a:off x="1133627" y="4040721"/>
            <a:ext cx="7670307" cy="1975009"/>
          </a:xfrm>
          <a:prstGeom prst="roundRect">
            <a:avLst/>
          </a:prstGeom>
          <a:noFill/>
          <a:ln w="28575">
            <a:solidFill>
              <a:schemeClr val="accent1"/>
            </a:solidFill>
          </a:ln>
        </p:spPr>
        <p:txBody>
          <a:bodyPr wrap="square" rtlCol="0">
            <a:spAutoFit/>
          </a:bodyPr>
          <a:lstStyle/>
          <a:p>
            <a:r>
              <a:rPr lang="kk-KZ" sz="2200" dirty="0"/>
              <a:t>5  6  6  8  7  7  7  5  4  4  9  6  3  8  8  8  8  5  5  4  9  10   9  9  5  4  4 3  8  8  7  7  7   6  6  6  6  9  10  11  3  4  7  5  6  3  6  7  7  11  10  9 9  12   6  5  13  7  7  5  5  5   6  7  6  8  8  8  4  4  7  8  8  8  6  6  5  5  5   7  7  7  9  9  10  4  4  6  6  9  9  7  7  7  7  8  8  8  6  6 </a:t>
            </a:r>
            <a:endParaRPr lang="ru-RU" sz="2200" dirty="0"/>
          </a:p>
        </p:txBody>
      </p:sp>
    </p:spTree>
    <p:extLst>
      <p:ext uri="{BB962C8B-B14F-4D97-AF65-F5344CB8AC3E}">
        <p14:creationId xmlns:p14="http://schemas.microsoft.com/office/powerpoint/2010/main" val="3466127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15" name="Таблица 5">
                <a:extLst>
                  <a:ext uri="{FF2B5EF4-FFF2-40B4-BE49-F238E27FC236}">
                    <a16:creationId xmlns:a16="http://schemas.microsoft.com/office/drawing/2014/main" xmlns="" id="{09E2591E-7B6F-47F7-B3C2-165E875ABC6F}"/>
                  </a:ext>
                </a:extLst>
              </p:cNvPr>
              <p:cNvGraphicFramePr>
                <a:graphicFrameLocks noGrp="1"/>
              </p:cNvGraphicFramePr>
              <p:nvPr>
                <p:extLst>
                  <p:ext uri="{D42A27DB-BD31-4B8C-83A1-F6EECF244321}">
                    <p14:modId xmlns:p14="http://schemas.microsoft.com/office/powerpoint/2010/main" val="2463246648"/>
                  </p:ext>
                </p:extLst>
              </p:nvPr>
            </p:nvGraphicFramePr>
            <p:xfrm>
              <a:off x="1497422" y="497167"/>
              <a:ext cx="8584044" cy="949960"/>
            </p:xfrm>
            <a:graphic>
              <a:graphicData uri="http://schemas.openxmlformats.org/drawingml/2006/table">
                <a:tbl>
                  <a:tblPr firstRow="1" bandRow="1">
                    <a:tableStyleId>{5C22544A-7EE6-4342-B048-85BDC9FD1C3A}</a:tableStyleId>
                  </a:tblPr>
                  <a:tblGrid>
                    <a:gridCol w="2139251">
                      <a:extLst>
                        <a:ext uri="{9D8B030D-6E8A-4147-A177-3AD203B41FA5}">
                          <a16:colId xmlns:a16="http://schemas.microsoft.com/office/drawing/2014/main" xmlns="" val="2590070884"/>
                        </a:ext>
                      </a:extLst>
                    </a:gridCol>
                    <a:gridCol w="598292">
                      <a:extLst>
                        <a:ext uri="{9D8B030D-6E8A-4147-A177-3AD203B41FA5}">
                          <a16:colId xmlns:a16="http://schemas.microsoft.com/office/drawing/2014/main" xmlns="" val="2636498413"/>
                        </a:ext>
                      </a:extLst>
                    </a:gridCol>
                    <a:gridCol w="564426">
                      <a:extLst>
                        <a:ext uri="{9D8B030D-6E8A-4147-A177-3AD203B41FA5}">
                          <a16:colId xmlns:a16="http://schemas.microsoft.com/office/drawing/2014/main" xmlns="" val="3711708751"/>
                        </a:ext>
                      </a:extLst>
                    </a:gridCol>
                    <a:gridCol w="553139">
                      <a:extLst>
                        <a:ext uri="{9D8B030D-6E8A-4147-A177-3AD203B41FA5}">
                          <a16:colId xmlns:a16="http://schemas.microsoft.com/office/drawing/2014/main" xmlns="" val="116747662"/>
                        </a:ext>
                      </a:extLst>
                    </a:gridCol>
                    <a:gridCol w="575714">
                      <a:extLst>
                        <a:ext uri="{9D8B030D-6E8A-4147-A177-3AD203B41FA5}">
                          <a16:colId xmlns:a16="http://schemas.microsoft.com/office/drawing/2014/main" xmlns="" val="2289972673"/>
                        </a:ext>
                      </a:extLst>
                    </a:gridCol>
                    <a:gridCol w="653779">
                      <a:extLst>
                        <a:ext uri="{9D8B030D-6E8A-4147-A177-3AD203B41FA5}">
                          <a16:colId xmlns:a16="http://schemas.microsoft.com/office/drawing/2014/main" xmlns="" val="345127100"/>
                        </a:ext>
                      </a:extLst>
                    </a:gridCol>
                    <a:gridCol w="587003">
                      <a:extLst>
                        <a:ext uri="{9D8B030D-6E8A-4147-A177-3AD203B41FA5}">
                          <a16:colId xmlns:a16="http://schemas.microsoft.com/office/drawing/2014/main" xmlns="" val="270092977"/>
                        </a:ext>
                      </a:extLst>
                    </a:gridCol>
                    <a:gridCol w="564427">
                      <a:extLst>
                        <a:ext uri="{9D8B030D-6E8A-4147-A177-3AD203B41FA5}">
                          <a16:colId xmlns:a16="http://schemas.microsoft.com/office/drawing/2014/main" xmlns="" val="3567410193"/>
                        </a:ext>
                      </a:extLst>
                    </a:gridCol>
                    <a:gridCol w="609581">
                      <a:extLst>
                        <a:ext uri="{9D8B030D-6E8A-4147-A177-3AD203B41FA5}">
                          <a16:colId xmlns:a16="http://schemas.microsoft.com/office/drawing/2014/main" xmlns="" val="2641768105"/>
                        </a:ext>
                      </a:extLst>
                    </a:gridCol>
                    <a:gridCol w="564427">
                      <a:extLst>
                        <a:ext uri="{9D8B030D-6E8A-4147-A177-3AD203B41FA5}">
                          <a16:colId xmlns:a16="http://schemas.microsoft.com/office/drawing/2014/main" xmlns="" val="1729618258"/>
                        </a:ext>
                      </a:extLst>
                    </a:gridCol>
                    <a:gridCol w="575714">
                      <a:extLst>
                        <a:ext uri="{9D8B030D-6E8A-4147-A177-3AD203B41FA5}">
                          <a16:colId xmlns:a16="http://schemas.microsoft.com/office/drawing/2014/main" xmlns="" val="1749361703"/>
                        </a:ext>
                      </a:extLst>
                    </a:gridCol>
                    <a:gridCol w="598291">
                      <a:extLst>
                        <a:ext uri="{9D8B030D-6E8A-4147-A177-3AD203B41FA5}">
                          <a16:colId xmlns:a16="http://schemas.microsoft.com/office/drawing/2014/main" xmlns="" val="1311266234"/>
                        </a:ext>
                      </a:extLst>
                    </a:gridCol>
                  </a:tblGrid>
                  <a:tr h="370840">
                    <a:tc>
                      <a:txBody>
                        <a:bodyPr/>
                        <a:lstStyle/>
                        <a:p>
                          <a:r>
                            <a:rPr lang="kk-KZ" sz="1600" dirty="0">
                              <a:solidFill>
                                <a:schemeClr val="tx1"/>
                              </a:solidFill>
                            </a:rPr>
                            <a:t>Масақтағы бидай дәнінің саны </a:t>
                          </a:r>
                          <a14:m>
                            <m:oMath xmlns:m="http://schemas.openxmlformats.org/officeDocument/2006/math">
                              <m:sSub>
                                <m:sSubPr>
                                  <m:ctrlPr>
                                    <a:rPr lang="kk-KZ" sz="1600" i="1" smtClean="0">
                                      <a:solidFill>
                                        <a:schemeClr val="tx1"/>
                                      </a:solidFill>
                                      <a:latin typeface="Cambria Math" panose="02040503050406030204" pitchFamily="18" charset="0"/>
                                    </a:rPr>
                                  </m:ctrlPr>
                                </m:sSubPr>
                                <m:e>
                                  <m:r>
                                    <a:rPr lang="en-US" sz="1600" b="1" i="1" smtClean="0">
                                      <a:solidFill>
                                        <a:schemeClr val="tx1"/>
                                      </a:solidFill>
                                      <a:latin typeface="Cambria Math" panose="02040503050406030204" pitchFamily="18" charset="0"/>
                                    </a:rPr>
                                    <m:t>𝒙</m:t>
                                  </m:r>
                                </m:e>
                                <m:sub>
                                  <m:r>
                                    <a:rPr lang="en-US" sz="1600" b="1" i="1" smtClean="0">
                                      <a:solidFill>
                                        <a:schemeClr val="tx1"/>
                                      </a:solidFill>
                                      <a:latin typeface="Cambria Math" panose="02040503050406030204" pitchFamily="18" charset="0"/>
                                    </a:rPr>
                                    <m:t>𝒊</m:t>
                                  </m:r>
                                </m:sub>
                              </m:sSub>
                            </m:oMath>
                          </a14:m>
                          <a:r>
                            <a:rPr lang="kk-KZ" sz="1600" dirty="0">
                              <a:solidFill>
                                <a:schemeClr val="tx1"/>
                              </a:solidFill>
                            </a:rPr>
                            <a:t> </a:t>
                          </a:r>
                          <a:endParaRPr lang="ru-RU" sz="1600" dirty="0">
                            <a:solidFill>
                              <a:schemeClr val="tx1"/>
                            </a:solidFill>
                          </a:endParaRPr>
                        </a:p>
                      </a:txBody>
                      <a:tcPr>
                        <a:solidFill>
                          <a:schemeClr val="accent1">
                            <a:lumMod val="60000"/>
                            <a:lumOff val="40000"/>
                          </a:schemeClr>
                        </a:solidFill>
                      </a:tcPr>
                    </a:tc>
                    <a:tc>
                      <a:txBody>
                        <a:bodyPr/>
                        <a:lstStyle/>
                        <a:p>
                          <a:r>
                            <a:rPr lang="en-US" sz="1600" dirty="0">
                              <a:solidFill>
                                <a:schemeClr val="tx1"/>
                              </a:solidFill>
                            </a:rPr>
                            <a:t>3</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4</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5</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6</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7</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8</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9</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10</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11</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12</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13</a:t>
                          </a:r>
                          <a:endParaRPr lang="ru-RU" sz="1600" dirty="0">
                            <a:solidFill>
                              <a:schemeClr val="tx1"/>
                            </a:solidFill>
                          </a:endParaRPr>
                        </a:p>
                      </a:txBody>
                      <a:tcPr anchor="ctr">
                        <a:solidFill>
                          <a:schemeClr val="accent1">
                            <a:lumMod val="60000"/>
                            <a:lumOff val="40000"/>
                          </a:schemeClr>
                        </a:solidFill>
                      </a:tcPr>
                    </a:tc>
                    <a:extLst>
                      <a:ext uri="{0D108BD9-81ED-4DB2-BD59-A6C34878D82A}">
                        <a16:rowId xmlns:a16="http://schemas.microsoft.com/office/drawing/2014/main" xmlns="" val="2687809847"/>
                      </a:ext>
                    </a:extLst>
                  </a:tr>
                  <a:tr h="370840">
                    <a:tc>
                      <a:txBody>
                        <a:bodyPr/>
                        <a:lstStyle/>
                        <a:p>
                          <a:r>
                            <a:rPr lang="kk-KZ" sz="1600" b="1" dirty="0"/>
                            <a:t>Жиілігі </a:t>
                          </a:r>
                          <a14:m>
                            <m:oMath xmlns:m="http://schemas.openxmlformats.org/officeDocument/2006/math">
                              <m:sSub>
                                <m:sSubPr>
                                  <m:ctrlPr>
                                    <a:rPr lang="kk-KZ" sz="1600" b="1" i="1" smtClean="0">
                                      <a:latin typeface="Cambria Math" panose="02040503050406030204" pitchFamily="18" charset="0"/>
                                    </a:rPr>
                                  </m:ctrlPr>
                                </m:sSubPr>
                                <m:e>
                                  <m:r>
                                    <a:rPr lang="en-US" sz="1600" b="1" i="1" smtClean="0">
                                      <a:latin typeface="Cambria Math" panose="02040503050406030204" pitchFamily="18" charset="0"/>
                                    </a:rPr>
                                    <m:t>𝒏</m:t>
                                  </m:r>
                                </m:e>
                                <m:sub>
                                  <m:r>
                                    <a:rPr lang="en-US" sz="1600" b="1" i="1" smtClean="0">
                                      <a:latin typeface="Cambria Math" panose="02040503050406030204" pitchFamily="18" charset="0"/>
                                    </a:rPr>
                                    <m:t>𝒊</m:t>
                                  </m:r>
                                </m:sub>
                              </m:sSub>
                            </m:oMath>
                          </a14:m>
                          <a:r>
                            <a:rPr lang="kk-KZ" sz="1600" b="1" dirty="0"/>
                            <a:t> </a:t>
                          </a:r>
                          <a:endParaRPr lang="ru-RU" sz="1600" b="1" dirty="0"/>
                        </a:p>
                      </a:txBody>
                      <a:tcPr>
                        <a:solidFill>
                          <a:schemeClr val="accent1">
                            <a:lumMod val="60000"/>
                            <a:lumOff val="40000"/>
                          </a:schemeClr>
                        </a:solidFill>
                      </a:tcPr>
                    </a:tc>
                    <a:tc>
                      <a:txBody>
                        <a:bodyPr/>
                        <a:lstStyle/>
                        <a:p>
                          <a:r>
                            <a:rPr lang="en-US" sz="1600" b="1" dirty="0"/>
                            <a:t>4</a:t>
                          </a:r>
                          <a:endParaRPr lang="ru-RU" sz="1600" b="1" dirty="0"/>
                        </a:p>
                      </a:txBody>
                      <a:tcPr>
                        <a:solidFill>
                          <a:schemeClr val="accent1">
                            <a:lumMod val="60000"/>
                            <a:lumOff val="40000"/>
                          </a:schemeClr>
                        </a:solidFill>
                      </a:tcPr>
                    </a:tc>
                    <a:tc>
                      <a:txBody>
                        <a:bodyPr/>
                        <a:lstStyle/>
                        <a:p>
                          <a:r>
                            <a:rPr lang="en-US" sz="1600" b="1" dirty="0"/>
                            <a:t>10</a:t>
                          </a:r>
                          <a:endParaRPr lang="ru-RU" sz="1600" b="1" dirty="0"/>
                        </a:p>
                      </a:txBody>
                      <a:tcPr>
                        <a:solidFill>
                          <a:schemeClr val="accent1">
                            <a:lumMod val="60000"/>
                            <a:lumOff val="40000"/>
                          </a:schemeClr>
                        </a:solidFill>
                      </a:tcPr>
                    </a:tc>
                    <a:tc>
                      <a:txBody>
                        <a:bodyPr/>
                        <a:lstStyle/>
                        <a:p>
                          <a:r>
                            <a:rPr lang="en-US" sz="1600" b="1" dirty="0"/>
                            <a:t>13</a:t>
                          </a:r>
                          <a:endParaRPr lang="ru-RU" sz="1600" b="1" dirty="0"/>
                        </a:p>
                      </a:txBody>
                      <a:tcPr>
                        <a:solidFill>
                          <a:schemeClr val="accent1">
                            <a:lumMod val="60000"/>
                            <a:lumOff val="40000"/>
                          </a:schemeClr>
                        </a:solidFill>
                      </a:tcPr>
                    </a:tc>
                    <a:tc>
                      <a:txBody>
                        <a:bodyPr/>
                        <a:lstStyle/>
                        <a:p>
                          <a:r>
                            <a:rPr lang="en-US" sz="1600" b="1" dirty="0"/>
                            <a:t>18</a:t>
                          </a:r>
                          <a:endParaRPr lang="ru-RU" sz="1600" b="1" dirty="0"/>
                        </a:p>
                      </a:txBody>
                      <a:tcPr>
                        <a:solidFill>
                          <a:schemeClr val="accent1">
                            <a:lumMod val="60000"/>
                            <a:lumOff val="40000"/>
                          </a:schemeClr>
                        </a:solidFill>
                      </a:tcPr>
                    </a:tc>
                    <a:tc>
                      <a:txBody>
                        <a:bodyPr/>
                        <a:lstStyle/>
                        <a:p>
                          <a:r>
                            <a:rPr lang="en-US" sz="1600" b="1" dirty="0"/>
                            <a:t>20</a:t>
                          </a:r>
                          <a:endParaRPr lang="ru-RU" sz="1600" b="1" dirty="0"/>
                        </a:p>
                      </a:txBody>
                      <a:tcPr>
                        <a:solidFill>
                          <a:schemeClr val="accent1">
                            <a:lumMod val="60000"/>
                            <a:lumOff val="40000"/>
                          </a:schemeClr>
                        </a:solidFill>
                      </a:tcPr>
                    </a:tc>
                    <a:tc>
                      <a:txBody>
                        <a:bodyPr/>
                        <a:lstStyle/>
                        <a:p>
                          <a:r>
                            <a:rPr lang="en-US" sz="1600" b="1" dirty="0"/>
                            <a:t>16</a:t>
                          </a:r>
                          <a:endParaRPr lang="ru-RU" sz="1600" b="1" dirty="0"/>
                        </a:p>
                      </a:txBody>
                      <a:tcPr>
                        <a:solidFill>
                          <a:schemeClr val="accent1">
                            <a:lumMod val="60000"/>
                            <a:lumOff val="40000"/>
                          </a:schemeClr>
                        </a:solidFill>
                      </a:tcPr>
                    </a:tc>
                    <a:tc>
                      <a:txBody>
                        <a:bodyPr/>
                        <a:lstStyle/>
                        <a:p>
                          <a:r>
                            <a:rPr lang="en-US" sz="1600" b="1" dirty="0"/>
                            <a:t>11</a:t>
                          </a:r>
                          <a:endParaRPr lang="ru-RU" sz="1600" b="1" dirty="0"/>
                        </a:p>
                      </a:txBody>
                      <a:tcPr>
                        <a:solidFill>
                          <a:schemeClr val="accent1">
                            <a:lumMod val="60000"/>
                            <a:lumOff val="40000"/>
                          </a:schemeClr>
                        </a:solidFill>
                      </a:tcPr>
                    </a:tc>
                    <a:tc>
                      <a:txBody>
                        <a:bodyPr/>
                        <a:lstStyle/>
                        <a:p>
                          <a:r>
                            <a:rPr lang="en-US" sz="1600" b="1" dirty="0"/>
                            <a:t>4</a:t>
                          </a:r>
                          <a:endParaRPr lang="ru-RU" sz="1600" b="1" dirty="0"/>
                        </a:p>
                      </a:txBody>
                      <a:tcPr>
                        <a:solidFill>
                          <a:schemeClr val="accent1">
                            <a:lumMod val="60000"/>
                            <a:lumOff val="40000"/>
                          </a:schemeClr>
                        </a:solidFill>
                      </a:tcPr>
                    </a:tc>
                    <a:tc>
                      <a:txBody>
                        <a:bodyPr/>
                        <a:lstStyle/>
                        <a:p>
                          <a:r>
                            <a:rPr lang="en-US" sz="1600" b="1" dirty="0"/>
                            <a:t>2</a:t>
                          </a:r>
                          <a:endParaRPr lang="ru-RU" sz="1600" b="1" dirty="0"/>
                        </a:p>
                      </a:txBody>
                      <a:tcPr>
                        <a:solidFill>
                          <a:schemeClr val="accent1">
                            <a:lumMod val="60000"/>
                            <a:lumOff val="40000"/>
                          </a:schemeClr>
                        </a:solidFill>
                      </a:tcPr>
                    </a:tc>
                    <a:tc>
                      <a:txBody>
                        <a:bodyPr/>
                        <a:lstStyle/>
                        <a:p>
                          <a:r>
                            <a:rPr lang="en-US" sz="1600" b="1" dirty="0"/>
                            <a:t>1</a:t>
                          </a:r>
                          <a:endParaRPr lang="ru-RU" sz="1600" b="1" dirty="0"/>
                        </a:p>
                      </a:txBody>
                      <a:tcPr>
                        <a:solidFill>
                          <a:schemeClr val="accent1">
                            <a:lumMod val="60000"/>
                            <a:lumOff val="40000"/>
                          </a:schemeClr>
                        </a:solidFill>
                      </a:tcPr>
                    </a:tc>
                    <a:tc>
                      <a:txBody>
                        <a:bodyPr/>
                        <a:lstStyle/>
                        <a:p>
                          <a:r>
                            <a:rPr lang="en-US" sz="1600" b="1" dirty="0"/>
                            <a:t>1</a:t>
                          </a:r>
                          <a:endParaRPr lang="ru-RU" sz="1600" b="1" dirty="0"/>
                        </a:p>
                      </a:txBody>
                      <a:tcPr>
                        <a:solidFill>
                          <a:schemeClr val="accent1">
                            <a:lumMod val="60000"/>
                            <a:lumOff val="40000"/>
                          </a:schemeClr>
                        </a:solidFill>
                      </a:tcPr>
                    </a:tc>
                    <a:extLst>
                      <a:ext uri="{0D108BD9-81ED-4DB2-BD59-A6C34878D82A}">
                        <a16:rowId xmlns:a16="http://schemas.microsoft.com/office/drawing/2014/main" xmlns="" val="3313061523"/>
                      </a:ext>
                    </a:extLst>
                  </a:tr>
                </a:tbl>
              </a:graphicData>
            </a:graphic>
          </p:graphicFrame>
        </mc:Choice>
        <mc:Fallback xmlns="">
          <p:graphicFrame>
            <p:nvGraphicFramePr>
              <p:cNvPr id="15" name="Таблица 5">
                <a:extLst>
                  <a:ext uri="{FF2B5EF4-FFF2-40B4-BE49-F238E27FC236}">
                    <a16:creationId xmlns:a16="http://schemas.microsoft.com/office/drawing/2014/main" id="{09E2591E-7B6F-47F7-B3C2-165E875ABC6F}"/>
                  </a:ext>
                </a:extLst>
              </p:cNvPr>
              <p:cNvGraphicFramePr>
                <a:graphicFrameLocks noGrp="1"/>
              </p:cNvGraphicFramePr>
              <p:nvPr>
                <p:extLst>
                  <p:ext uri="{D42A27DB-BD31-4B8C-83A1-F6EECF244321}">
                    <p14:modId xmlns:p14="http://schemas.microsoft.com/office/powerpoint/2010/main" val="3467632107"/>
                  </p:ext>
                </p:extLst>
              </p:nvPr>
            </p:nvGraphicFramePr>
            <p:xfrm>
              <a:off x="1497422" y="497167"/>
              <a:ext cx="8584044" cy="949960"/>
            </p:xfrm>
            <a:graphic>
              <a:graphicData uri="http://schemas.openxmlformats.org/drawingml/2006/table">
                <a:tbl>
                  <a:tblPr firstRow="1" bandRow="1">
                    <a:tableStyleId>{5C22544A-7EE6-4342-B048-85BDC9FD1C3A}</a:tableStyleId>
                  </a:tblPr>
                  <a:tblGrid>
                    <a:gridCol w="2139251">
                      <a:extLst>
                        <a:ext uri="{9D8B030D-6E8A-4147-A177-3AD203B41FA5}">
                          <a16:colId xmlns:a16="http://schemas.microsoft.com/office/drawing/2014/main" val="2590070884"/>
                        </a:ext>
                      </a:extLst>
                    </a:gridCol>
                    <a:gridCol w="598292">
                      <a:extLst>
                        <a:ext uri="{9D8B030D-6E8A-4147-A177-3AD203B41FA5}">
                          <a16:colId xmlns:a16="http://schemas.microsoft.com/office/drawing/2014/main" val="2636498413"/>
                        </a:ext>
                      </a:extLst>
                    </a:gridCol>
                    <a:gridCol w="564426">
                      <a:extLst>
                        <a:ext uri="{9D8B030D-6E8A-4147-A177-3AD203B41FA5}">
                          <a16:colId xmlns:a16="http://schemas.microsoft.com/office/drawing/2014/main" val="3711708751"/>
                        </a:ext>
                      </a:extLst>
                    </a:gridCol>
                    <a:gridCol w="553139">
                      <a:extLst>
                        <a:ext uri="{9D8B030D-6E8A-4147-A177-3AD203B41FA5}">
                          <a16:colId xmlns:a16="http://schemas.microsoft.com/office/drawing/2014/main" val="116747662"/>
                        </a:ext>
                      </a:extLst>
                    </a:gridCol>
                    <a:gridCol w="575714">
                      <a:extLst>
                        <a:ext uri="{9D8B030D-6E8A-4147-A177-3AD203B41FA5}">
                          <a16:colId xmlns:a16="http://schemas.microsoft.com/office/drawing/2014/main" val="2289972673"/>
                        </a:ext>
                      </a:extLst>
                    </a:gridCol>
                    <a:gridCol w="653779">
                      <a:extLst>
                        <a:ext uri="{9D8B030D-6E8A-4147-A177-3AD203B41FA5}">
                          <a16:colId xmlns:a16="http://schemas.microsoft.com/office/drawing/2014/main" val="345127100"/>
                        </a:ext>
                      </a:extLst>
                    </a:gridCol>
                    <a:gridCol w="587003">
                      <a:extLst>
                        <a:ext uri="{9D8B030D-6E8A-4147-A177-3AD203B41FA5}">
                          <a16:colId xmlns:a16="http://schemas.microsoft.com/office/drawing/2014/main" val="270092977"/>
                        </a:ext>
                      </a:extLst>
                    </a:gridCol>
                    <a:gridCol w="564427">
                      <a:extLst>
                        <a:ext uri="{9D8B030D-6E8A-4147-A177-3AD203B41FA5}">
                          <a16:colId xmlns:a16="http://schemas.microsoft.com/office/drawing/2014/main" val="3567410193"/>
                        </a:ext>
                      </a:extLst>
                    </a:gridCol>
                    <a:gridCol w="609581">
                      <a:extLst>
                        <a:ext uri="{9D8B030D-6E8A-4147-A177-3AD203B41FA5}">
                          <a16:colId xmlns:a16="http://schemas.microsoft.com/office/drawing/2014/main" val="2641768105"/>
                        </a:ext>
                      </a:extLst>
                    </a:gridCol>
                    <a:gridCol w="564427">
                      <a:extLst>
                        <a:ext uri="{9D8B030D-6E8A-4147-A177-3AD203B41FA5}">
                          <a16:colId xmlns:a16="http://schemas.microsoft.com/office/drawing/2014/main" val="1729618258"/>
                        </a:ext>
                      </a:extLst>
                    </a:gridCol>
                    <a:gridCol w="575714">
                      <a:extLst>
                        <a:ext uri="{9D8B030D-6E8A-4147-A177-3AD203B41FA5}">
                          <a16:colId xmlns:a16="http://schemas.microsoft.com/office/drawing/2014/main" val="1749361703"/>
                        </a:ext>
                      </a:extLst>
                    </a:gridCol>
                    <a:gridCol w="598291">
                      <a:extLst>
                        <a:ext uri="{9D8B030D-6E8A-4147-A177-3AD203B41FA5}">
                          <a16:colId xmlns:a16="http://schemas.microsoft.com/office/drawing/2014/main" val="1311266234"/>
                        </a:ext>
                      </a:extLst>
                    </a:gridCol>
                  </a:tblGrid>
                  <a:tr h="579120">
                    <a:tc>
                      <a:txBody>
                        <a:bodyPr/>
                        <a:lstStyle/>
                        <a:p>
                          <a:endParaRPr lang="ru-RU"/>
                        </a:p>
                      </a:txBody>
                      <a:tcPr>
                        <a:blipFill>
                          <a:blip r:embed="rId2"/>
                          <a:stretch>
                            <a:fillRect l="-285" t="-2083" r="-302564" b="-70833"/>
                          </a:stretch>
                        </a:blipFill>
                      </a:tcPr>
                    </a:tc>
                    <a:tc>
                      <a:txBody>
                        <a:bodyPr/>
                        <a:lstStyle/>
                        <a:p>
                          <a:r>
                            <a:rPr lang="en-US" sz="1600" dirty="0">
                              <a:solidFill>
                                <a:schemeClr val="tx1"/>
                              </a:solidFill>
                            </a:rPr>
                            <a:t>3</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4</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5</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6</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7</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8</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9</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10</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11</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12</a:t>
                          </a:r>
                          <a:endParaRPr lang="ru-RU" sz="1600" dirty="0">
                            <a:solidFill>
                              <a:schemeClr val="tx1"/>
                            </a:solidFill>
                          </a:endParaRPr>
                        </a:p>
                      </a:txBody>
                      <a:tcPr anchor="ctr">
                        <a:solidFill>
                          <a:schemeClr val="accent1">
                            <a:lumMod val="60000"/>
                            <a:lumOff val="40000"/>
                          </a:schemeClr>
                        </a:solidFill>
                      </a:tcPr>
                    </a:tc>
                    <a:tc>
                      <a:txBody>
                        <a:bodyPr/>
                        <a:lstStyle/>
                        <a:p>
                          <a:r>
                            <a:rPr lang="en-US" sz="1600" dirty="0">
                              <a:solidFill>
                                <a:schemeClr val="tx1"/>
                              </a:solidFill>
                            </a:rPr>
                            <a:t>13</a:t>
                          </a:r>
                          <a:endParaRPr lang="ru-RU" sz="1600" dirty="0">
                            <a:solidFill>
                              <a:schemeClr val="tx1"/>
                            </a:solidFill>
                          </a:endParaRPr>
                        </a:p>
                      </a:txBody>
                      <a:tcPr anchor="ctr">
                        <a:solidFill>
                          <a:schemeClr val="accent1">
                            <a:lumMod val="60000"/>
                            <a:lumOff val="40000"/>
                          </a:schemeClr>
                        </a:solidFill>
                      </a:tcPr>
                    </a:tc>
                    <a:extLst>
                      <a:ext uri="{0D108BD9-81ED-4DB2-BD59-A6C34878D82A}">
                        <a16:rowId xmlns:a16="http://schemas.microsoft.com/office/drawing/2014/main" val="2687809847"/>
                      </a:ext>
                    </a:extLst>
                  </a:tr>
                  <a:tr h="370840">
                    <a:tc>
                      <a:txBody>
                        <a:bodyPr/>
                        <a:lstStyle/>
                        <a:p>
                          <a:endParaRPr lang="ru-RU"/>
                        </a:p>
                      </a:txBody>
                      <a:tcPr>
                        <a:blipFill>
                          <a:blip r:embed="rId2"/>
                          <a:stretch>
                            <a:fillRect l="-285" t="-160656" r="-302564" b="-11475"/>
                          </a:stretch>
                        </a:blipFill>
                      </a:tcPr>
                    </a:tc>
                    <a:tc>
                      <a:txBody>
                        <a:bodyPr/>
                        <a:lstStyle/>
                        <a:p>
                          <a:r>
                            <a:rPr lang="en-US" sz="1600" b="1" dirty="0"/>
                            <a:t>4</a:t>
                          </a:r>
                          <a:endParaRPr lang="ru-RU" sz="1600" b="1" dirty="0"/>
                        </a:p>
                      </a:txBody>
                      <a:tcPr>
                        <a:solidFill>
                          <a:schemeClr val="accent1">
                            <a:lumMod val="60000"/>
                            <a:lumOff val="40000"/>
                          </a:schemeClr>
                        </a:solidFill>
                      </a:tcPr>
                    </a:tc>
                    <a:tc>
                      <a:txBody>
                        <a:bodyPr/>
                        <a:lstStyle/>
                        <a:p>
                          <a:r>
                            <a:rPr lang="en-US" sz="1600" b="1" dirty="0"/>
                            <a:t>10</a:t>
                          </a:r>
                          <a:endParaRPr lang="ru-RU" sz="1600" b="1" dirty="0"/>
                        </a:p>
                      </a:txBody>
                      <a:tcPr>
                        <a:solidFill>
                          <a:schemeClr val="accent1">
                            <a:lumMod val="60000"/>
                            <a:lumOff val="40000"/>
                          </a:schemeClr>
                        </a:solidFill>
                      </a:tcPr>
                    </a:tc>
                    <a:tc>
                      <a:txBody>
                        <a:bodyPr/>
                        <a:lstStyle/>
                        <a:p>
                          <a:r>
                            <a:rPr lang="en-US" sz="1600" b="1" dirty="0"/>
                            <a:t>13</a:t>
                          </a:r>
                          <a:endParaRPr lang="ru-RU" sz="1600" b="1" dirty="0"/>
                        </a:p>
                      </a:txBody>
                      <a:tcPr>
                        <a:solidFill>
                          <a:schemeClr val="accent1">
                            <a:lumMod val="60000"/>
                            <a:lumOff val="40000"/>
                          </a:schemeClr>
                        </a:solidFill>
                      </a:tcPr>
                    </a:tc>
                    <a:tc>
                      <a:txBody>
                        <a:bodyPr/>
                        <a:lstStyle/>
                        <a:p>
                          <a:r>
                            <a:rPr lang="en-US" sz="1600" b="1" dirty="0"/>
                            <a:t>18</a:t>
                          </a:r>
                          <a:endParaRPr lang="ru-RU" sz="1600" b="1" dirty="0"/>
                        </a:p>
                      </a:txBody>
                      <a:tcPr>
                        <a:solidFill>
                          <a:schemeClr val="accent1">
                            <a:lumMod val="60000"/>
                            <a:lumOff val="40000"/>
                          </a:schemeClr>
                        </a:solidFill>
                      </a:tcPr>
                    </a:tc>
                    <a:tc>
                      <a:txBody>
                        <a:bodyPr/>
                        <a:lstStyle/>
                        <a:p>
                          <a:r>
                            <a:rPr lang="en-US" sz="1600" b="1" dirty="0"/>
                            <a:t>20</a:t>
                          </a:r>
                          <a:endParaRPr lang="ru-RU" sz="1600" b="1" dirty="0"/>
                        </a:p>
                      </a:txBody>
                      <a:tcPr>
                        <a:solidFill>
                          <a:schemeClr val="accent1">
                            <a:lumMod val="60000"/>
                            <a:lumOff val="40000"/>
                          </a:schemeClr>
                        </a:solidFill>
                      </a:tcPr>
                    </a:tc>
                    <a:tc>
                      <a:txBody>
                        <a:bodyPr/>
                        <a:lstStyle/>
                        <a:p>
                          <a:r>
                            <a:rPr lang="en-US" sz="1600" b="1" dirty="0"/>
                            <a:t>16</a:t>
                          </a:r>
                          <a:endParaRPr lang="ru-RU" sz="1600" b="1" dirty="0"/>
                        </a:p>
                      </a:txBody>
                      <a:tcPr>
                        <a:solidFill>
                          <a:schemeClr val="accent1">
                            <a:lumMod val="60000"/>
                            <a:lumOff val="40000"/>
                          </a:schemeClr>
                        </a:solidFill>
                      </a:tcPr>
                    </a:tc>
                    <a:tc>
                      <a:txBody>
                        <a:bodyPr/>
                        <a:lstStyle/>
                        <a:p>
                          <a:r>
                            <a:rPr lang="en-US" sz="1600" b="1" dirty="0"/>
                            <a:t>11</a:t>
                          </a:r>
                          <a:endParaRPr lang="ru-RU" sz="1600" b="1" dirty="0"/>
                        </a:p>
                      </a:txBody>
                      <a:tcPr>
                        <a:solidFill>
                          <a:schemeClr val="accent1">
                            <a:lumMod val="60000"/>
                            <a:lumOff val="40000"/>
                          </a:schemeClr>
                        </a:solidFill>
                      </a:tcPr>
                    </a:tc>
                    <a:tc>
                      <a:txBody>
                        <a:bodyPr/>
                        <a:lstStyle/>
                        <a:p>
                          <a:r>
                            <a:rPr lang="en-US" sz="1600" b="1" dirty="0"/>
                            <a:t>4</a:t>
                          </a:r>
                          <a:endParaRPr lang="ru-RU" sz="1600" b="1" dirty="0"/>
                        </a:p>
                      </a:txBody>
                      <a:tcPr>
                        <a:solidFill>
                          <a:schemeClr val="accent1">
                            <a:lumMod val="60000"/>
                            <a:lumOff val="40000"/>
                          </a:schemeClr>
                        </a:solidFill>
                      </a:tcPr>
                    </a:tc>
                    <a:tc>
                      <a:txBody>
                        <a:bodyPr/>
                        <a:lstStyle/>
                        <a:p>
                          <a:r>
                            <a:rPr lang="en-US" sz="1600" b="1" dirty="0"/>
                            <a:t>2</a:t>
                          </a:r>
                          <a:endParaRPr lang="ru-RU" sz="1600" b="1" dirty="0"/>
                        </a:p>
                      </a:txBody>
                      <a:tcPr>
                        <a:solidFill>
                          <a:schemeClr val="accent1">
                            <a:lumMod val="60000"/>
                            <a:lumOff val="40000"/>
                          </a:schemeClr>
                        </a:solidFill>
                      </a:tcPr>
                    </a:tc>
                    <a:tc>
                      <a:txBody>
                        <a:bodyPr/>
                        <a:lstStyle/>
                        <a:p>
                          <a:r>
                            <a:rPr lang="en-US" sz="1600" b="1" dirty="0"/>
                            <a:t>1</a:t>
                          </a:r>
                          <a:endParaRPr lang="ru-RU" sz="1600" b="1" dirty="0"/>
                        </a:p>
                      </a:txBody>
                      <a:tcPr>
                        <a:solidFill>
                          <a:schemeClr val="accent1">
                            <a:lumMod val="60000"/>
                            <a:lumOff val="40000"/>
                          </a:schemeClr>
                        </a:solidFill>
                      </a:tcPr>
                    </a:tc>
                    <a:tc>
                      <a:txBody>
                        <a:bodyPr/>
                        <a:lstStyle/>
                        <a:p>
                          <a:r>
                            <a:rPr lang="en-US" sz="1600" b="1" dirty="0"/>
                            <a:t>1</a:t>
                          </a:r>
                          <a:endParaRPr lang="ru-RU" sz="1600" b="1" dirty="0"/>
                        </a:p>
                      </a:txBody>
                      <a:tcPr>
                        <a:solidFill>
                          <a:schemeClr val="accent1">
                            <a:lumMod val="60000"/>
                            <a:lumOff val="40000"/>
                          </a:schemeClr>
                        </a:solidFill>
                      </a:tcPr>
                    </a:tc>
                    <a:extLst>
                      <a:ext uri="{0D108BD9-81ED-4DB2-BD59-A6C34878D82A}">
                        <a16:rowId xmlns:a16="http://schemas.microsoft.com/office/drawing/2014/main" val="3313061523"/>
                      </a:ext>
                    </a:extLst>
                  </a:tr>
                </a:tbl>
              </a:graphicData>
            </a:graphic>
          </p:graphicFrame>
        </mc:Fallback>
      </mc:AlternateContent>
      <p:graphicFrame>
        <p:nvGraphicFramePr>
          <p:cNvPr id="4" name="Диаграмма 3">
            <a:extLst>
              <a:ext uri="{FF2B5EF4-FFF2-40B4-BE49-F238E27FC236}">
                <a16:creationId xmlns:a16="http://schemas.microsoft.com/office/drawing/2014/main" xmlns="" id="{69808567-C7F2-4120-88A2-F5FB5894667F}"/>
              </a:ext>
            </a:extLst>
          </p:cNvPr>
          <p:cNvGraphicFramePr/>
          <p:nvPr>
            <p:extLst>
              <p:ext uri="{D42A27DB-BD31-4B8C-83A1-F6EECF244321}">
                <p14:modId xmlns:p14="http://schemas.microsoft.com/office/powerpoint/2010/main" val="2119386182"/>
              </p:ext>
            </p:extLst>
          </p:nvPr>
        </p:nvGraphicFramePr>
        <p:xfrm>
          <a:off x="2271914" y="1575798"/>
          <a:ext cx="7035060" cy="429177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13218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032864D-2CCB-4619-9949-10C2FB9F64FB}"/>
              </a:ext>
            </a:extLst>
          </p:cNvPr>
          <p:cNvSpPr txBox="1"/>
          <p:nvPr/>
        </p:nvSpPr>
        <p:spPr>
          <a:xfrm>
            <a:off x="4335397" y="426880"/>
            <a:ext cx="3549833" cy="646331"/>
          </a:xfrm>
          <a:prstGeom prst="rect">
            <a:avLst/>
          </a:prstGeom>
          <a:noFill/>
        </p:spPr>
        <p:txBody>
          <a:bodyPr wrap="square" rtlCol="0">
            <a:spAutoFit/>
          </a:bodyPr>
          <a:lstStyle/>
          <a:p>
            <a:r>
              <a:rPr lang="kk-KZ" sz="3600" b="1" dirty="0">
                <a:latin typeface="Tahoma" panose="020B0604030504040204" pitchFamily="34" charset="0"/>
                <a:ea typeface="Tahoma" panose="020B0604030504040204" pitchFamily="34" charset="0"/>
                <a:cs typeface="Tahoma" panose="020B0604030504040204" pitchFamily="34" charset="0"/>
              </a:rPr>
              <a:t>Гистограмма </a:t>
            </a:r>
            <a:endParaRPr lang="ru-RU" sz="3600" b="1" dirty="0">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xmlns="" id="{0A8C2563-AEDA-4A78-A790-FB5EF3A66962}"/>
              </a:ext>
            </a:extLst>
          </p:cNvPr>
          <p:cNvSpPr txBox="1"/>
          <p:nvPr/>
        </p:nvSpPr>
        <p:spPr>
          <a:xfrm>
            <a:off x="934639" y="1060817"/>
            <a:ext cx="10351350" cy="830997"/>
          </a:xfrm>
          <a:prstGeom prst="rect">
            <a:avLst/>
          </a:prstGeom>
          <a:noFill/>
        </p:spPr>
        <p:txBody>
          <a:bodyPr wrap="square" rtlCol="0">
            <a:spAutoFit/>
          </a:bodyPr>
          <a:lstStyle/>
          <a:p>
            <a:r>
              <a:rPr lang="kk-KZ" sz="2400" b="1" dirty="0">
                <a:latin typeface="Tahoma" panose="020B0604030504040204" pitchFamily="34" charset="0"/>
                <a:ea typeface="Tahoma" panose="020B0604030504040204" pitchFamily="34" charset="0"/>
                <a:cs typeface="Tahoma" panose="020B0604030504040204" pitchFamily="34" charset="0"/>
              </a:rPr>
              <a:t>Жиіліктің интервалдық кестесін пайдаланып, бақылау нәтижелерін </a:t>
            </a:r>
            <a:r>
              <a:rPr lang="kk-KZ" sz="2400" b="1" dirty="0">
                <a:solidFill>
                  <a:srgbClr val="7030A0"/>
                </a:solidFill>
                <a:latin typeface="Tahoma" panose="020B0604030504040204" pitchFamily="34" charset="0"/>
                <a:ea typeface="Tahoma" panose="020B0604030504040204" pitchFamily="34" charset="0"/>
                <a:cs typeface="Tahoma" panose="020B0604030504040204" pitchFamily="34" charset="0"/>
              </a:rPr>
              <a:t>гистограмма</a:t>
            </a:r>
            <a:r>
              <a:rPr lang="kk-KZ" sz="2400" b="1" dirty="0">
                <a:latin typeface="Tahoma" panose="020B0604030504040204" pitchFamily="34" charset="0"/>
                <a:ea typeface="Tahoma" panose="020B0604030504040204" pitchFamily="34" charset="0"/>
                <a:cs typeface="Tahoma" panose="020B0604030504040204" pitchFamily="34" charset="0"/>
              </a:rPr>
              <a:t> түрінде беруге болады.</a:t>
            </a:r>
            <a:endParaRPr lang="ru-RU" sz="24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xmlns="" id="{1F4DABC2-B54B-4B88-A4A1-1271F5A65FCF}"/>
              </a:ext>
            </a:extLst>
          </p:cNvPr>
          <p:cNvSpPr txBox="1"/>
          <p:nvPr/>
        </p:nvSpPr>
        <p:spPr>
          <a:xfrm>
            <a:off x="934639" y="1892053"/>
            <a:ext cx="9287047" cy="830997"/>
          </a:xfrm>
          <a:prstGeom prst="rect">
            <a:avLst/>
          </a:prstGeom>
          <a:noFill/>
        </p:spPr>
        <p:txBody>
          <a:bodyPr wrap="square" rtlCol="0">
            <a:spAutoFit/>
          </a:bodyPr>
          <a:lstStyle/>
          <a:p>
            <a:r>
              <a:rPr lang="kk-KZ" sz="2400" b="1" dirty="0">
                <a:latin typeface="Tahoma" panose="020B0604030504040204" pitchFamily="34" charset="0"/>
                <a:ea typeface="Tahoma" panose="020B0604030504040204" pitchFamily="34" charset="0"/>
                <a:cs typeface="Tahoma" panose="020B0604030504040204" pitchFamily="34" charset="0"/>
              </a:rPr>
              <a:t>Гистограмма тік төртбұрыштардан тұратын баспалдақты фигураны береді. </a:t>
            </a:r>
            <a:endParaRPr lang="ru-RU" sz="2400" b="1"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a:extLst>
              <a:ext uri="{FF2B5EF4-FFF2-40B4-BE49-F238E27FC236}">
                <a16:creationId xmlns:a16="http://schemas.microsoft.com/office/drawing/2014/main" xmlns="" id="{D0F6B931-82C1-4109-865A-A48A54E39FB6}"/>
              </a:ext>
            </a:extLst>
          </p:cNvPr>
          <p:cNvSpPr txBox="1"/>
          <p:nvPr/>
        </p:nvSpPr>
        <p:spPr>
          <a:xfrm>
            <a:off x="934639" y="2890209"/>
            <a:ext cx="8291004" cy="523220"/>
          </a:xfrm>
          <a:prstGeom prst="rect">
            <a:avLst/>
          </a:prstGeom>
          <a:solidFill>
            <a:srgbClr val="7030A0"/>
          </a:solidFill>
        </p:spPr>
        <p:txBody>
          <a:bodyPr wrap="square" rtlCol="0">
            <a:spAutoFit/>
          </a:bodyPr>
          <a:lstStyle/>
          <a:p>
            <a:r>
              <a:rPr lang="kk-KZ" sz="2800" b="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Гистограмма салу алгоритмі:</a:t>
            </a:r>
            <a:endParaRPr lang="ru-RU" sz="2800" b="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6" name="TextBox 5">
            <a:extLst>
              <a:ext uri="{FF2B5EF4-FFF2-40B4-BE49-F238E27FC236}">
                <a16:creationId xmlns:a16="http://schemas.microsoft.com/office/drawing/2014/main" xmlns="" id="{02308AE2-9ED9-4972-99B3-A619800CD865}"/>
              </a:ext>
            </a:extLst>
          </p:cNvPr>
          <p:cNvSpPr txBox="1"/>
          <p:nvPr/>
        </p:nvSpPr>
        <p:spPr>
          <a:xfrm>
            <a:off x="934639" y="3534896"/>
            <a:ext cx="8349959" cy="2308324"/>
          </a:xfrm>
          <a:prstGeom prst="rect">
            <a:avLst/>
          </a:prstGeom>
          <a:noFill/>
        </p:spPr>
        <p:txBody>
          <a:bodyPr wrap="square" rtlCol="0">
            <a:spAutoFit/>
          </a:bodyPr>
          <a:lstStyle/>
          <a:p>
            <a:pPr marL="285750" indent="-285750">
              <a:buFont typeface="Arial" panose="020B0604020202020204" pitchFamily="34" charset="0"/>
              <a:buChar char="•"/>
            </a:pPr>
            <a:r>
              <a:rPr lang="kk-KZ" sz="2400" b="1" dirty="0">
                <a:latin typeface="Tahoma" panose="020B0604030504040204" pitchFamily="34" charset="0"/>
                <a:ea typeface="Tahoma" panose="020B0604030504040204" pitchFamily="34" charset="0"/>
                <a:cs typeface="Tahoma" panose="020B0604030504040204" pitchFamily="34" charset="0"/>
              </a:rPr>
              <a:t>Ох осінде интервалдың мәндерін белгілеу</a:t>
            </a:r>
            <a:r>
              <a:rPr lang="ru-RU" sz="2400" b="1" dirty="0">
                <a:latin typeface="Tahoma" panose="020B0604030504040204" pitchFamily="34" charset="0"/>
                <a:ea typeface="Tahoma" panose="020B0604030504040204" pitchFamily="34" charset="0"/>
                <a:cs typeface="Tahoma" panose="020B0604030504040204" pitchFamily="34" charset="0"/>
              </a:rPr>
              <a:t>;</a:t>
            </a:r>
            <a:endParaRPr lang="kk-KZ" sz="2400" b="1" dirty="0">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kk-KZ" sz="2400" b="1" dirty="0">
                <a:latin typeface="Tahoma" panose="020B0604030504040204" pitchFamily="34" charset="0"/>
                <a:ea typeface="Tahoma" panose="020B0604030504040204" pitchFamily="34" charset="0"/>
                <a:cs typeface="Tahoma" panose="020B0604030504040204" pitchFamily="34" charset="0"/>
              </a:rPr>
              <a:t>Оу осінде жиіліктің мәндерін белгілеу;</a:t>
            </a:r>
          </a:p>
          <a:p>
            <a:pPr marL="285750" indent="-285750">
              <a:buFont typeface="Arial" panose="020B0604020202020204" pitchFamily="34" charset="0"/>
              <a:buChar char="•"/>
            </a:pPr>
            <a:r>
              <a:rPr lang="kk-KZ" sz="2400" b="1" dirty="0">
                <a:latin typeface="Tahoma" panose="020B0604030504040204" pitchFamily="34" charset="0"/>
                <a:ea typeface="Tahoma" panose="020B0604030504040204" pitchFamily="34" charset="0"/>
                <a:cs typeface="Tahoma" panose="020B0604030504040204" pitchFamily="34" charset="0"/>
              </a:rPr>
              <a:t>Ені Ох осіндегі интервалдар, ұзындығы интервалдарға сәйкес жиіліктерге пропорционал болатын тік төртбұрыштарды салу.</a:t>
            </a:r>
            <a:endParaRPr lang="ru-RU" sz="2400" b="1" dirty="0">
              <a:latin typeface="Tahoma" panose="020B0604030504040204" pitchFamily="34" charset="0"/>
              <a:ea typeface="Tahoma" panose="020B0604030504040204" pitchFamily="34" charset="0"/>
              <a:cs typeface="Tahoma" panose="020B060403050404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65738" y="2703660"/>
            <a:ext cx="1852910" cy="2710543"/>
          </a:xfrm>
          <a:prstGeom prst="rect">
            <a:avLst/>
          </a:prstGeom>
        </p:spPr>
      </p:pic>
    </p:spTree>
    <p:extLst>
      <p:ext uri="{BB962C8B-B14F-4D97-AF65-F5344CB8AC3E}">
        <p14:creationId xmlns:p14="http://schemas.microsoft.com/office/powerpoint/2010/main" val="2498136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P spid="6"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TotalTime>
  <Words>1031</Words>
  <Application>Microsoft Office PowerPoint</Application>
  <PresentationFormat>Широкоэкранный</PresentationFormat>
  <Paragraphs>150</Paragraphs>
  <Slides>15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Arial</vt:lpstr>
      <vt:lpstr>Calibri</vt:lpstr>
      <vt:lpstr>Calibri Light</vt:lpstr>
      <vt:lpstr>Cambria Math</vt:lpstr>
      <vt:lpstr>Tahoma</vt:lpstr>
      <vt:lpstr>Тема Office</vt:lpstr>
      <vt:lpstr>Презентация PowerPoint</vt:lpstr>
      <vt:lpstr>Дискретті және интервалды вариациялық қатарлар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Действительные числа</dc:title>
  <dc:creator>User</dc:creator>
  <cp:lastModifiedBy>Huawei</cp:lastModifiedBy>
  <cp:revision>77</cp:revision>
  <dcterms:created xsi:type="dcterms:W3CDTF">2022-09-04T21:41:09Z</dcterms:created>
  <dcterms:modified xsi:type="dcterms:W3CDTF">2024-08-14T15:45:58Z</dcterms:modified>
</cp:coreProperties>
</file>