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321" r:id="rId3"/>
    <p:sldId id="322" r:id="rId4"/>
    <p:sldId id="312" r:id="rId5"/>
    <p:sldId id="311" r:id="rId6"/>
    <p:sldId id="341" r:id="rId7"/>
    <p:sldId id="313" r:id="rId8"/>
    <p:sldId id="346" r:id="rId9"/>
    <p:sldId id="331" r:id="rId10"/>
    <p:sldId id="347" r:id="rId11"/>
    <p:sldId id="348" r:id="rId12"/>
    <p:sldId id="349" r:id="rId13"/>
    <p:sldId id="327" r:id="rId14"/>
    <p:sldId id="326" r:id="rId15"/>
    <p:sldId id="335" r:id="rId16"/>
    <p:sldId id="289" r:id="rId17"/>
    <p:sldId id="351" r:id="rId18"/>
    <p:sldId id="334" r:id="rId19"/>
    <p:sldId id="310" r:id="rId20"/>
    <p:sldId id="336" r:id="rId21"/>
    <p:sldId id="277" r:id="rId22"/>
    <p:sldId id="273" r:id="rId23"/>
    <p:sldId id="293" r:id="rId24"/>
    <p:sldId id="337" r:id="rId25"/>
    <p:sldId id="339" r:id="rId26"/>
    <p:sldId id="340" r:id="rId27"/>
    <p:sldId id="338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C3300"/>
    <a:srgbClr val="D60093"/>
    <a:srgbClr val="000066"/>
    <a:srgbClr val="59171D"/>
    <a:srgbClr val="00B0F0"/>
    <a:srgbClr val="DBEEF4"/>
    <a:srgbClr val="119145"/>
    <a:srgbClr val="6F1564"/>
    <a:srgbClr val="47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 autoAdjust="0"/>
    <p:restoredTop sz="94654" autoAdjust="0"/>
  </p:normalViewPr>
  <p:slideViewPr>
    <p:cSldViewPr>
      <p:cViewPr varScale="1">
        <p:scale>
          <a:sx n="61" d="100"/>
          <a:sy n="61" d="100"/>
        </p:scale>
        <p:origin x="58" y="48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2BCC39-B674-4785-AF49-FE75BB880B55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B4965-BEEC-405B-B7D9-949827ADB9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907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Анимация по щелчку мыши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B4965-BEEC-405B-B7D9-949827ADB91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7290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Для проверки   триггер </a:t>
            </a:r>
            <a:r>
              <a:rPr lang="ru-RU" dirty="0"/>
              <a:t>– нажать</a:t>
            </a:r>
            <a:r>
              <a:rPr lang="ru-RU" baseline="0" dirty="0"/>
              <a:t> </a:t>
            </a:r>
            <a:r>
              <a:rPr lang="ru-RU" b="1" baseline="0" dirty="0"/>
              <a:t>на кнопку с № </a:t>
            </a:r>
            <a:r>
              <a:rPr lang="ru-RU" baseline="0" dirty="0"/>
              <a:t>ответа (верно/неверно)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CB4965-BEEC-405B-B7D9-949827ADB918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280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E757D-02E1-4346-B554-2FF48F0FF4CB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E757D-02E1-4346-B554-2FF48F0FF4CB}" type="datetimeFigureOut">
              <a:rPr lang="ru-RU" smtClean="0"/>
              <a:pPr/>
              <a:t>15.08.2024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BA245-486F-4412-A84F-E3E140B21AB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55576" y="1052736"/>
            <a:ext cx="7772400" cy="1470025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Қисықсызықты трапецияның ауданы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және анықталған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интеграл.</a:t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</a:b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(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есептер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шығару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)</a:t>
            </a:r>
            <a:br>
              <a:rPr lang="ru-RU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</a:br>
            <a:endParaRPr lang="ru-RU" sz="2800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25" name="Picture 2" descr="C:\Users\Lenovo\Desktop\matematika1.png"/>
          <p:cNvPicPr>
            <a:picLocks noChangeAspect="1" noChangeArrowheads="1"/>
          </p:cNvPicPr>
          <p:nvPr/>
        </p:nvPicPr>
        <p:blipFill>
          <a:blip r:embed="rId2" cstate="print"/>
          <a:srcRect l="2362" t="1575" r="7874" b="14961"/>
          <a:stretch>
            <a:fillRect/>
          </a:stretch>
        </p:blipFill>
        <p:spPr bwMode="auto">
          <a:xfrm>
            <a:off x="5004048" y="3068960"/>
            <a:ext cx="3456384" cy="3213832"/>
          </a:xfrm>
          <a:prstGeom prst="rect">
            <a:avLst/>
          </a:prstGeom>
          <a:noFill/>
        </p:spPr>
      </p:pic>
      <p:sp>
        <p:nvSpPr>
          <p:cNvPr id="22" name="Прямоугольник 5"/>
          <p:cNvSpPr>
            <a:spLocks noChangeArrowheads="1"/>
          </p:cNvSpPr>
          <p:nvPr/>
        </p:nvSpPr>
        <p:spPr bwMode="auto">
          <a:xfrm>
            <a:off x="395536" y="4653136"/>
            <a:ext cx="457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Алгебра </a:t>
            </a:r>
            <a:r>
              <a:rPr lang="uk-UA" b="1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және</a:t>
            </a:r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 </a:t>
            </a:r>
            <a:r>
              <a:rPr lang="uk-UA" b="1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анализ</a:t>
            </a:r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 </a:t>
            </a:r>
            <a:r>
              <a:rPr lang="uk-UA" b="1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бастамалары</a:t>
            </a:r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. </a:t>
            </a:r>
            <a:r>
              <a:rPr lang="uk-UA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11 </a:t>
            </a:r>
            <a:r>
              <a:rPr lang="uk-UA" b="1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сынып</a:t>
            </a:r>
            <a:r>
              <a:rPr lang="uk-UA" b="1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ctr"/>
            <a:r>
              <a:rPr lang="uk-UA" b="1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Мұғалімі</a:t>
            </a:r>
            <a:r>
              <a:rPr lang="uk-UA" b="1" dirty="0" smtClean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ea typeface="Verdana" pitchFamily="34" charset="0"/>
                <a:cs typeface="Verdana" pitchFamily="34" charset="0"/>
              </a:rPr>
              <a:t>:</a:t>
            </a:r>
            <a:endParaRPr lang="uk-UA" b="1" dirty="0">
              <a:solidFill>
                <a:schemeClr val="accent5">
                  <a:lumMod val="75000"/>
                </a:schemeClr>
              </a:solidFill>
              <a:latin typeface="Comic Sans MS" pitchFamily="66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72816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4. Қисықсызықты трапецияның ауданын есептеу алгоритмі қандай? </a:t>
            </a:r>
          </a:p>
          <a:p>
            <a:endParaRPr lang="kk-KZ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endParaRPr lang="kk-KZ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/>
            <a:endParaRPr lang="kk-KZ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Қисықсызықты трапецияның ауданын есептеу алгоритмі.</a:t>
            </a:r>
            <a:endParaRPr lang="ru-RU" dirty="0">
              <a:solidFill>
                <a:srgbClr val="000066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1.Берілген сызықтарды координаталық жазықтықта салу;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2.Фигураны Ох осі бойымен шектелген кесіндінің ұштары болатын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-ның мәндерін табу;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f(x)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функциясының алғашқы функциясын табу;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S=F(b)-F(a)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формуланы қолданып қисықсызықты трапецияның ауданын есептеу.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5.Берілген фигуралар қисықсызықты трапеция бола ала ма? </a:t>
            </a:r>
          </a:p>
          <a:p>
            <a:endParaRPr lang="kk-KZ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endParaRPr lang="kk-KZ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/>
            <a:endParaRPr lang="kk-KZ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" name="Freeform 92" descr="Частый вертикальный"/>
          <p:cNvSpPr>
            <a:spLocks/>
          </p:cNvSpPr>
          <p:nvPr/>
        </p:nvSpPr>
        <p:spPr bwMode="auto">
          <a:xfrm>
            <a:off x="7308850" y="4221163"/>
            <a:ext cx="647700" cy="93662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08" y="0"/>
              </a:cxn>
              <a:cxn ang="0">
                <a:pos x="181" y="408"/>
              </a:cxn>
              <a:cxn ang="0">
                <a:pos x="124" y="503"/>
              </a:cxn>
              <a:cxn ang="0">
                <a:pos x="0" y="590"/>
              </a:cxn>
              <a:cxn ang="0">
                <a:pos x="0" y="0"/>
              </a:cxn>
            </a:cxnLst>
            <a:rect l="0" t="0" r="r" b="b"/>
            <a:pathLst>
              <a:path w="408" h="590">
                <a:moveTo>
                  <a:pt x="0" y="0"/>
                </a:moveTo>
                <a:lnTo>
                  <a:pt x="408" y="0"/>
                </a:lnTo>
                <a:lnTo>
                  <a:pt x="181" y="408"/>
                </a:lnTo>
                <a:lnTo>
                  <a:pt x="124" y="503"/>
                </a:lnTo>
                <a:lnTo>
                  <a:pt x="0" y="590"/>
                </a:lnTo>
                <a:lnTo>
                  <a:pt x="0" y="0"/>
                </a:lnTo>
                <a:close/>
              </a:path>
            </a:pathLst>
          </a:custGeom>
          <a:pattFill prst="narVert">
            <a:fgClr>
              <a:srgbClr val="FF0066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08" name="Freeform 88" descr="Крупное конфетти"/>
          <p:cNvSpPr>
            <a:spLocks/>
          </p:cNvSpPr>
          <p:nvPr/>
        </p:nvSpPr>
        <p:spPr bwMode="auto">
          <a:xfrm>
            <a:off x="4643438" y="5157788"/>
            <a:ext cx="360362" cy="1079500"/>
          </a:xfrm>
          <a:custGeom>
            <a:avLst/>
            <a:gdLst/>
            <a:ahLst/>
            <a:cxnLst>
              <a:cxn ang="0">
                <a:pos x="227" y="680"/>
              </a:cxn>
              <a:cxn ang="0">
                <a:pos x="227" y="0"/>
              </a:cxn>
              <a:cxn ang="0">
                <a:pos x="0" y="0"/>
              </a:cxn>
              <a:cxn ang="0">
                <a:pos x="0" y="136"/>
              </a:cxn>
              <a:cxn ang="0">
                <a:pos x="227" y="680"/>
              </a:cxn>
            </a:cxnLst>
            <a:rect l="0" t="0" r="r" b="b"/>
            <a:pathLst>
              <a:path w="227" h="680">
                <a:moveTo>
                  <a:pt x="227" y="680"/>
                </a:moveTo>
                <a:lnTo>
                  <a:pt x="227" y="0"/>
                </a:lnTo>
                <a:lnTo>
                  <a:pt x="0" y="0"/>
                </a:lnTo>
                <a:lnTo>
                  <a:pt x="0" y="136"/>
                </a:lnTo>
                <a:lnTo>
                  <a:pt x="227" y="680"/>
                </a:lnTo>
                <a:close/>
              </a:path>
            </a:pathLst>
          </a:custGeom>
          <a:pattFill prst="lgConfetti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93" name="Freeform 73" descr="Волны"/>
          <p:cNvSpPr>
            <a:spLocks/>
          </p:cNvSpPr>
          <p:nvPr/>
        </p:nvSpPr>
        <p:spPr bwMode="auto">
          <a:xfrm>
            <a:off x="1403350" y="4292600"/>
            <a:ext cx="647700" cy="1584325"/>
          </a:xfrm>
          <a:custGeom>
            <a:avLst/>
            <a:gdLst/>
            <a:ahLst/>
            <a:cxnLst>
              <a:cxn ang="0">
                <a:pos x="0" y="771"/>
              </a:cxn>
              <a:cxn ang="0">
                <a:pos x="0" y="363"/>
              </a:cxn>
              <a:cxn ang="0">
                <a:pos x="91" y="182"/>
              </a:cxn>
              <a:cxn ang="0">
                <a:pos x="227" y="91"/>
              </a:cxn>
              <a:cxn ang="0">
                <a:pos x="363" y="0"/>
              </a:cxn>
              <a:cxn ang="0">
                <a:pos x="408" y="0"/>
              </a:cxn>
              <a:cxn ang="0">
                <a:pos x="408" y="998"/>
              </a:cxn>
              <a:cxn ang="0">
                <a:pos x="318" y="953"/>
              </a:cxn>
              <a:cxn ang="0">
                <a:pos x="272" y="908"/>
              </a:cxn>
              <a:cxn ang="0">
                <a:pos x="182" y="862"/>
              </a:cxn>
              <a:cxn ang="0">
                <a:pos x="91" y="817"/>
              </a:cxn>
              <a:cxn ang="0">
                <a:pos x="0" y="771"/>
              </a:cxn>
            </a:cxnLst>
            <a:rect l="0" t="0" r="r" b="b"/>
            <a:pathLst>
              <a:path w="408" h="998">
                <a:moveTo>
                  <a:pt x="0" y="771"/>
                </a:moveTo>
                <a:lnTo>
                  <a:pt x="0" y="363"/>
                </a:lnTo>
                <a:lnTo>
                  <a:pt x="91" y="182"/>
                </a:lnTo>
                <a:lnTo>
                  <a:pt x="227" y="91"/>
                </a:lnTo>
                <a:lnTo>
                  <a:pt x="363" y="0"/>
                </a:lnTo>
                <a:lnTo>
                  <a:pt x="408" y="0"/>
                </a:lnTo>
                <a:lnTo>
                  <a:pt x="408" y="998"/>
                </a:lnTo>
                <a:lnTo>
                  <a:pt x="318" y="953"/>
                </a:lnTo>
                <a:lnTo>
                  <a:pt x="272" y="908"/>
                </a:lnTo>
                <a:lnTo>
                  <a:pt x="182" y="862"/>
                </a:lnTo>
                <a:lnTo>
                  <a:pt x="91" y="817"/>
                </a:lnTo>
                <a:lnTo>
                  <a:pt x="0" y="771"/>
                </a:lnTo>
                <a:close/>
              </a:path>
            </a:pathLst>
          </a:custGeom>
          <a:pattFill prst="wave">
            <a:fgClr>
              <a:srgbClr val="FF0066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82" name="Freeform 62" descr="Диагональный кирпич"/>
          <p:cNvSpPr>
            <a:spLocks/>
          </p:cNvSpPr>
          <p:nvPr/>
        </p:nvSpPr>
        <p:spPr bwMode="auto">
          <a:xfrm>
            <a:off x="7308850" y="1916113"/>
            <a:ext cx="935038" cy="720725"/>
          </a:xfrm>
          <a:custGeom>
            <a:avLst/>
            <a:gdLst/>
            <a:ahLst/>
            <a:cxnLst>
              <a:cxn ang="0">
                <a:pos x="589" y="454"/>
              </a:cxn>
              <a:cxn ang="0">
                <a:pos x="0" y="454"/>
              </a:cxn>
              <a:cxn ang="0">
                <a:pos x="45" y="363"/>
              </a:cxn>
              <a:cxn ang="0">
                <a:pos x="90" y="318"/>
              </a:cxn>
              <a:cxn ang="0">
                <a:pos x="119" y="291"/>
              </a:cxn>
              <a:cxn ang="0">
                <a:pos x="181" y="227"/>
              </a:cxn>
              <a:cxn ang="0">
                <a:pos x="204" y="212"/>
              </a:cxn>
              <a:cxn ang="0">
                <a:pos x="392" y="103"/>
              </a:cxn>
              <a:cxn ang="0">
                <a:pos x="441" y="72"/>
              </a:cxn>
              <a:cxn ang="0">
                <a:pos x="531" y="30"/>
              </a:cxn>
              <a:cxn ang="0">
                <a:pos x="589" y="0"/>
              </a:cxn>
              <a:cxn ang="0">
                <a:pos x="589" y="454"/>
              </a:cxn>
            </a:cxnLst>
            <a:rect l="0" t="0" r="r" b="b"/>
            <a:pathLst>
              <a:path w="589" h="454">
                <a:moveTo>
                  <a:pt x="589" y="454"/>
                </a:moveTo>
                <a:lnTo>
                  <a:pt x="0" y="454"/>
                </a:lnTo>
                <a:lnTo>
                  <a:pt x="45" y="363"/>
                </a:lnTo>
                <a:lnTo>
                  <a:pt x="90" y="318"/>
                </a:lnTo>
                <a:lnTo>
                  <a:pt x="119" y="291"/>
                </a:lnTo>
                <a:lnTo>
                  <a:pt x="181" y="227"/>
                </a:lnTo>
                <a:lnTo>
                  <a:pt x="204" y="212"/>
                </a:lnTo>
                <a:lnTo>
                  <a:pt x="392" y="103"/>
                </a:lnTo>
                <a:lnTo>
                  <a:pt x="441" y="72"/>
                </a:lnTo>
                <a:lnTo>
                  <a:pt x="531" y="30"/>
                </a:lnTo>
                <a:lnTo>
                  <a:pt x="589" y="0"/>
                </a:lnTo>
                <a:lnTo>
                  <a:pt x="589" y="454"/>
                </a:lnTo>
                <a:close/>
              </a:path>
            </a:pathLst>
          </a:custGeom>
          <a:pattFill prst="diagBrick">
            <a:fgClr>
              <a:srgbClr val="8E4F44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74" name="Freeform 54" descr="Плетенка"/>
          <p:cNvSpPr>
            <a:spLocks/>
          </p:cNvSpPr>
          <p:nvPr/>
        </p:nvSpPr>
        <p:spPr bwMode="auto">
          <a:xfrm>
            <a:off x="4483100" y="1617663"/>
            <a:ext cx="1168400" cy="658812"/>
          </a:xfrm>
          <a:custGeom>
            <a:avLst/>
            <a:gdLst/>
            <a:ahLst/>
            <a:cxnLst>
              <a:cxn ang="0">
                <a:pos x="14" y="406"/>
              </a:cxn>
              <a:cxn ang="0">
                <a:pos x="736" y="415"/>
              </a:cxn>
              <a:cxn ang="0">
                <a:pos x="723" y="388"/>
              </a:cxn>
              <a:cxn ang="0">
                <a:pos x="693" y="369"/>
              </a:cxn>
              <a:cxn ang="0">
                <a:pos x="691" y="325"/>
              </a:cxn>
              <a:cxn ang="0">
                <a:pos x="662" y="291"/>
              </a:cxn>
              <a:cxn ang="0">
                <a:pos x="646" y="234"/>
              </a:cxn>
              <a:cxn ang="0">
                <a:pos x="600" y="188"/>
              </a:cxn>
              <a:cxn ang="0">
                <a:pos x="583" y="133"/>
              </a:cxn>
              <a:cxn ang="0">
                <a:pos x="555" y="98"/>
              </a:cxn>
              <a:cxn ang="0">
                <a:pos x="510" y="52"/>
              </a:cxn>
              <a:cxn ang="0">
                <a:pos x="486" y="30"/>
              </a:cxn>
              <a:cxn ang="0">
                <a:pos x="456" y="6"/>
              </a:cxn>
              <a:cxn ang="0">
                <a:pos x="396" y="0"/>
              </a:cxn>
              <a:cxn ang="0">
                <a:pos x="353" y="0"/>
              </a:cxn>
              <a:cxn ang="0">
                <a:pos x="283" y="7"/>
              </a:cxn>
              <a:cxn ang="0">
                <a:pos x="237" y="52"/>
              </a:cxn>
              <a:cxn ang="0">
                <a:pos x="192" y="98"/>
              </a:cxn>
              <a:cxn ang="0">
                <a:pos x="171" y="127"/>
              </a:cxn>
              <a:cxn ang="0">
                <a:pos x="123" y="175"/>
              </a:cxn>
              <a:cxn ang="0">
                <a:pos x="98" y="230"/>
              </a:cxn>
              <a:cxn ang="0">
                <a:pos x="92" y="260"/>
              </a:cxn>
              <a:cxn ang="0">
                <a:pos x="74" y="272"/>
              </a:cxn>
              <a:cxn ang="0">
                <a:pos x="56" y="327"/>
              </a:cxn>
              <a:cxn ang="0">
                <a:pos x="26" y="369"/>
              </a:cxn>
              <a:cxn ang="0">
                <a:pos x="1" y="400"/>
              </a:cxn>
              <a:cxn ang="0">
                <a:pos x="14" y="406"/>
              </a:cxn>
            </a:cxnLst>
            <a:rect l="0" t="0" r="r" b="b"/>
            <a:pathLst>
              <a:path w="736" h="415">
                <a:moveTo>
                  <a:pt x="14" y="406"/>
                </a:moveTo>
                <a:lnTo>
                  <a:pt x="736" y="415"/>
                </a:lnTo>
                <a:lnTo>
                  <a:pt x="723" y="388"/>
                </a:lnTo>
                <a:lnTo>
                  <a:pt x="693" y="369"/>
                </a:lnTo>
                <a:lnTo>
                  <a:pt x="691" y="325"/>
                </a:lnTo>
                <a:lnTo>
                  <a:pt x="662" y="291"/>
                </a:lnTo>
                <a:lnTo>
                  <a:pt x="646" y="234"/>
                </a:lnTo>
                <a:lnTo>
                  <a:pt x="600" y="188"/>
                </a:lnTo>
                <a:lnTo>
                  <a:pt x="583" y="133"/>
                </a:lnTo>
                <a:lnTo>
                  <a:pt x="555" y="98"/>
                </a:lnTo>
                <a:lnTo>
                  <a:pt x="510" y="52"/>
                </a:lnTo>
                <a:lnTo>
                  <a:pt x="486" y="30"/>
                </a:lnTo>
                <a:lnTo>
                  <a:pt x="456" y="6"/>
                </a:lnTo>
                <a:lnTo>
                  <a:pt x="396" y="0"/>
                </a:lnTo>
                <a:lnTo>
                  <a:pt x="353" y="0"/>
                </a:lnTo>
                <a:lnTo>
                  <a:pt x="283" y="7"/>
                </a:lnTo>
                <a:lnTo>
                  <a:pt x="237" y="52"/>
                </a:lnTo>
                <a:lnTo>
                  <a:pt x="192" y="98"/>
                </a:lnTo>
                <a:lnTo>
                  <a:pt x="171" y="127"/>
                </a:lnTo>
                <a:lnTo>
                  <a:pt x="123" y="175"/>
                </a:lnTo>
                <a:cubicBezTo>
                  <a:pt x="144" y="238"/>
                  <a:pt x="114" y="195"/>
                  <a:pt x="98" y="230"/>
                </a:cubicBezTo>
                <a:cubicBezTo>
                  <a:pt x="94" y="239"/>
                  <a:pt x="97" y="251"/>
                  <a:pt x="92" y="260"/>
                </a:cubicBezTo>
                <a:cubicBezTo>
                  <a:pt x="88" y="266"/>
                  <a:pt x="74" y="272"/>
                  <a:pt x="74" y="272"/>
                </a:cubicBezTo>
                <a:cubicBezTo>
                  <a:pt x="67" y="293"/>
                  <a:pt x="56" y="305"/>
                  <a:pt x="56" y="327"/>
                </a:cubicBezTo>
                <a:cubicBezTo>
                  <a:pt x="46" y="341"/>
                  <a:pt x="36" y="355"/>
                  <a:pt x="26" y="369"/>
                </a:cubicBezTo>
                <a:cubicBezTo>
                  <a:pt x="22" y="375"/>
                  <a:pt x="2" y="393"/>
                  <a:pt x="1" y="400"/>
                </a:cubicBezTo>
                <a:cubicBezTo>
                  <a:pt x="0" y="406"/>
                  <a:pt x="14" y="406"/>
                  <a:pt x="14" y="406"/>
                </a:cubicBezTo>
                <a:close/>
              </a:path>
            </a:pathLst>
          </a:custGeom>
          <a:pattFill prst="weave">
            <a:fgClr>
              <a:schemeClr val="folHlink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7" name="Freeform 17" descr="Светлый диагональный 1"/>
          <p:cNvSpPr>
            <a:spLocks/>
          </p:cNvSpPr>
          <p:nvPr/>
        </p:nvSpPr>
        <p:spPr bwMode="auto">
          <a:xfrm>
            <a:off x="1547813" y="1773238"/>
            <a:ext cx="511175" cy="825500"/>
          </a:xfrm>
          <a:custGeom>
            <a:avLst/>
            <a:gdLst/>
            <a:ahLst/>
            <a:cxnLst>
              <a:cxn ang="0">
                <a:pos x="0" y="520"/>
              </a:cxn>
              <a:cxn ang="0">
                <a:pos x="5" y="90"/>
              </a:cxn>
              <a:cxn ang="0">
                <a:pos x="12" y="47"/>
              </a:cxn>
              <a:cxn ang="0">
                <a:pos x="31" y="29"/>
              </a:cxn>
              <a:cxn ang="0">
                <a:pos x="96" y="0"/>
              </a:cxn>
              <a:cxn ang="0">
                <a:pos x="141" y="0"/>
              </a:cxn>
              <a:cxn ang="0">
                <a:pos x="186" y="0"/>
              </a:cxn>
              <a:cxn ang="0">
                <a:pos x="243" y="17"/>
              </a:cxn>
              <a:cxn ang="0">
                <a:pos x="277" y="45"/>
              </a:cxn>
              <a:cxn ang="0">
                <a:pos x="322" y="90"/>
              </a:cxn>
              <a:cxn ang="0">
                <a:pos x="322" y="136"/>
              </a:cxn>
              <a:cxn ang="0">
                <a:pos x="322" y="499"/>
              </a:cxn>
              <a:cxn ang="0">
                <a:pos x="5" y="499"/>
              </a:cxn>
            </a:cxnLst>
            <a:rect l="0" t="0" r="r" b="b"/>
            <a:pathLst>
              <a:path w="322" h="520">
                <a:moveTo>
                  <a:pt x="0" y="520"/>
                </a:moveTo>
                <a:lnTo>
                  <a:pt x="5" y="90"/>
                </a:lnTo>
                <a:lnTo>
                  <a:pt x="12" y="47"/>
                </a:lnTo>
                <a:lnTo>
                  <a:pt x="31" y="29"/>
                </a:lnTo>
                <a:lnTo>
                  <a:pt x="96" y="0"/>
                </a:lnTo>
                <a:lnTo>
                  <a:pt x="141" y="0"/>
                </a:lnTo>
                <a:lnTo>
                  <a:pt x="186" y="0"/>
                </a:lnTo>
                <a:lnTo>
                  <a:pt x="243" y="17"/>
                </a:lnTo>
                <a:lnTo>
                  <a:pt x="277" y="45"/>
                </a:lnTo>
                <a:lnTo>
                  <a:pt x="322" y="90"/>
                </a:lnTo>
                <a:lnTo>
                  <a:pt x="322" y="136"/>
                </a:lnTo>
                <a:lnTo>
                  <a:pt x="322" y="499"/>
                </a:lnTo>
                <a:lnTo>
                  <a:pt x="5" y="499"/>
                </a:lnTo>
              </a:path>
            </a:pathLst>
          </a:custGeom>
          <a:pattFill prst="ltDnDiag">
            <a:fgClr>
              <a:schemeClr val="hlink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4213" y="2601913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16013" y="1341438"/>
            <a:ext cx="1646237" cy="1943100"/>
            <a:chOff x="703" y="845"/>
            <a:chExt cx="1037" cy="1224"/>
          </a:xfrm>
        </p:grpSpPr>
        <p:sp>
          <p:nvSpPr>
            <p:cNvPr id="5125" name="Line 5"/>
            <p:cNvSpPr>
              <a:spLocks noChangeShapeType="1"/>
            </p:cNvSpPr>
            <p:nvPr/>
          </p:nvSpPr>
          <p:spPr bwMode="auto">
            <a:xfrm flipV="1">
              <a:off x="884" y="845"/>
              <a:ext cx="0" cy="1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703" y="16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0</a:t>
              </a:r>
            </a:p>
          </p:txBody>
        </p:sp>
        <p:sp>
          <p:nvSpPr>
            <p:cNvPr id="5128" name="Text Box 8"/>
            <p:cNvSpPr txBox="1">
              <a:spLocks noChangeArrowheads="1"/>
            </p:cNvSpPr>
            <p:nvPr/>
          </p:nvSpPr>
          <p:spPr bwMode="auto">
            <a:xfrm>
              <a:off x="1552" y="162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dirty="0" err="1"/>
                <a:t>х</a:t>
              </a:r>
              <a:endParaRPr lang="ru-RU" dirty="0"/>
            </a:p>
          </p:txBody>
        </p:sp>
      </p:grp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095375" y="121602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5131" name="Freeform 11"/>
          <p:cNvSpPr>
            <a:spLocks/>
          </p:cNvSpPr>
          <p:nvPr/>
        </p:nvSpPr>
        <p:spPr bwMode="auto">
          <a:xfrm rot="10800000">
            <a:off x="900113" y="1773238"/>
            <a:ext cx="1687512" cy="146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4" y="1105"/>
              </a:cxn>
              <a:cxn ang="0">
                <a:pos x="987" y="1729"/>
              </a:cxn>
              <a:cxn ang="0">
                <a:pos x="1574" y="1945"/>
              </a:cxn>
              <a:cxn ang="0">
                <a:pos x="2169" y="1687"/>
              </a:cxn>
              <a:cxn ang="0">
                <a:pos x="2612" y="1105"/>
              </a:cxn>
              <a:cxn ang="0">
                <a:pos x="3143" y="7"/>
              </a:cxn>
            </a:cxnLst>
            <a:rect l="0" t="0" r="r" b="b"/>
            <a:pathLst>
              <a:path w="3143" h="1952">
                <a:moveTo>
                  <a:pt x="0" y="0"/>
                </a:moveTo>
                <a:cubicBezTo>
                  <a:pt x="71" y="205"/>
                  <a:pt x="360" y="817"/>
                  <a:pt x="524" y="1105"/>
                </a:cubicBezTo>
                <a:cubicBezTo>
                  <a:pt x="688" y="1393"/>
                  <a:pt x="812" y="1589"/>
                  <a:pt x="987" y="1729"/>
                </a:cubicBezTo>
                <a:cubicBezTo>
                  <a:pt x="1162" y="1869"/>
                  <a:pt x="1377" y="1952"/>
                  <a:pt x="1574" y="1945"/>
                </a:cubicBezTo>
                <a:cubicBezTo>
                  <a:pt x="1771" y="1938"/>
                  <a:pt x="1996" y="1827"/>
                  <a:pt x="2169" y="1687"/>
                </a:cubicBezTo>
                <a:cubicBezTo>
                  <a:pt x="2342" y="1547"/>
                  <a:pt x="2450" y="1385"/>
                  <a:pt x="2612" y="1105"/>
                </a:cubicBezTo>
                <a:cubicBezTo>
                  <a:pt x="2774" y="825"/>
                  <a:pt x="3033" y="237"/>
                  <a:pt x="3143" y="7"/>
                </a:cubicBezTo>
              </a:path>
            </a:pathLst>
          </a:custGeom>
          <a:noFill/>
          <a:ln w="57150" cap="flat" cmpd="sng">
            <a:solidFill>
              <a:srgbClr val="1F82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132" name="Freeform 12"/>
          <p:cNvSpPr>
            <a:spLocks/>
          </p:cNvSpPr>
          <p:nvPr/>
        </p:nvSpPr>
        <p:spPr bwMode="auto">
          <a:xfrm>
            <a:off x="1530350" y="1906588"/>
            <a:ext cx="1588" cy="701675"/>
          </a:xfrm>
          <a:custGeom>
            <a:avLst/>
            <a:gdLst/>
            <a:ahLst/>
            <a:cxnLst>
              <a:cxn ang="0">
                <a:pos x="0" y="442"/>
              </a:cxn>
              <a:cxn ang="0">
                <a:pos x="0" y="0"/>
              </a:cxn>
            </a:cxnLst>
            <a:rect l="0" t="0" r="r" b="b"/>
            <a:pathLst>
              <a:path w="1" h="442">
                <a:moveTo>
                  <a:pt x="0" y="442"/>
                </a:moveTo>
                <a:lnTo>
                  <a:pt x="0" y="0"/>
                </a:lnTo>
              </a:path>
            </a:pathLst>
          </a:custGeom>
          <a:noFill/>
          <a:ln w="38100" cap="flat" cmpd="sng">
            <a:solidFill>
              <a:srgbClr val="333399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3" name="Freeform 13"/>
          <p:cNvSpPr>
            <a:spLocks/>
          </p:cNvSpPr>
          <p:nvPr/>
        </p:nvSpPr>
        <p:spPr bwMode="auto">
          <a:xfrm>
            <a:off x="2068513" y="1992313"/>
            <a:ext cx="1587" cy="625475"/>
          </a:xfrm>
          <a:custGeom>
            <a:avLst/>
            <a:gdLst/>
            <a:ahLst/>
            <a:cxnLst>
              <a:cxn ang="0">
                <a:pos x="0" y="394"/>
              </a:cxn>
              <a:cxn ang="0">
                <a:pos x="1" y="0"/>
              </a:cxn>
            </a:cxnLst>
            <a:rect l="0" t="0" r="r" b="b"/>
            <a:pathLst>
              <a:path w="1" h="394">
                <a:moveTo>
                  <a:pt x="0" y="394"/>
                </a:moveTo>
                <a:lnTo>
                  <a:pt x="1" y="0"/>
                </a:lnTo>
              </a:path>
            </a:pathLst>
          </a:custGeom>
          <a:noFill/>
          <a:ln w="38100" cap="flat" cmpd="sng">
            <a:solidFill>
              <a:srgbClr val="333399"/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>
            <a:off x="1547813" y="2601913"/>
            <a:ext cx="503237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067175" y="1268413"/>
            <a:ext cx="1646238" cy="1943100"/>
            <a:chOff x="703" y="845"/>
            <a:chExt cx="1037" cy="1224"/>
          </a:xfrm>
        </p:grpSpPr>
        <p:sp>
          <p:nvSpPr>
            <p:cNvPr id="5140" name="Line 20"/>
            <p:cNvSpPr>
              <a:spLocks noChangeShapeType="1"/>
            </p:cNvSpPr>
            <p:nvPr/>
          </p:nvSpPr>
          <p:spPr bwMode="auto">
            <a:xfrm flipV="1">
              <a:off x="884" y="845"/>
              <a:ext cx="0" cy="1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1" name="Text Box 21"/>
            <p:cNvSpPr txBox="1">
              <a:spLocks noChangeArrowheads="1"/>
            </p:cNvSpPr>
            <p:nvPr/>
          </p:nvSpPr>
          <p:spPr bwMode="auto">
            <a:xfrm>
              <a:off x="703" y="16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0</a:t>
              </a:r>
            </a:p>
          </p:txBody>
        </p:sp>
        <p:sp>
          <p:nvSpPr>
            <p:cNvPr id="5142" name="Text Box 22"/>
            <p:cNvSpPr txBox="1">
              <a:spLocks noChangeArrowheads="1"/>
            </p:cNvSpPr>
            <p:nvPr/>
          </p:nvSpPr>
          <p:spPr bwMode="auto">
            <a:xfrm>
              <a:off x="1552" y="162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х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1116013" y="3716338"/>
            <a:ext cx="1646237" cy="1943100"/>
            <a:chOff x="703" y="845"/>
            <a:chExt cx="1037" cy="1224"/>
          </a:xfrm>
        </p:grpSpPr>
        <p:sp>
          <p:nvSpPr>
            <p:cNvPr id="5144" name="Line 24"/>
            <p:cNvSpPr>
              <a:spLocks noChangeShapeType="1"/>
            </p:cNvSpPr>
            <p:nvPr/>
          </p:nvSpPr>
          <p:spPr bwMode="auto">
            <a:xfrm flipV="1">
              <a:off x="884" y="845"/>
              <a:ext cx="0" cy="1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5" name="Text Box 25"/>
            <p:cNvSpPr txBox="1">
              <a:spLocks noChangeArrowheads="1"/>
            </p:cNvSpPr>
            <p:nvPr/>
          </p:nvSpPr>
          <p:spPr bwMode="auto">
            <a:xfrm>
              <a:off x="703" y="16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0</a:t>
              </a:r>
            </a:p>
          </p:txBody>
        </p:sp>
        <p:sp>
          <p:nvSpPr>
            <p:cNvPr id="5146" name="Text Box 26"/>
            <p:cNvSpPr txBox="1">
              <a:spLocks noChangeArrowheads="1"/>
            </p:cNvSpPr>
            <p:nvPr/>
          </p:nvSpPr>
          <p:spPr bwMode="auto">
            <a:xfrm>
              <a:off x="1552" y="162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х</a:t>
              </a: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>
            <a:off x="4067175" y="3860800"/>
            <a:ext cx="1646238" cy="1943100"/>
            <a:chOff x="703" y="845"/>
            <a:chExt cx="1037" cy="1224"/>
          </a:xfrm>
        </p:grpSpPr>
        <p:sp>
          <p:nvSpPr>
            <p:cNvPr id="5148" name="Line 28"/>
            <p:cNvSpPr>
              <a:spLocks noChangeShapeType="1"/>
            </p:cNvSpPr>
            <p:nvPr/>
          </p:nvSpPr>
          <p:spPr bwMode="auto">
            <a:xfrm flipV="1">
              <a:off x="884" y="845"/>
              <a:ext cx="0" cy="1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49" name="Text Box 29"/>
            <p:cNvSpPr txBox="1">
              <a:spLocks noChangeArrowheads="1"/>
            </p:cNvSpPr>
            <p:nvPr/>
          </p:nvSpPr>
          <p:spPr bwMode="auto">
            <a:xfrm>
              <a:off x="703" y="16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0</a:t>
              </a:r>
            </a:p>
          </p:txBody>
        </p:sp>
        <p:sp>
          <p:nvSpPr>
            <p:cNvPr id="5150" name="Text Box 30"/>
            <p:cNvSpPr txBox="1">
              <a:spLocks noChangeArrowheads="1"/>
            </p:cNvSpPr>
            <p:nvPr/>
          </p:nvSpPr>
          <p:spPr bwMode="auto">
            <a:xfrm>
              <a:off x="1552" y="162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х</a:t>
              </a: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7019925" y="1052513"/>
            <a:ext cx="1646238" cy="1943100"/>
            <a:chOff x="703" y="845"/>
            <a:chExt cx="1037" cy="1224"/>
          </a:xfrm>
        </p:grpSpPr>
        <p:sp>
          <p:nvSpPr>
            <p:cNvPr id="5152" name="Line 32"/>
            <p:cNvSpPr>
              <a:spLocks noChangeShapeType="1"/>
            </p:cNvSpPr>
            <p:nvPr/>
          </p:nvSpPr>
          <p:spPr bwMode="auto">
            <a:xfrm flipV="1">
              <a:off x="884" y="845"/>
              <a:ext cx="0" cy="1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53" name="Text Box 33"/>
            <p:cNvSpPr txBox="1">
              <a:spLocks noChangeArrowheads="1"/>
            </p:cNvSpPr>
            <p:nvPr/>
          </p:nvSpPr>
          <p:spPr bwMode="auto">
            <a:xfrm>
              <a:off x="703" y="16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0</a:t>
              </a:r>
            </a:p>
          </p:txBody>
        </p:sp>
        <p:sp>
          <p:nvSpPr>
            <p:cNvPr id="5154" name="Text Box 34"/>
            <p:cNvSpPr txBox="1">
              <a:spLocks noChangeArrowheads="1"/>
            </p:cNvSpPr>
            <p:nvPr/>
          </p:nvSpPr>
          <p:spPr bwMode="auto">
            <a:xfrm>
              <a:off x="1552" y="162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х</a:t>
              </a:r>
            </a:p>
          </p:txBody>
        </p:sp>
      </p:grpSp>
      <p:grpSp>
        <p:nvGrpSpPr>
          <p:cNvPr id="7" name="Group 35"/>
          <p:cNvGrpSpPr>
            <a:grpSpLocks/>
          </p:cNvGrpSpPr>
          <p:nvPr/>
        </p:nvGrpSpPr>
        <p:grpSpPr bwMode="auto">
          <a:xfrm>
            <a:off x="7019925" y="3500438"/>
            <a:ext cx="1646238" cy="1943100"/>
            <a:chOff x="703" y="845"/>
            <a:chExt cx="1037" cy="1224"/>
          </a:xfrm>
        </p:grpSpPr>
        <p:sp>
          <p:nvSpPr>
            <p:cNvPr id="5156" name="Line 36"/>
            <p:cNvSpPr>
              <a:spLocks noChangeShapeType="1"/>
            </p:cNvSpPr>
            <p:nvPr/>
          </p:nvSpPr>
          <p:spPr bwMode="auto">
            <a:xfrm flipV="1">
              <a:off x="884" y="845"/>
              <a:ext cx="0" cy="12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57" name="Text Box 37"/>
            <p:cNvSpPr txBox="1">
              <a:spLocks noChangeArrowheads="1"/>
            </p:cNvSpPr>
            <p:nvPr/>
          </p:nvSpPr>
          <p:spPr bwMode="auto">
            <a:xfrm>
              <a:off x="703" y="1616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0</a:t>
              </a:r>
            </a:p>
          </p:txBody>
        </p:sp>
        <p:sp>
          <p:nvSpPr>
            <p:cNvPr id="5158" name="Text Box 38"/>
            <p:cNvSpPr txBox="1">
              <a:spLocks noChangeArrowheads="1"/>
            </p:cNvSpPr>
            <p:nvPr/>
          </p:nvSpPr>
          <p:spPr bwMode="auto">
            <a:xfrm>
              <a:off x="1552" y="1628"/>
              <a:ext cx="1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/>
                <a:t>х</a:t>
              </a:r>
            </a:p>
          </p:txBody>
        </p:sp>
      </p:grpSp>
      <p:sp>
        <p:nvSpPr>
          <p:cNvPr id="5159" name="Text Box 39"/>
          <p:cNvSpPr txBox="1">
            <a:spLocks noChangeArrowheads="1"/>
          </p:cNvSpPr>
          <p:nvPr/>
        </p:nvSpPr>
        <p:spPr bwMode="auto">
          <a:xfrm>
            <a:off x="4067175" y="126841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5160" name="Text Box 40"/>
          <p:cNvSpPr txBox="1">
            <a:spLocks noChangeArrowheads="1"/>
          </p:cNvSpPr>
          <p:nvPr/>
        </p:nvSpPr>
        <p:spPr bwMode="auto">
          <a:xfrm>
            <a:off x="6948488" y="9810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5161" name="Text Box 41"/>
          <p:cNvSpPr txBox="1">
            <a:spLocks noChangeArrowheads="1"/>
          </p:cNvSpPr>
          <p:nvPr/>
        </p:nvSpPr>
        <p:spPr bwMode="auto">
          <a:xfrm>
            <a:off x="971550" y="3716338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5162" name="Text Box 42"/>
          <p:cNvSpPr txBox="1">
            <a:spLocks noChangeArrowheads="1"/>
          </p:cNvSpPr>
          <p:nvPr/>
        </p:nvSpPr>
        <p:spPr bwMode="auto">
          <a:xfrm>
            <a:off x="3995738" y="3644900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5164" name="Text Box 44"/>
          <p:cNvSpPr txBox="1">
            <a:spLocks noChangeArrowheads="1"/>
          </p:cNvSpPr>
          <p:nvPr/>
        </p:nvSpPr>
        <p:spPr bwMode="auto">
          <a:xfrm>
            <a:off x="6877050" y="3573463"/>
            <a:ext cx="298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</a:t>
            </a:r>
          </a:p>
        </p:txBody>
      </p:sp>
      <p:sp>
        <p:nvSpPr>
          <p:cNvPr id="5165" name="Line 45"/>
          <p:cNvSpPr>
            <a:spLocks noChangeShapeType="1"/>
          </p:cNvSpPr>
          <p:nvPr/>
        </p:nvSpPr>
        <p:spPr bwMode="auto">
          <a:xfrm>
            <a:off x="539750" y="5157788"/>
            <a:ext cx="223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66" name="Line 46"/>
          <p:cNvSpPr>
            <a:spLocks noChangeShapeType="1"/>
          </p:cNvSpPr>
          <p:nvPr/>
        </p:nvSpPr>
        <p:spPr bwMode="auto">
          <a:xfrm>
            <a:off x="3779912" y="2636912"/>
            <a:ext cx="223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67" name="Line 47"/>
          <p:cNvSpPr>
            <a:spLocks noChangeShapeType="1"/>
          </p:cNvSpPr>
          <p:nvPr/>
        </p:nvSpPr>
        <p:spPr bwMode="auto">
          <a:xfrm>
            <a:off x="3635375" y="5157788"/>
            <a:ext cx="223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68" name="Line 48"/>
          <p:cNvSpPr>
            <a:spLocks noChangeShapeType="1"/>
          </p:cNvSpPr>
          <p:nvPr/>
        </p:nvSpPr>
        <p:spPr bwMode="auto">
          <a:xfrm>
            <a:off x="6443663" y="5157788"/>
            <a:ext cx="223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69" name="Line 49"/>
          <p:cNvSpPr>
            <a:spLocks noChangeShapeType="1"/>
          </p:cNvSpPr>
          <p:nvPr/>
        </p:nvSpPr>
        <p:spPr bwMode="auto">
          <a:xfrm>
            <a:off x="6443663" y="2636838"/>
            <a:ext cx="22320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70" name="Freeform 50"/>
          <p:cNvSpPr>
            <a:spLocks/>
          </p:cNvSpPr>
          <p:nvPr/>
        </p:nvSpPr>
        <p:spPr bwMode="auto">
          <a:xfrm rot="10800000">
            <a:off x="4211638" y="1628775"/>
            <a:ext cx="1687512" cy="14636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24" y="1105"/>
              </a:cxn>
              <a:cxn ang="0">
                <a:pos x="987" y="1729"/>
              </a:cxn>
              <a:cxn ang="0">
                <a:pos x="1574" y="1945"/>
              </a:cxn>
              <a:cxn ang="0">
                <a:pos x="2169" y="1687"/>
              </a:cxn>
              <a:cxn ang="0">
                <a:pos x="2612" y="1105"/>
              </a:cxn>
              <a:cxn ang="0">
                <a:pos x="3143" y="7"/>
              </a:cxn>
            </a:cxnLst>
            <a:rect l="0" t="0" r="r" b="b"/>
            <a:pathLst>
              <a:path w="3143" h="1952">
                <a:moveTo>
                  <a:pt x="0" y="0"/>
                </a:moveTo>
                <a:cubicBezTo>
                  <a:pt x="71" y="205"/>
                  <a:pt x="360" y="817"/>
                  <a:pt x="524" y="1105"/>
                </a:cubicBezTo>
                <a:cubicBezTo>
                  <a:pt x="688" y="1393"/>
                  <a:pt x="812" y="1589"/>
                  <a:pt x="987" y="1729"/>
                </a:cubicBezTo>
                <a:cubicBezTo>
                  <a:pt x="1162" y="1869"/>
                  <a:pt x="1377" y="1952"/>
                  <a:pt x="1574" y="1945"/>
                </a:cubicBezTo>
                <a:cubicBezTo>
                  <a:pt x="1771" y="1938"/>
                  <a:pt x="1996" y="1827"/>
                  <a:pt x="2169" y="1687"/>
                </a:cubicBezTo>
                <a:cubicBezTo>
                  <a:pt x="2342" y="1547"/>
                  <a:pt x="2450" y="1385"/>
                  <a:pt x="2612" y="1105"/>
                </a:cubicBezTo>
                <a:cubicBezTo>
                  <a:pt x="2774" y="825"/>
                  <a:pt x="3033" y="237"/>
                  <a:pt x="3143" y="7"/>
                </a:cubicBezTo>
              </a:path>
            </a:pathLst>
          </a:custGeom>
          <a:noFill/>
          <a:ln w="57150" cap="flat" cmpd="sng">
            <a:solidFill>
              <a:srgbClr val="1F8200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171" name="Line 51"/>
          <p:cNvSpPr>
            <a:spLocks noChangeShapeType="1"/>
          </p:cNvSpPr>
          <p:nvPr/>
        </p:nvSpPr>
        <p:spPr bwMode="auto">
          <a:xfrm>
            <a:off x="3419475" y="2276475"/>
            <a:ext cx="3168650" cy="0"/>
          </a:xfrm>
          <a:prstGeom prst="line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72" name="Text Box 52"/>
          <p:cNvSpPr txBox="1">
            <a:spLocks noChangeArrowheads="1"/>
          </p:cNvSpPr>
          <p:nvPr/>
        </p:nvSpPr>
        <p:spPr bwMode="auto">
          <a:xfrm>
            <a:off x="3779912" y="1916832"/>
            <a:ext cx="5389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CC"/>
                </a:solidFill>
              </a:rPr>
              <a:t>У=1</a:t>
            </a:r>
          </a:p>
        </p:txBody>
      </p:sp>
      <p:sp>
        <p:nvSpPr>
          <p:cNvPr id="5180" name="Freeform 60"/>
          <p:cNvSpPr>
            <a:spLocks/>
          </p:cNvSpPr>
          <p:nvPr/>
        </p:nvSpPr>
        <p:spPr bwMode="auto">
          <a:xfrm>
            <a:off x="7305675" y="1844824"/>
            <a:ext cx="1514797" cy="763439"/>
          </a:xfrm>
          <a:custGeom>
            <a:avLst/>
            <a:gdLst/>
            <a:ahLst/>
            <a:cxnLst>
              <a:cxn ang="0">
                <a:pos x="1850" y="0"/>
              </a:cxn>
              <a:cxn ang="0">
                <a:pos x="1000" y="85"/>
              </a:cxn>
              <a:cxn ang="0">
                <a:pos x="412" y="310"/>
              </a:cxn>
              <a:cxn ang="0">
                <a:pos x="0" y="655"/>
              </a:cxn>
            </a:cxnLst>
            <a:rect l="0" t="0" r="r" b="b"/>
            <a:pathLst>
              <a:path w="1850" h="655">
                <a:moveTo>
                  <a:pt x="1850" y="0"/>
                </a:moveTo>
                <a:cubicBezTo>
                  <a:pt x="1739" y="13"/>
                  <a:pt x="1239" y="30"/>
                  <a:pt x="1000" y="85"/>
                </a:cubicBezTo>
                <a:cubicBezTo>
                  <a:pt x="760" y="137"/>
                  <a:pt x="579" y="215"/>
                  <a:pt x="412" y="310"/>
                </a:cubicBezTo>
                <a:cubicBezTo>
                  <a:pt x="81" y="470"/>
                  <a:pt x="71" y="563"/>
                  <a:pt x="0" y="655"/>
                </a:cubicBezTo>
              </a:path>
            </a:pathLst>
          </a:custGeom>
          <a:noFill/>
          <a:ln w="38100" cmpd="sng">
            <a:solidFill>
              <a:srgbClr val="6600CC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181" name="Line 61"/>
          <p:cNvSpPr>
            <a:spLocks noChangeShapeType="1"/>
          </p:cNvSpPr>
          <p:nvPr/>
        </p:nvSpPr>
        <p:spPr bwMode="auto">
          <a:xfrm>
            <a:off x="8243888" y="1916113"/>
            <a:ext cx="0" cy="720725"/>
          </a:xfrm>
          <a:prstGeom prst="line">
            <a:avLst/>
          </a:prstGeom>
          <a:noFill/>
          <a:ln w="28575">
            <a:solidFill>
              <a:srgbClr val="333399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83" name="Line 63"/>
          <p:cNvSpPr>
            <a:spLocks noChangeShapeType="1"/>
          </p:cNvSpPr>
          <p:nvPr/>
        </p:nvSpPr>
        <p:spPr bwMode="auto">
          <a:xfrm>
            <a:off x="7308850" y="2636838"/>
            <a:ext cx="935038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86" name="Rectangle 66"/>
          <p:cNvSpPr>
            <a:spLocks noChangeArrowheads="1"/>
          </p:cNvSpPr>
          <p:nvPr/>
        </p:nvSpPr>
        <p:spPr bwMode="auto">
          <a:xfrm>
            <a:off x="6300788" y="1628775"/>
            <a:ext cx="48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>
                <a:solidFill>
                  <a:srgbClr val="000066"/>
                </a:solidFill>
              </a:rPr>
              <a:t>3</a:t>
            </a:r>
          </a:p>
        </p:txBody>
      </p:sp>
      <p:sp>
        <p:nvSpPr>
          <p:cNvPr id="5188" name="Freeform 68"/>
          <p:cNvSpPr>
            <a:spLocks/>
          </p:cNvSpPr>
          <p:nvPr/>
        </p:nvSpPr>
        <p:spPr bwMode="auto">
          <a:xfrm>
            <a:off x="1403350" y="4149725"/>
            <a:ext cx="1439863" cy="679450"/>
          </a:xfrm>
          <a:custGeom>
            <a:avLst/>
            <a:gdLst/>
            <a:ahLst/>
            <a:cxnLst>
              <a:cxn ang="0">
                <a:pos x="1850" y="0"/>
              </a:cxn>
              <a:cxn ang="0">
                <a:pos x="1000" y="85"/>
              </a:cxn>
              <a:cxn ang="0">
                <a:pos x="412" y="310"/>
              </a:cxn>
              <a:cxn ang="0">
                <a:pos x="0" y="655"/>
              </a:cxn>
            </a:cxnLst>
            <a:rect l="0" t="0" r="r" b="b"/>
            <a:pathLst>
              <a:path w="1850" h="655">
                <a:moveTo>
                  <a:pt x="1850" y="0"/>
                </a:moveTo>
                <a:cubicBezTo>
                  <a:pt x="1739" y="13"/>
                  <a:pt x="1239" y="30"/>
                  <a:pt x="1000" y="85"/>
                </a:cubicBezTo>
                <a:cubicBezTo>
                  <a:pt x="760" y="137"/>
                  <a:pt x="579" y="215"/>
                  <a:pt x="412" y="310"/>
                </a:cubicBezTo>
                <a:cubicBezTo>
                  <a:pt x="81" y="470"/>
                  <a:pt x="71" y="563"/>
                  <a:pt x="0" y="655"/>
                </a:cubicBezTo>
              </a:path>
            </a:pathLst>
          </a:custGeom>
          <a:noFill/>
          <a:ln w="38100" cmpd="sng">
            <a:solidFill>
              <a:srgbClr val="6600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91" name="Freeform 71"/>
          <p:cNvSpPr>
            <a:spLocks/>
          </p:cNvSpPr>
          <p:nvPr/>
        </p:nvSpPr>
        <p:spPr bwMode="auto">
          <a:xfrm>
            <a:off x="1401763" y="5487988"/>
            <a:ext cx="1631950" cy="5953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4" y="140"/>
              </a:cxn>
              <a:cxn ang="0">
                <a:pos x="443" y="265"/>
              </a:cxn>
              <a:cxn ang="0">
                <a:pos x="611" y="298"/>
              </a:cxn>
              <a:cxn ang="0">
                <a:pos x="818" y="336"/>
              </a:cxn>
              <a:cxn ang="0">
                <a:pos x="878" y="347"/>
              </a:cxn>
            </a:cxnLst>
            <a:rect l="0" t="0" r="r" b="b"/>
            <a:pathLst>
              <a:path w="1028" h="375">
                <a:moveTo>
                  <a:pt x="0" y="0"/>
                </a:moveTo>
                <a:cubicBezTo>
                  <a:pt x="36" y="22"/>
                  <a:pt x="127" y="102"/>
                  <a:pt x="204" y="140"/>
                </a:cubicBezTo>
                <a:cubicBezTo>
                  <a:pt x="278" y="184"/>
                  <a:pt x="375" y="239"/>
                  <a:pt x="443" y="265"/>
                </a:cubicBezTo>
                <a:cubicBezTo>
                  <a:pt x="511" y="291"/>
                  <a:pt x="549" y="286"/>
                  <a:pt x="611" y="298"/>
                </a:cubicBezTo>
                <a:cubicBezTo>
                  <a:pt x="673" y="310"/>
                  <a:pt x="774" y="328"/>
                  <a:pt x="818" y="336"/>
                </a:cubicBezTo>
                <a:cubicBezTo>
                  <a:pt x="1028" y="375"/>
                  <a:pt x="820" y="361"/>
                  <a:pt x="878" y="347"/>
                </a:cubicBezTo>
              </a:path>
            </a:pathLst>
          </a:custGeom>
          <a:noFill/>
          <a:ln w="38100" cmpd="sng">
            <a:solidFill>
              <a:srgbClr val="6600CC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192" name="Line 72"/>
          <p:cNvSpPr>
            <a:spLocks noChangeShapeType="1"/>
          </p:cNvSpPr>
          <p:nvPr/>
        </p:nvSpPr>
        <p:spPr bwMode="auto">
          <a:xfrm flipV="1">
            <a:off x="2051050" y="4292600"/>
            <a:ext cx="0" cy="15843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94" name="Rectangle 74"/>
          <p:cNvSpPr>
            <a:spLocks noChangeArrowheads="1"/>
          </p:cNvSpPr>
          <p:nvPr/>
        </p:nvSpPr>
        <p:spPr bwMode="auto">
          <a:xfrm>
            <a:off x="1619250" y="1412875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y = f(x</a:t>
            </a: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5195" name="Rectangle 75"/>
          <p:cNvSpPr>
            <a:spLocks noChangeArrowheads="1"/>
          </p:cNvSpPr>
          <p:nvPr/>
        </p:nvSpPr>
        <p:spPr bwMode="auto">
          <a:xfrm>
            <a:off x="5435600" y="1557338"/>
            <a:ext cx="927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y = f(x</a:t>
            </a: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5196" name="Rectangle 76"/>
          <p:cNvSpPr>
            <a:spLocks noChangeArrowheads="1"/>
          </p:cNvSpPr>
          <p:nvPr/>
        </p:nvSpPr>
        <p:spPr bwMode="auto">
          <a:xfrm>
            <a:off x="7235825" y="1700213"/>
            <a:ext cx="927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y = f(x</a:t>
            </a: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5197" name="Rectangle 77"/>
          <p:cNvSpPr>
            <a:spLocks noChangeArrowheads="1"/>
          </p:cNvSpPr>
          <p:nvPr/>
        </p:nvSpPr>
        <p:spPr bwMode="auto">
          <a:xfrm>
            <a:off x="1908175" y="3933825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y = f(x</a:t>
            </a: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5198" name="Rectangle 78"/>
          <p:cNvSpPr>
            <a:spLocks noChangeArrowheads="1"/>
          </p:cNvSpPr>
          <p:nvPr/>
        </p:nvSpPr>
        <p:spPr bwMode="auto">
          <a:xfrm>
            <a:off x="4572000" y="3860800"/>
            <a:ext cx="927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y = f(x</a:t>
            </a: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5199" name="Rectangle 79"/>
          <p:cNvSpPr>
            <a:spLocks noChangeArrowheads="1"/>
          </p:cNvSpPr>
          <p:nvPr/>
        </p:nvSpPr>
        <p:spPr bwMode="auto">
          <a:xfrm>
            <a:off x="7812088" y="3500438"/>
            <a:ext cx="927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y = f(x</a:t>
            </a:r>
            <a:r>
              <a:rPr lang="ru-RU" b="1" i="1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sp>
        <p:nvSpPr>
          <p:cNvPr id="5203" name="Freeform 83"/>
          <p:cNvSpPr>
            <a:spLocks/>
          </p:cNvSpPr>
          <p:nvPr/>
        </p:nvSpPr>
        <p:spPr bwMode="auto">
          <a:xfrm rot="11234104">
            <a:off x="3604817" y="3548981"/>
            <a:ext cx="861890" cy="1582570"/>
          </a:xfrm>
          <a:custGeom>
            <a:avLst/>
            <a:gdLst/>
            <a:ahLst/>
            <a:cxnLst>
              <a:cxn ang="0">
                <a:pos x="547" y="1081"/>
              </a:cxn>
              <a:cxn ang="0">
                <a:pos x="547" y="1081"/>
              </a:cxn>
              <a:cxn ang="0">
                <a:pos x="649" y="1567"/>
              </a:cxn>
              <a:cxn ang="0">
                <a:pos x="542" y="1078"/>
              </a:cxn>
              <a:cxn ang="0">
                <a:pos x="384" y="536"/>
              </a:cxn>
              <a:cxn ang="0">
                <a:pos x="222" y="180"/>
              </a:cxn>
              <a:cxn ang="0">
                <a:pos x="96" y="34"/>
              </a:cxn>
              <a:cxn ang="0">
                <a:pos x="0" y="0"/>
              </a:cxn>
            </a:cxnLst>
            <a:rect l="0" t="0" r="r" b="b"/>
            <a:pathLst>
              <a:path w="650" h="1567">
                <a:moveTo>
                  <a:pt x="547" y="1081"/>
                </a:moveTo>
                <a:cubicBezTo>
                  <a:pt x="548" y="1081"/>
                  <a:pt x="530" y="1000"/>
                  <a:pt x="547" y="1081"/>
                </a:cubicBezTo>
                <a:cubicBezTo>
                  <a:pt x="564" y="1162"/>
                  <a:pt x="650" y="1567"/>
                  <a:pt x="649" y="1567"/>
                </a:cubicBezTo>
                <a:cubicBezTo>
                  <a:pt x="648" y="1567"/>
                  <a:pt x="586" y="1250"/>
                  <a:pt x="542" y="1078"/>
                </a:cubicBezTo>
                <a:cubicBezTo>
                  <a:pt x="498" y="906"/>
                  <a:pt x="437" y="686"/>
                  <a:pt x="384" y="536"/>
                </a:cubicBezTo>
                <a:cubicBezTo>
                  <a:pt x="331" y="386"/>
                  <a:pt x="270" y="264"/>
                  <a:pt x="222" y="180"/>
                </a:cubicBezTo>
                <a:cubicBezTo>
                  <a:pt x="174" y="96"/>
                  <a:pt x="133" y="64"/>
                  <a:pt x="96" y="34"/>
                </a:cubicBezTo>
                <a:cubicBezTo>
                  <a:pt x="59" y="4"/>
                  <a:pt x="20" y="7"/>
                  <a:pt x="0" y="0"/>
                </a:cubicBezTo>
              </a:path>
            </a:pathLst>
          </a:custGeom>
          <a:noFill/>
          <a:ln w="28575" cmpd="sng">
            <a:solidFill>
              <a:srgbClr val="0033CC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204" name="Freeform 84"/>
          <p:cNvSpPr>
            <a:spLocks/>
          </p:cNvSpPr>
          <p:nvPr/>
        </p:nvSpPr>
        <p:spPr bwMode="auto">
          <a:xfrm flipH="1" flipV="1">
            <a:off x="4283968" y="5202238"/>
            <a:ext cx="792088" cy="132310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14" y="1052"/>
              </a:cxn>
              <a:cxn ang="0">
                <a:pos x="372" y="1594"/>
              </a:cxn>
              <a:cxn ang="0">
                <a:pos x="534" y="1950"/>
              </a:cxn>
              <a:cxn ang="0">
                <a:pos x="660" y="2096"/>
              </a:cxn>
              <a:cxn ang="0">
                <a:pos x="756" y="2130"/>
              </a:cxn>
            </a:cxnLst>
            <a:rect l="0" t="0" r="r" b="b"/>
            <a:pathLst>
              <a:path w="756" h="2130">
                <a:moveTo>
                  <a:pt x="0" y="0"/>
                </a:moveTo>
                <a:cubicBezTo>
                  <a:pt x="36" y="175"/>
                  <a:pt x="152" y="786"/>
                  <a:pt x="214" y="1052"/>
                </a:cubicBezTo>
                <a:cubicBezTo>
                  <a:pt x="276" y="1318"/>
                  <a:pt x="319" y="1444"/>
                  <a:pt x="372" y="1594"/>
                </a:cubicBezTo>
                <a:cubicBezTo>
                  <a:pt x="425" y="1744"/>
                  <a:pt x="486" y="1866"/>
                  <a:pt x="534" y="1950"/>
                </a:cubicBezTo>
                <a:cubicBezTo>
                  <a:pt x="582" y="2034"/>
                  <a:pt x="623" y="2066"/>
                  <a:pt x="660" y="2096"/>
                </a:cubicBezTo>
                <a:cubicBezTo>
                  <a:pt x="697" y="2126"/>
                  <a:pt x="736" y="2123"/>
                  <a:pt x="756" y="2130"/>
                </a:cubicBezTo>
              </a:path>
            </a:pathLst>
          </a:custGeom>
          <a:noFill/>
          <a:ln w="38100" cmpd="sng">
            <a:solidFill>
              <a:srgbClr val="0033CC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205" name="Line 85"/>
          <p:cNvSpPr>
            <a:spLocks noChangeShapeType="1"/>
          </p:cNvSpPr>
          <p:nvPr/>
        </p:nvSpPr>
        <p:spPr bwMode="auto">
          <a:xfrm>
            <a:off x="4643438" y="5157788"/>
            <a:ext cx="0" cy="28733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06" name="Line 86"/>
          <p:cNvSpPr>
            <a:spLocks noChangeShapeType="1"/>
          </p:cNvSpPr>
          <p:nvPr/>
        </p:nvSpPr>
        <p:spPr bwMode="auto">
          <a:xfrm>
            <a:off x="5003800" y="5157788"/>
            <a:ext cx="0" cy="1079500"/>
          </a:xfrm>
          <a:prstGeom prst="lin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07" name="Line 87"/>
          <p:cNvSpPr>
            <a:spLocks noChangeShapeType="1"/>
          </p:cNvSpPr>
          <p:nvPr/>
        </p:nvSpPr>
        <p:spPr bwMode="auto">
          <a:xfrm>
            <a:off x="4643438" y="5157788"/>
            <a:ext cx="360362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09" name="Freeform 89"/>
          <p:cNvSpPr>
            <a:spLocks/>
          </p:cNvSpPr>
          <p:nvPr/>
        </p:nvSpPr>
        <p:spPr bwMode="auto">
          <a:xfrm>
            <a:off x="6486525" y="3552825"/>
            <a:ext cx="1647825" cy="1609725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115" y="448"/>
              </a:cxn>
              <a:cxn ang="0">
                <a:pos x="514" y="1013"/>
              </a:cxn>
              <a:cxn ang="0">
                <a:pos x="923" y="440"/>
              </a:cxn>
              <a:cxn ang="0">
                <a:pos x="1038" y="0"/>
              </a:cxn>
            </a:cxnLst>
            <a:rect l="0" t="0" r="r" b="b"/>
            <a:pathLst>
              <a:path w="1038" h="1014">
                <a:moveTo>
                  <a:pt x="0" y="6"/>
                </a:moveTo>
                <a:cubicBezTo>
                  <a:pt x="18" y="79"/>
                  <a:pt x="29" y="280"/>
                  <a:pt x="115" y="448"/>
                </a:cubicBezTo>
                <a:cubicBezTo>
                  <a:pt x="201" y="616"/>
                  <a:pt x="379" y="1014"/>
                  <a:pt x="514" y="1013"/>
                </a:cubicBezTo>
                <a:cubicBezTo>
                  <a:pt x="649" y="1012"/>
                  <a:pt x="836" y="609"/>
                  <a:pt x="923" y="440"/>
                </a:cubicBezTo>
                <a:cubicBezTo>
                  <a:pt x="1010" y="271"/>
                  <a:pt x="1014" y="92"/>
                  <a:pt x="1038" y="0"/>
                </a:cubicBezTo>
              </a:path>
            </a:pathLst>
          </a:custGeom>
          <a:noFill/>
          <a:ln w="38100" cmpd="sng">
            <a:solidFill>
              <a:srgbClr val="8E4F4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5210" name="Line 90"/>
          <p:cNvSpPr>
            <a:spLocks noChangeShapeType="1"/>
          </p:cNvSpPr>
          <p:nvPr/>
        </p:nvSpPr>
        <p:spPr bwMode="auto">
          <a:xfrm>
            <a:off x="5940425" y="4221163"/>
            <a:ext cx="2735263" cy="0"/>
          </a:xfrm>
          <a:prstGeom prst="line">
            <a:avLst/>
          </a:prstGeom>
          <a:noFill/>
          <a:ln w="38100">
            <a:solidFill>
              <a:srgbClr val="FF0066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11" name="Text Box 91"/>
          <p:cNvSpPr txBox="1">
            <a:spLocks noChangeArrowheads="1"/>
          </p:cNvSpPr>
          <p:nvPr/>
        </p:nvSpPr>
        <p:spPr bwMode="auto">
          <a:xfrm>
            <a:off x="5992813" y="4240213"/>
            <a:ext cx="5889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У=3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691680" y="836712"/>
            <a:ext cx="478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>
                <a:solidFill>
                  <a:srgbClr val="FF0000"/>
                </a:solidFill>
                <a:latin typeface="Comic Sans MS" pitchFamily="66" charset="0"/>
              </a:rPr>
              <a:t>ия</a:t>
            </a:r>
            <a:endParaRPr lang="ru-RU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220072" y="5805264"/>
            <a:ext cx="478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>
                <a:solidFill>
                  <a:srgbClr val="FF0000"/>
                </a:solidFill>
                <a:latin typeface="Comic Sans MS" pitchFamily="66" charset="0"/>
              </a:rPr>
              <a:t>ия</a:t>
            </a:r>
            <a:endParaRPr lang="ru-RU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596336" y="980728"/>
            <a:ext cx="478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>
                <a:solidFill>
                  <a:srgbClr val="FF0000"/>
                </a:solidFill>
                <a:latin typeface="Comic Sans MS" pitchFamily="66" charset="0"/>
              </a:rPr>
              <a:t>ия</a:t>
            </a:r>
            <a:endParaRPr lang="ru-RU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83568" y="5805264"/>
            <a:ext cx="636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>
                <a:solidFill>
                  <a:srgbClr val="FF0000"/>
                </a:solidFill>
                <a:latin typeface="Comic Sans MS" pitchFamily="66" charset="0"/>
              </a:rPr>
              <a:t>жоқ</a:t>
            </a:r>
            <a:endParaRPr lang="ru-RU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796408" y="989112"/>
            <a:ext cx="636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>
                <a:solidFill>
                  <a:srgbClr val="FF0000"/>
                </a:solidFill>
                <a:latin typeface="Comic Sans MS" pitchFamily="66" charset="0"/>
              </a:rPr>
              <a:t>жоқ</a:t>
            </a:r>
            <a:endParaRPr lang="ru-RU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7596336" y="5661248"/>
            <a:ext cx="6367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dirty="0">
                <a:solidFill>
                  <a:srgbClr val="FF0000"/>
                </a:solidFill>
                <a:latin typeface="Comic Sans MS" pitchFamily="66" charset="0"/>
              </a:rPr>
              <a:t>жоқ</a:t>
            </a:r>
            <a:endParaRPr lang="ru-RU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67545" y="332656"/>
            <a:ext cx="84249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6.Төмендегі фигуралар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қисықсызықты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трапеция бола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алады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ма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?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86" grpId="0"/>
      <p:bldP spid="87" grpId="0"/>
      <p:bldP spid="88" grpId="0"/>
      <p:bldP spid="8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dirty="0" err="1"/>
              <a:t>Миға шабуыл</a:t>
            </a:r>
            <a:endParaRPr lang="ru-RU" dirty="0"/>
          </a:p>
        </p:txBody>
      </p:sp>
      <p:pic>
        <p:nvPicPr>
          <p:cNvPr id="138245" name="Picture 5"/>
          <p:cNvPicPr>
            <a:picLocks noChangeAspect="1" noChangeArrowheads="1"/>
          </p:cNvPicPr>
          <p:nvPr/>
        </p:nvPicPr>
        <p:blipFill>
          <a:blip r:embed="rId2" cstate="print"/>
          <a:srcRect r="5310"/>
          <a:stretch>
            <a:fillRect/>
          </a:stretch>
        </p:blipFill>
        <p:spPr bwMode="auto">
          <a:xfrm>
            <a:off x="323528" y="764704"/>
            <a:ext cx="8280920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Дескриптор.</a:t>
            </a:r>
            <a:br>
              <a:rPr lang="kk-KZ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4497363"/>
          </a:xfrm>
        </p:spPr>
        <p:txBody>
          <a:bodyPr/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1.Алғашқы функцияның жалпы түрін жаза алады.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2.Алғашқы функцияларды табу формулаларын қолданады.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3.Өрнектерді ықшамдай алады.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D:\ВСЁ ДЛЯ ПРЕЗЕНТАЦИИ\РАМКИ,ТАБЛИЧКИ+\img253_78832_big.jpg"/>
          <p:cNvPicPr>
            <a:picLocks noChangeAspect="1" noChangeArrowheads="1"/>
          </p:cNvPicPr>
          <p:nvPr/>
        </p:nvPicPr>
        <p:blipFill>
          <a:blip r:embed="rId2" cstate="print"/>
          <a:srcRect l="4921" t="15748" r="3937" b="16732"/>
          <a:stretch>
            <a:fillRect/>
          </a:stretch>
        </p:blipFill>
        <p:spPr bwMode="auto">
          <a:xfrm>
            <a:off x="323528" y="548680"/>
            <a:ext cx="8352928" cy="5911064"/>
          </a:xfrm>
          <a:prstGeom prst="rect">
            <a:avLst/>
          </a:prstGeom>
          <a:noFill/>
        </p:spPr>
      </p:pic>
      <p:sp>
        <p:nvSpPr>
          <p:cNvPr id="3" name="Заголовок 2"/>
          <p:cNvSpPr txBox="1">
            <a:spLocks/>
          </p:cNvSpPr>
          <p:nvPr/>
        </p:nvSpPr>
        <p:spPr>
          <a:xfrm rot="20501535">
            <a:off x="772387" y="2231011"/>
            <a:ext cx="8229600" cy="1297890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АНЫҚТАЛҒАН  ИНТЕГРАЛДЫҢ</a:t>
            </a:r>
            <a:r>
              <a:rPr kumimoji="0" lang="ru-RU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КӨМЕГІМЕН ФИГУРАЛАРДЫҢ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АУДАНЫН ЕСЕПТЕУ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4" name="Picture 3" descr="C:\Users\Lenovo\Desktop\analys_proizvodnaya12.jpg"/>
          <p:cNvPicPr>
            <a:picLocks noChangeAspect="1" noChangeArrowheads="1"/>
          </p:cNvPicPr>
          <p:nvPr/>
        </p:nvPicPr>
        <p:blipFill>
          <a:blip r:embed="rId3" cstate="print"/>
          <a:srcRect l="4724" t="33349" r="3150" b="45577"/>
          <a:stretch>
            <a:fillRect/>
          </a:stretch>
        </p:blipFill>
        <p:spPr bwMode="auto">
          <a:xfrm rot="20443699">
            <a:off x="2828952" y="3306909"/>
            <a:ext cx="5012394" cy="1364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kk-KZ" sz="3200" b="1" dirty="0" smtClean="0">
                <a:solidFill>
                  <a:srgbClr val="0000CC"/>
                </a:solidFill>
                <a:latin typeface="Calibri" pitchFamily="34" charset="0"/>
                <a:cs typeface="Times New Roman" pitchFamily="18" charset="0"/>
              </a:rPr>
              <a:t>Қисықсызықты трапецияның ауданын анықталған интеграл көмегімен есептеңіз</a:t>
            </a:r>
            <a:endParaRPr lang="ru-RU" sz="3200" b="1" dirty="0">
              <a:solidFill>
                <a:srgbClr val="0000CC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340768"/>
            <a:ext cx="8352928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C:\Users\Lenovo\Desktop\ri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3312368" cy="331236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67544" y="404665"/>
            <a:ext cx="84392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Сүретте кескінделген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қисықсызықты трапецияның ауданын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анықталған 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интеграл </a:t>
            </a:r>
            <a:r>
              <a:rPr lang="ru-RU" sz="2000" b="1" dirty="0" err="1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көмегімен есептеңіз</a:t>
            </a:r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 </a:t>
            </a:r>
          </a:p>
          <a:p>
            <a:r>
              <a:rPr lang="ru-RU" sz="2000" b="1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                            </a:t>
            </a:r>
          </a:p>
        </p:txBody>
      </p:sp>
      <p:pic>
        <p:nvPicPr>
          <p:cNvPr id="8" name="Picture 4" descr="C:\Users\Lenovo\Desktop\showimage.php.png"/>
          <p:cNvPicPr>
            <a:picLocks noChangeAspect="1" noChangeArrowheads="1"/>
          </p:cNvPicPr>
          <p:nvPr/>
        </p:nvPicPr>
        <p:blipFill>
          <a:blip r:embed="rId3" cstate="print"/>
          <a:srcRect t="52396"/>
          <a:stretch>
            <a:fillRect/>
          </a:stretch>
        </p:blipFill>
        <p:spPr bwMode="auto">
          <a:xfrm>
            <a:off x="611560" y="4725144"/>
            <a:ext cx="8928992" cy="86409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411760" y="1628800"/>
            <a:ext cx="63367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1 </a:t>
            </a:r>
            <a:r>
              <a:rPr lang="ru-RU" dirty="0" err="1">
                <a:solidFill>
                  <a:srgbClr val="FF0000"/>
                </a:solidFill>
                <a:latin typeface="Comic Sans MS" pitchFamily="66" charset="0"/>
              </a:rPr>
              <a:t>тапсырма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.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   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у</a:t>
            </a:r>
            <a:r>
              <a:rPr lang="ru-RU" b="1" dirty="0">
                <a:solidFill>
                  <a:srgbClr val="FF0000"/>
                </a:solidFill>
                <a:latin typeface="Comic Sans MS" pitchFamily="66" charset="0"/>
              </a:rPr>
              <a:t> = х</a:t>
            </a:r>
            <a:r>
              <a:rPr lang="ru-RU" b="1" baseline="30000" dirty="0">
                <a:solidFill>
                  <a:srgbClr val="FF0000"/>
                </a:solidFill>
                <a:latin typeface="Comic Sans MS" pitchFamily="66" charset="0"/>
              </a:rPr>
              <a:t>2 </a:t>
            </a:r>
            <a:r>
              <a:rPr lang="ru-RU" b="1" dirty="0">
                <a:solidFill>
                  <a:srgbClr val="FF0000"/>
                </a:solidFill>
                <a:latin typeface="Comic Sans MS" pitchFamily="66" charset="0"/>
              </a:rPr>
              <a:t>– 3х + 3, </a:t>
            </a:r>
            <a:r>
              <a:rPr lang="ru-RU" b="1" dirty="0" err="1">
                <a:solidFill>
                  <a:srgbClr val="FF0000"/>
                </a:solidFill>
                <a:latin typeface="Comic Sans MS" pitchFamily="66" charset="0"/>
              </a:rPr>
              <a:t>х</a:t>
            </a:r>
            <a:r>
              <a:rPr lang="ru-RU" b="1" dirty="0">
                <a:solidFill>
                  <a:srgbClr val="FF0000"/>
                </a:solidFill>
                <a:latin typeface="Comic Sans MS" pitchFamily="66" charset="0"/>
              </a:rPr>
              <a:t> = 1, </a:t>
            </a:r>
            <a:r>
              <a:rPr lang="ru-RU" b="1" dirty="0" err="1">
                <a:solidFill>
                  <a:srgbClr val="FF0000"/>
                </a:solidFill>
                <a:latin typeface="Comic Sans MS" pitchFamily="66" charset="0"/>
              </a:rPr>
              <a:t>х</a:t>
            </a:r>
            <a:r>
              <a:rPr lang="ru-RU" b="1" dirty="0">
                <a:solidFill>
                  <a:srgbClr val="FF0000"/>
                </a:solidFill>
                <a:latin typeface="Comic Sans MS" pitchFamily="66" charset="0"/>
              </a:rPr>
              <a:t> = 3</a:t>
            </a:r>
            <a:endParaRPr lang="ru-RU" sz="1400" b="1" dirty="0">
              <a:solidFill>
                <a:srgbClr val="FF0000"/>
              </a:solidFill>
              <a:latin typeface="Comic Sans MS" pitchFamily="66" charset="0"/>
            </a:endParaRPr>
          </a:p>
          <a:p>
            <a:endParaRPr lang="ru-RU" b="1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                   </a:t>
            </a:r>
            <a:r>
              <a:rPr lang="ru-RU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Шешуі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.</a:t>
            </a:r>
          </a:p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                    </a:t>
            </a:r>
          </a:p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                    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 =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</a:t>
            </a:r>
          </a:p>
        </p:txBody>
      </p:sp>
      <p:pic>
        <p:nvPicPr>
          <p:cNvPr id="7" name="Picture 4" descr="C:\Users\Lenovo\Desktop\showimage.php.png"/>
          <p:cNvPicPr>
            <a:picLocks noChangeAspect="1" noChangeArrowheads="1"/>
          </p:cNvPicPr>
          <p:nvPr/>
        </p:nvPicPr>
        <p:blipFill>
          <a:blip r:embed="rId3" cstate="print"/>
          <a:srcRect l="44363" b="52396"/>
          <a:stretch>
            <a:fillRect/>
          </a:stretch>
        </p:blipFill>
        <p:spPr bwMode="auto">
          <a:xfrm>
            <a:off x="3779912" y="3573016"/>
            <a:ext cx="5040560" cy="864096"/>
          </a:xfrm>
          <a:prstGeom prst="rect">
            <a:avLst/>
          </a:prstGeom>
          <a:noFill/>
        </p:spPr>
      </p:pic>
      <p:pic>
        <p:nvPicPr>
          <p:cNvPr id="9" name="Picture 4" descr="C:\Users\Lenovo\Desktop\showimage.php.png"/>
          <p:cNvPicPr>
            <a:picLocks noChangeAspect="1" noChangeArrowheads="1"/>
          </p:cNvPicPr>
          <p:nvPr/>
        </p:nvPicPr>
        <p:blipFill>
          <a:blip r:embed="rId3" cstate="print"/>
          <a:srcRect r="54087" b="48653"/>
          <a:stretch>
            <a:fillRect/>
          </a:stretch>
        </p:blipFill>
        <p:spPr bwMode="auto">
          <a:xfrm>
            <a:off x="4211960" y="2564904"/>
            <a:ext cx="4536504" cy="7920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Lenovo\Desktop\1406019385_2.png"/>
          <p:cNvPicPr>
            <a:picLocks noChangeAspect="1" noChangeArrowheads="1"/>
          </p:cNvPicPr>
          <p:nvPr/>
        </p:nvPicPr>
        <p:blipFill>
          <a:blip r:embed="rId2" cstate="print"/>
          <a:srcRect l="20374" t="72456" r="5258" b="21260"/>
          <a:stretch>
            <a:fillRect/>
          </a:stretch>
        </p:blipFill>
        <p:spPr bwMode="auto">
          <a:xfrm>
            <a:off x="1907704" y="2852936"/>
            <a:ext cx="5626698" cy="720080"/>
          </a:xfrm>
          <a:prstGeom prst="rect">
            <a:avLst/>
          </a:prstGeom>
          <a:noFill/>
        </p:spPr>
      </p:pic>
      <p:pic>
        <p:nvPicPr>
          <p:cNvPr id="5" name="Picture 2" descr="C:\Users\Lenovo\Desktop\1406019385_2.png"/>
          <p:cNvPicPr>
            <a:picLocks noChangeAspect="1" noChangeArrowheads="1"/>
          </p:cNvPicPr>
          <p:nvPr/>
        </p:nvPicPr>
        <p:blipFill>
          <a:blip r:embed="rId2" cstate="print"/>
          <a:srcRect l="657" t="32540" r="52577" b="47726"/>
          <a:stretch>
            <a:fillRect/>
          </a:stretch>
        </p:blipFill>
        <p:spPr bwMode="auto">
          <a:xfrm>
            <a:off x="611560" y="548680"/>
            <a:ext cx="2016224" cy="1656184"/>
          </a:xfrm>
          <a:prstGeom prst="rect">
            <a:avLst/>
          </a:prstGeom>
          <a:noFill/>
        </p:spPr>
      </p:pic>
      <p:pic>
        <p:nvPicPr>
          <p:cNvPr id="6" name="Picture 2" descr="C:\Users\Lenovo\Desktop\1406019385_2.png"/>
          <p:cNvPicPr>
            <a:picLocks noChangeAspect="1" noChangeArrowheads="1"/>
          </p:cNvPicPr>
          <p:nvPr/>
        </p:nvPicPr>
        <p:blipFill>
          <a:blip r:embed="rId2" cstate="print"/>
          <a:srcRect l="49291" t="33842" r="1972" b="47726"/>
          <a:stretch>
            <a:fillRect/>
          </a:stretch>
        </p:blipFill>
        <p:spPr bwMode="auto">
          <a:xfrm>
            <a:off x="539552" y="3645024"/>
            <a:ext cx="2448272" cy="185684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483768" y="476672"/>
            <a:ext cx="60486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400" dirty="0">
                <a:solidFill>
                  <a:srgbClr val="FF0000"/>
                </a:solidFill>
                <a:latin typeface="Comic Sans MS" pitchFamily="66" charset="0"/>
              </a:rPr>
              <a:t>2 </a:t>
            </a:r>
            <a:r>
              <a:rPr lang="ru-RU" sz="2400" dirty="0" err="1">
                <a:solidFill>
                  <a:srgbClr val="FF0000"/>
                </a:solidFill>
                <a:latin typeface="Comic Sans MS" pitchFamily="66" charset="0"/>
              </a:rPr>
              <a:t>тапсырма</a:t>
            </a:r>
            <a:r>
              <a:rPr lang="ru-RU" sz="2400" dirty="0">
                <a:solidFill>
                  <a:srgbClr val="FF0000"/>
                </a:solidFill>
                <a:latin typeface="Comic Sans MS" pitchFamily="66" charset="0"/>
              </a:rPr>
              <a:t>. 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  <a:latin typeface="Comic Sans MS" pitchFamily="66" charset="0"/>
            </a:endParaRPr>
          </a:p>
          <a:p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   </a:t>
            </a:r>
            <a:r>
              <a:rPr lang="ru-RU" sz="2400" dirty="0">
                <a:solidFill>
                  <a:srgbClr val="FF0000"/>
                </a:solidFill>
                <a:latin typeface="Comic Sans MS" pitchFamily="66" charset="0"/>
              </a:rPr>
              <a:t>у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= 1 – х</a:t>
            </a:r>
            <a:r>
              <a:rPr lang="ru-RU" sz="2400" b="1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х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= -½,  </a:t>
            </a:r>
            <a:r>
              <a:rPr lang="ru-RU" sz="2400" b="1" dirty="0" err="1">
                <a:solidFill>
                  <a:srgbClr val="FF0000"/>
                </a:solidFill>
                <a:latin typeface="Comic Sans MS" pitchFamily="66" charset="0"/>
              </a:rPr>
              <a:t>х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= 1 , у = 0 </a:t>
            </a:r>
          </a:p>
          <a:p>
            <a:endParaRPr lang="ru-RU" b="1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                   </a:t>
            </a:r>
            <a:r>
              <a:rPr lang="ru-RU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Шешуі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.</a:t>
            </a:r>
          </a:p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                    </a:t>
            </a:r>
          </a:p>
          <a:p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  </a:t>
            </a:r>
          </a:p>
          <a:p>
            <a:r>
              <a:rPr lang="ru-RU" sz="2400" dirty="0"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</a:rPr>
              <a:t>S</a:t>
            </a:r>
            <a:r>
              <a:rPr lang="ru-RU" sz="2400" dirty="0">
                <a:latin typeface="Comic Sans MS" pitchFamily="66" charset="0"/>
              </a:rPr>
              <a:t> 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=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</a:t>
            </a:r>
          </a:p>
        </p:txBody>
      </p:sp>
      <p:pic>
        <p:nvPicPr>
          <p:cNvPr id="8" name="Picture 2" descr="C:\Users\Lenovo\Desktop\1406019385_2.png"/>
          <p:cNvPicPr>
            <a:picLocks noChangeAspect="1" noChangeArrowheads="1"/>
          </p:cNvPicPr>
          <p:nvPr/>
        </p:nvPicPr>
        <p:blipFill>
          <a:blip r:embed="rId2" cstate="print"/>
          <a:srcRect l="34175" t="65514" r="44034" b="27768"/>
          <a:stretch>
            <a:fillRect/>
          </a:stretch>
        </p:blipFill>
        <p:spPr bwMode="auto">
          <a:xfrm>
            <a:off x="5076056" y="1916832"/>
            <a:ext cx="1800200" cy="84049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7596336" y="2996952"/>
            <a:ext cx="11641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Comic Sans MS" pitchFamily="66" charset="0"/>
              </a:rPr>
              <a:t>(</a:t>
            </a:r>
            <a:r>
              <a:rPr lang="ru-RU" sz="1600" dirty="0" err="1">
                <a:latin typeface="Comic Sans MS" pitchFamily="66" charset="0"/>
              </a:rPr>
              <a:t>бірл.кес</a:t>
            </a:r>
            <a:r>
              <a:rPr lang="ru-RU" sz="1600" dirty="0">
                <a:latin typeface="Comic Sans MS" pitchFamily="66" charset="0"/>
              </a:rPr>
              <a:t>.)</a:t>
            </a:r>
          </a:p>
        </p:txBody>
      </p:sp>
      <p:pic>
        <p:nvPicPr>
          <p:cNvPr id="11" name="Picture 2" descr="C:\Users\Lenovo\Desktop\1406019385_2.png"/>
          <p:cNvPicPr>
            <a:picLocks noChangeAspect="1" noChangeArrowheads="1"/>
          </p:cNvPicPr>
          <p:nvPr/>
        </p:nvPicPr>
        <p:blipFill>
          <a:blip r:embed="rId2" cstate="print"/>
          <a:srcRect l="9201" t="64646" r="66379" b="26466"/>
          <a:stretch>
            <a:fillRect/>
          </a:stretch>
        </p:blipFill>
        <p:spPr bwMode="auto">
          <a:xfrm>
            <a:off x="3203848" y="1916832"/>
            <a:ext cx="1785290" cy="984107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483768" y="3861048"/>
            <a:ext cx="597666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  <a:latin typeface="Comic Sans MS" pitchFamily="66" charset="0"/>
              </a:rPr>
              <a:t>3 </a:t>
            </a:r>
            <a:r>
              <a:rPr lang="ru-RU" sz="2400" dirty="0" err="1">
                <a:solidFill>
                  <a:srgbClr val="FF0000"/>
                </a:solidFill>
                <a:latin typeface="Comic Sans MS" pitchFamily="66" charset="0"/>
              </a:rPr>
              <a:t>тапсырма</a:t>
            </a:r>
            <a:r>
              <a:rPr lang="ru-RU" sz="2400" dirty="0">
                <a:solidFill>
                  <a:srgbClr val="FF0000"/>
                </a:solidFill>
                <a:latin typeface="Comic Sans MS" pitchFamily="66" charset="0"/>
              </a:rPr>
              <a:t> .у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=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sin x,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x 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= </a:t>
            </a:r>
            <a:r>
              <a:rPr lang="el-GR" sz="2400" b="1" dirty="0">
                <a:solidFill>
                  <a:srgbClr val="FF0000"/>
                </a:solidFill>
                <a:latin typeface="Comic Sans MS" pitchFamily="66" charset="0"/>
              </a:rPr>
              <a:t>π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/2, 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y=0</a:t>
            </a: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  </a:t>
            </a:r>
          </a:p>
          <a:p>
            <a:endParaRPr lang="ru-RU" b="1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ru-RU" b="1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                   </a:t>
            </a:r>
            <a:r>
              <a:rPr lang="ru-RU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Шешуі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.</a:t>
            </a:r>
          </a:p>
          <a:p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                    </a:t>
            </a:r>
          </a:p>
          <a:p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  </a:t>
            </a:r>
          </a:p>
          <a:p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800" dirty="0">
                <a:latin typeface="Comic Sans MS" pitchFamily="66" charset="0"/>
              </a:rPr>
              <a:t>S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 = </a:t>
            </a:r>
          </a:p>
          <a:p>
            <a:r>
              <a:rPr lang="ru-RU" dirty="0">
                <a:solidFill>
                  <a:schemeClr val="accent5">
                    <a:lumMod val="75000"/>
                  </a:schemeClr>
                </a:solidFill>
                <a:latin typeface="Comic Sans MS" pitchFamily="66" charset="0"/>
              </a:rPr>
              <a:t> </a:t>
            </a:r>
          </a:p>
        </p:txBody>
      </p:sp>
      <p:pic>
        <p:nvPicPr>
          <p:cNvPr id="13" name="Picture 2" descr="C:\Users\Lenovo\Desktop\1406019385_2.png"/>
          <p:cNvPicPr>
            <a:picLocks noChangeAspect="1" noChangeArrowheads="1"/>
          </p:cNvPicPr>
          <p:nvPr/>
        </p:nvPicPr>
        <p:blipFill>
          <a:blip r:embed="rId2" cstate="print"/>
          <a:srcRect l="23003" t="89377" r="15773" b="2603"/>
          <a:stretch>
            <a:fillRect/>
          </a:stretch>
        </p:blipFill>
        <p:spPr bwMode="auto">
          <a:xfrm>
            <a:off x="3059832" y="5013176"/>
            <a:ext cx="4683466" cy="929092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7740352" y="5517232"/>
            <a:ext cx="11641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Comic Sans MS" pitchFamily="66" charset="0"/>
              </a:rPr>
              <a:t>(</a:t>
            </a:r>
            <a:r>
              <a:rPr lang="ru-RU" sz="1600" dirty="0" err="1">
                <a:latin typeface="Comic Sans MS" pitchFamily="66" charset="0"/>
              </a:rPr>
              <a:t>бірл.кес</a:t>
            </a:r>
            <a:r>
              <a:rPr lang="ru-RU" sz="1600" dirty="0">
                <a:latin typeface="Comic Sans MS" pitchFamily="66" charset="0"/>
              </a:rPr>
              <a:t>.)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899592" y="3645024"/>
            <a:ext cx="7704856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059832" y="5877272"/>
            <a:ext cx="2632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080119"/>
          </a:xfrm>
        </p:spPr>
        <p:txBody>
          <a:bodyPr/>
          <a:lstStyle/>
          <a:p>
            <a:r>
              <a:rPr lang="kk-KZ" dirty="0">
                <a:solidFill>
                  <a:srgbClr val="59171D"/>
                </a:solidFill>
              </a:rPr>
              <a:t>Оқу мақсаттары:</a:t>
            </a:r>
            <a:endParaRPr lang="ru-RU" dirty="0">
              <a:solidFill>
                <a:srgbClr val="59171D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064896" cy="4010000"/>
          </a:xfrm>
        </p:spPr>
        <p:txBody>
          <a:bodyPr>
            <a:normAutofit/>
          </a:bodyPr>
          <a:lstStyle/>
          <a:p>
            <a:pPr algn="l"/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11.3.1.4 - қисықсызықты трапецияның анықтамасын білу және оның ауданын табу үшін Ньютон-Лейбниц формуласын қолдану;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11.3.1.5 - анықталған интеграл ұғымын білу және оны есептеу;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Дескриптор.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9"/>
            <a:ext cx="7643192" cy="3456383"/>
          </a:xfrm>
        </p:spPr>
        <p:txBody>
          <a:bodyPr/>
          <a:lstStyle/>
          <a:p>
            <a:r>
              <a:rPr lang="kk-KZ" dirty="0"/>
              <a:t>1.Қисықсызықты трапецияның ауданын таба алады;</a:t>
            </a:r>
          </a:p>
          <a:p>
            <a:r>
              <a:rPr lang="kk-KZ" dirty="0"/>
              <a:t>2.Ньютон-Лейбниц формуланы жазық фигураның ауданын табуда қолданады;</a:t>
            </a:r>
          </a:p>
          <a:p>
            <a:r>
              <a:rPr lang="kk-KZ" dirty="0"/>
              <a:t>3.Тригонометриялық функциялардың мәндерін біледі;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  <a:ln>
            <a:noFill/>
          </a:ln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u="sng" dirty="0" err="1">
                <a:solidFill>
                  <a:srgbClr val="FF0000"/>
                </a:solidFill>
                <a:latin typeface="Comic Sans MS" pitchFamily="66" charset="0"/>
              </a:rPr>
              <a:t>Берілген</a:t>
            </a:r>
            <a:r>
              <a:rPr lang="ru-RU" sz="2000" b="1" u="sng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000" b="1" u="sng" dirty="0" err="1">
                <a:solidFill>
                  <a:srgbClr val="FF0000"/>
                </a:solidFill>
                <a:latin typeface="Comic Sans MS" pitchFamily="66" charset="0"/>
              </a:rPr>
              <a:t>сүреті бойынша</a:t>
            </a:r>
            <a:r>
              <a:rPr lang="ru-RU" sz="2000" b="1" u="sng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ru-RU" sz="2000" b="1" u="sng" dirty="0" err="1">
                <a:solidFill>
                  <a:srgbClr val="FF0000"/>
                </a:solidFill>
                <a:latin typeface="Comic Sans MS" pitchFamily="66" charset="0"/>
              </a:rPr>
              <a:t>фигуралардың ауданын</a:t>
            </a:r>
            <a:r>
              <a:rPr lang="ru-RU" sz="2000" b="1" u="sng" dirty="0">
                <a:solidFill>
                  <a:srgbClr val="FF0000"/>
                </a:solidFill>
                <a:latin typeface="Comic Sans MS" pitchFamily="66" charset="0"/>
              </a:rPr>
              <a:t>  </a:t>
            </a:r>
            <a:r>
              <a:rPr lang="ru-RU" sz="2000" b="1" u="sng" dirty="0" err="1">
                <a:solidFill>
                  <a:srgbClr val="FF0000"/>
                </a:solidFill>
                <a:latin typeface="Comic Sans MS" pitchFamily="66" charset="0"/>
              </a:rPr>
              <a:t>табыңдар</a:t>
            </a:r>
            <a:r>
              <a:rPr lang="ru-RU" sz="2000" b="1" dirty="0" err="1">
                <a:solidFill>
                  <a:srgbClr val="FF0000"/>
                </a:solidFill>
                <a:latin typeface="Comic Sans MS" pitchFamily="66" charset="0"/>
              </a:rPr>
              <a:t>.</a:t>
            </a:r>
            <a:r>
              <a:rPr lang="ru-RU" sz="2000" b="1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2000" b="1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/>
            </a:r>
            <a:b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</a:br>
            <a:endParaRPr lang="ru-RU" sz="1800" b="1" dirty="0">
              <a:solidFill>
                <a:schemeClr val="accent5">
                  <a:lumMod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12474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1)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4067944" y="1124744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2)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12360" y="6021288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b="1" dirty="0">
                <a:solidFill>
                  <a:srgbClr val="FF0000"/>
                </a:solidFill>
                <a:latin typeface="Comic Sans MS" pitchFamily="66" charset="0"/>
              </a:rPr>
              <a:t>1 </a:t>
            </a:r>
            <a:r>
              <a:rPr lang="kk-KZ" sz="1600" b="1" dirty="0" smtClean="0">
                <a:solidFill>
                  <a:srgbClr val="FF0000"/>
                </a:solidFill>
                <a:latin typeface="Comic Sans MS" pitchFamily="66" charset="0"/>
              </a:rPr>
              <a:t>топ</a:t>
            </a:r>
            <a:endParaRPr lang="ru-RU" sz="1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5" name="Picture 2" descr="C:\Users\Lenovo\Desktop\41.png"/>
          <p:cNvPicPr>
            <a:picLocks noChangeAspect="1" noChangeArrowheads="1"/>
          </p:cNvPicPr>
          <p:nvPr/>
        </p:nvPicPr>
        <p:blipFill>
          <a:blip r:embed="rId2" cstate="print"/>
          <a:srcRect l="13386" t="13234" r="57480" b="38378"/>
          <a:stretch>
            <a:fillRect/>
          </a:stretch>
        </p:blipFill>
        <p:spPr bwMode="auto">
          <a:xfrm>
            <a:off x="899592" y="1124744"/>
            <a:ext cx="3168352" cy="2088232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755576" y="4005064"/>
            <a:ext cx="4363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  <a:latin typeface="Comic Sans MS" pitchFamily="66" charset="0"/>
              </a:rPr>
              <a:t>3)</a:t>
            </a:r>
            <a:endParaRPr lang="ru-RU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9" name="Picture 2" descr="C:\Users\Lenovo\Desktop\45.png"/>
          <p:cNvPicPr>
            <a:picLocks noChangeAspect="1" noChangeArrowheads="1"/>
          </p:cNvPicPr>
          <p:nvPr/>
        </p:nvPicPr>
        <p:blipFill>
          <a:blip r:embed="rId3" cstate="print"/>
          <a:srcRect l="9355" t="15880" r="48336" b="34407"/>
          <a:stretch>
            <a:fillRect/>
          </a:stretch>
        </p:blipFill>
        <p:spPr bwMode="auto">
          <a:xfrm>
            <a:off x="1331640" y="3645024"/>
            <a:ext cx="3816424" cy="2376264"/>
          </a:xfrm>
          <a:prstGeom prst="rect">
            <a:avLst/>
          </a:prstGeom>
          <a:noFill/>
        </p:spPr>
      </p:pic>
      <p:pic>
        <p:nvPicPr>
          <p:cNvPr id="14" name="Picture 7" descr="C:\Users\Lenovo\Desktop\htmlconvd-NUdm1s_html_m226785bd.png"/>
          <p:cNvPicPr>
            <a:picLocks noChangeAspect="1" noChangeArrowheads="1"/>
          </p:cNvPicPr>
          <p:nvPr/>
        </p:nvPicPr>
        <p:blipFill>
          <a:blip r:embed="rId4" cstate="print"/>
          <a:srcRect l="10270" t="2063" b="6189"/>
          <a:stretch>
            <a:fillRect/>
          </a:stretch>
        </p:blipFill>
        <p:spPr bwMode="auto">
          <a:xfrm>
            <a:off x="4644008" y="1196752"/>
            <a:ext cx="3721279" cy="2217244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39552" y="476672"/>
            <a:ext cx="436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1)</a:t>
            </a:r>
          </a:p>
        </p:txBody>
      </p:sp>
      <p:pic>
        <p:nvPicPr>
          <p:cNvPr id="14" name="Picture 2" descr="C:\Users\Lenovo\Desktop\52.png"/>
          <p:cNvPicPr>
            <a:picLocks noChangeAspect="1" noChangeArrowheads="1"/>
          </p:cNvPicPr>
          <p:nvPr/>
        </p:nvPicPr>
        <p:blipFill>
          <a:blip r:embed="rId2" cstate="print"/>
          <a:srcRect l="14911" t="12190" r="46225" b="21672"/>
          <a:stretch>
            <a:fillRect/>
          </a:stretch>
        </p:blipFill>
        <p:spPr bwMode="auto">
          <a:xfrm>
            <a:off x="1187624" y="620688"/>
            <a:ext cx="2952328" cy="2592288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4932040" y="692696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ru-RU" sz="20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ru-RU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552" y="3284984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3</a:t>
            </a:r>
            <a:r>
              <a:rPr lang="ru-RU" sz="2000" dirty="0" smtClean="0">
                <a:solidFill>
                  <a:srgbClr val="FF0000"/>
                </a:solidFill>
                <a:latin typeface="Comic Sans MS" pitchFamily="66" charset="0"/>
              </a:rPr>
              <a:t>)</a:t>
            </a:r>
            <a:endParaRPr lang="ru-RU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56376" y="6021288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  <a:latin typeface="Comic Sans MS" pitchFamily="66" charset="0"/>
              </a:rPr>
              <a:t>2 </a:t>
            </a:r>
            <a:r>
              <a:rPr lang="ru-RU" sz="1600" b="1" dirty="0" smtClean="0">
                <a:solidFill>
                  <a:srgbClr val="FF0000"/>
                </a:solidFill>
                <a:latin typeface="Comic Sans MS" pitchFamily="66" charset="0"/>
              </a:rPr>
              <a:t>топ</a:t>
            </a:r>
            <a:endParaRPr lang="ru-RU" sz="1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0" name="Picture 6" descr="C:\Users\Lenovo\Desktop\AA3266506C347E8B91529DCC142A1966.png"/>
          <p:cNvPicPr>
            <a:picLocks noChangeAspect="1" noChangeArrowheads="1"/>
          </p:cNvPicPr>
          <p:nvPr/>
        </p:nvPicPr>
        <p:blipFill>
          <a:blip r:embed="rId3" cstate="print"/>
          <a:srcRect l="13978" t="2002" b="14013"/>
          <a:stretch>
            <a:fillRect/>
          </a:stretch>
        </p:blipFill>
        <p:spPr bwMode="auto">
          <a:xfrm>
            <a:off x="5436096" y="404664"/>
            <a:ext cx="2952328" cy="2784264"/>
          </a:xfrm>
          <a:prstGeom prst="rect">
            <a:avLst/>
          </a:prstGeom>
          <a:noFill/>
        </p:spPr>
      </p:pic>
      <p:pic>
        <p:nvPicPr>
          <p:cNvPr id="21" name="Picture 2" descr="C:\Users\Lenovo\Desktop\4A997EF0CCF7AE6C9A9CFCAA0DAAB1CD.png"/>
          <p:cNvPicPr>
            <a:picLocks noChangeAspect="1" noChangeArrowheads="1"/>
          </p:cNvPicPr>
          <p:nvPr/>
        </p:nvPicPr>
        <p:blipFill>
          <a:blip r:embed="rId4" cstate="print"/>
          <a:srcRect l="16045" t="2054" r="1783" b="4108"/>
          <a:stretch>
            <a:fillRect/>
          </a:stretch>
        </p:blipFill>
        <p:spPr bwMode="auto">
          <a:xfrm>
            <a:off x="1475656" y="3501008"/>
            <a:ext cx="2592288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9" name="Picture 3" descr="C:\Users\Lenovo\Desktop\911.jpg"/>
          <p:cNvPicPr>
            <a:picLocks noChangeAspect="1" noChangeArrowheads="1"/>
          </p:cNvPicPr>
          <p:nvPr/>
        </p:nvPicPr>
        <p:blipFill>
          <a:blip r:embed="rId2" cstate="print"/>
          <a:srcRect l="2983" t="2706" r="8948" b="16235"/>
          <a:stretch>
            <a:fillRect/>
          </a:stretch>
        </p:blipFill>
        <p:spPr bwMode="auto">
          <a:xfrm>
            <a:off x="971600" y="548680"/>
            <a:ext cx="3744416" cy="266429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812360" y="6021288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FF0000"/>
                </a:solidFill>
                <a:latin typeface="Comic Sans MS" pitchFamily="66" charset="0"/>
              </a:rPr>
              <a:t> 3 </a:t>
            </a:r>
            <a:r>
              <a:rPr lang="ru-RU" sz="1600" b="1" dirty="0" smtClean="0">
                <a:solidFill>
                  <a:srgbClr val="FF0000"/>
                </a:solidFill>
                <a:latin typeface="Comic Sans MS" pitchFamily="66" charset="0"/>
              </a:rPr>
              <a:t>топ</a:t>
            </a:r>
            <a:endParaRPr lang="ru-RU" sz="16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1560" y="476672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1)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788024" y="476672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2)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1560" y="3356992"/>
            <a:ext cx="6480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FF0000"/>
                </a:solidFill>
                <a:latin typeface="Comic Sans MS" pitchFamily="66" charset="0"/>
              </a:rPr>
              <a:t>3)</a:t>
            </a:r>
          </a:p>
        </p:txBody>
      </p:sp>
      <p:pic>
        <p:nvPicPr>
          <p:cNvPr id="14" name="Picture 8" descr="C:\Users\Lenovo\Desktop\C34DB7FA9731140EBA728944B1DD8F21.jpg"/>
          <p:cNvPicPr>
            <a:picLocks noChangeAspect="1" noChangeArrowheads="1"/>
          </p:cNvPicPr>
          <p:nvPr/>
        </p:nvPicPr>
        <p:blipFill>
          <a:blip r:embed="rId3" cstate="print"/>
          <a:srcRect l="15618" t="1920" b="1920"/>
          <a:stretch>
            <a:fillRect/>
          </a:stretch>
        </p:blipFill>
        <p:spPr bwMode="auto">
          <a:xfrm>
            <a:off x="1835696" y="3501008"/>
            <a:ext cx="2736304" cy="2736304"/>
          </a:xfrm>
          <a:prstGeom prst="rect">
            <a:avLst/>
          </a:prstGeom>
          <a:noFill/>
        </p:spPr>
      </p:pic>
      <p:pic>
        <p:nvPicPr>
          <p:cNvPr id="17" name="Picture 3" descr="C:\Users\Lenovo\Desktop\46.png"/>
          <p:cNvPicPr>
            <a:picLocks noChangeAspect="1" noChangeArrowheads="1"/>
          </p:cNvPicPr>
          <p:nvPr/>
        </p:nvPicPr>
        <p:blipFill>
          <a:blip r:embed="rId4" cstate="print"/>
          <a:srcRect l="5512" t="21174" r="58268" b="10587"/>
          <a:stretch>
            <a:fillRect/>
          </a:stretch>
        </p:blipFill>
        <p:spPr bwMode="auto">
          <a:xfrm>
            <a:off x="5508104" y="476672"/>
            <a:ext cx="2952328" cy="2664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kk-KZ" dirty="0"/>
              <a:t>Деңгейлік тапсырмалар.</a:t>
            </a:r>
            <a:endParaRPr lang="ru-RU" dirty="0"/>
          </a:p>
        </p:txBody>
      </p:sp>
      <p:pic>
        <p:nvPicPr>
          <p:cNvPr id="138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24744"/>
            <a:ext cx="6408712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825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293096"/>
            <a:ext cx="820891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8252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2564904"/>
            <a:ext cx="777686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/>
              <a:t>Дескриптор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Қисықсызықты трапецияның ауданын есептеу алгоритмін біледі;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Квадрат теңдеулердің түбірін таба алады;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Арифметикалық квадрат түбірдің анықтамасын біледі;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Өрнектің мәнән таба алады;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kk-KZ" dirty="0"/>
              <a:t>Жауаптары</a:t>
            </a:r>
            <a:endParaRPr lang="ru-RU" dirty="0"/>
          </a:p>
        </p:txBody>
      </p:sp>
      <p:pic>
        <p:nvPicPr>
          <p:cNvPr id="139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8568952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 txBox="1">
            <a:spLocks noGrp="1"/>
          </p:cNvSpPr>
          <p:nvPr>
            <p:ph idx="1"/>
          </p:nvPr>
        </p:nvSpPr>
        <p:spPr>
          <a:xfrm>
            <a:off x="827584" y="1600200"/>
            <a:ext cx="7272808" cy="1840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ru-RU" b="1" dirty="0">
                <a:solidFill>
                  <a:srgbClr val="FF0000"/>
                </a:solidFill>
                <a:latin typeface="Comic Sans MS" pitchFamily="66" charset="0"/>
              </a:rPr>
              <a:t>        УЙГЕ ТАПСЫРМА:</a:t>
            </a:r>
          </a:p>
          <a:p>
            <a:endParaRPr lang="ru-RU" sz="2000" b="1" dirty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1.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Интегралдың формулаларын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</a:t>
            </a:r>
            <a:r>
              <a:rPr lang="ru-RU" sz="24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жаттау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;</a:t>
            </a:r>
          </a:p>
          <a:p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</a:rPr>
              <a:t>  2. № 3.13  27 бет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мақсаты: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анықталған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интеграл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анықтамасын біледі</a:t>
            </a:r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анықталған 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интеграл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қасиеттерін қолданады</a:t>
            </a:r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анықталған интегралды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Ньютон-Лейбниц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формуласымен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есептейді</a:t>
            </a:r>
            <a:r>
              <a:rPr 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қисықсызықты трапецияның ауданын табу үшін анықталған интегралды қолданады.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12776"/>
            <a:ext cx="828092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1.Қисықсызықты трапецияның ауданы </a:t>
            </a:r>
            <a:r>
              <a:rPr lang="en-US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дегенімз </a:t>
            </a:r>
            <a:r>
              <a:rPr lang="kk-KZ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не?</a:t>
            </a:r>
          </a:p>
          <a:p>
            <a:endParaRPr lang="kk-KZ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endParaRPr lang="kk-KZ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/>
            <a:endParaRPr lang="kk-KZ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49"/>
          <p:cNvGrpSpPr/>
          <p:nvPr/>
        </p:nvGrpSpPr>
        <p:grpSpPr>
          <a:xfrm>
            <a:off x="1907704" y="2708920"/>
            <a:ext cx="4968552" cy="2692698"/>
            <a:chOff x="323528" y="1916832"/>
            <a:chExt cx="4763102" cy="2692698"/>
          </a:xfrm>
        </p:grpSpPr>
        <p:grpSp>
          <p:nvGrpSpPr>
            <p:cNvPr id="3" name="Группа 45"/>
            <p:cNvGrpSpPr/>
            <p:nvPr/>
          </p:nvGrpSpPr>
          <p:grpSpPr>
            <a:xfrm>
              <a:off x="323528" y="2132856"/>
              <a:ext cx="4680000" cy="2107098"/>
              <a:chOff x="1403648" y="2637210"/>
              <a:chExt cx="5139556" cy="2035090"/>
            </a:xfrm>
          </p:grpSpPr>
          <p:sp>
            <p:nvSpPr>
              <p:cNvPr id="28" name="Freeform 17" descr="Светлый диагональный 1"/>
              <p:cNvSpPr>
                <a:spLocks/>
              </p:cNvSpPr>
              <p:nvPr/>
            </p:nvSpPr>
            <p:spPr bwMode="auto">
              <a:xfrm>
                <a:off x="2987824" y="2845852"/>
                <a:ext cx="2592387" cy="1303229"/>
              </a:xfrm>
              <a:custGeom>
                <a:avLst/>
                <a:gdLst/>
                <a:ahLst/>
                <a:cxnLst>
                  <a:cxn ang="0">
                    <a:pos x="0" y="907"/>
                  </a:cxn>
                  <a:cxn ang="0">
                    <a:pos x="0" y="363"/>
                  </a:cxn>
                  <a:cxn ang="0">
                    <a:pos x="0" y="317"/>
                  </a:cxn>
                  <a:cxn ang="0">
                    <a:pos x="91" y="227"/>
                  </a:cxn>
                  <a:cxn ang="0">
                    <a:pos x="159" y="167"/>
                  </a:cxn>
                  <a:cxn ang="0">
                    <a:pos x="227" y="91"/>
                  </a:cxn>
                  <a:cxn ang="0">
                    <a:pos x="318" y="45"/>
                  </a:cxn>
                  <a:cxn ang="0">
                    <a:pos x="409" y="0"/>
                  </a:cxn>
                  <a:cxn ang="0">
                    <a:pos x="499" y="0"/>
                  </a:cxn>
                  <a:cxn ang="0">
                    <a:pos x="545" y="0"/>
                  </a:cxn>
                  <a:cxn ang="0">
                    <a:pos x="635" y="45"/>
                  </a:cxn>
                  <a:cxn ang="0">
                    <a:pos x="686" y="82"/>
                  </a:cxn>
                  <a:cxn ang="0">
                    <a:pos x="783" y="124"/>
                  </a:cxn>
                  <a:cxn ang="0">
                    <a:pos x="998" y="227"/>
                  </a:cxn>
                  <a:cxn ang="0">
                    <a:pos x="1134" y="317"/>
                  </a:cxn>
                  <a:cxn ang="0">
                    <a:pos x="1214" y="342"/>
                  </a:cxn>
                  <a:cxn ang="0">
                    <a:pos x="1316" y="363"/>
                  </a:cxn>
                  <a:cxn ang="0">
                    <a:pos x="1452" y="363"/>
                  </a:cxn>
                  <a:cxn ang="0">
                    <a:pos x="1543" y="317"/>
                  </a:cxn>
                  <a:cxn ang="0">
                    <a:pos x="1633" y="317"/>
                  </a:cxn>
                  <a:cxn ang="0">
                    <a:pos x="1633" y="907"/>
                  </a:cxn>
                  <a:cxn ang="0">
                    <a:pos x="0" y="907"/>
                  </a:cxn>
                </a:cxnLst>
                <a:rect l="0" t="0" r="r" b="b"/>
                <a:pathLst>
                  <a:path w="1633" h="907">
                    <a:moveTo>
                      <a:pt x="0" y="907"/>
                    </a:moveTo>
                    <a:lnTo>
                      <a:pt x="0" y="363"/>
                    </a:lnTo>
                    <a:lnTo>
                      <a:pt x="0" y="317"/>
                    </a:lnTo>
                    <a:lnTo>
                      <a:pt x="91" y="227"/>
                    </a:lnTo>
                    <a:lnTo>
                      <a:pt x="159" y="167"/>
                    </a:lnTo>
                    <a:lnTo>
                      <a:pt x="227" y="91"/>
                    </a:lnTo>
                    <a:lnTo>
                      <a:pt x="318" y="45"/>
                    </a:lnTo>
                    <a:lnTo>
                      <a:pt x="409" y="0"/>
                    </a:lnTo>
                    <a:lnTo>
                      <a:pt x="499" y="0"/>
                    </a:lnTo>
                    <a:lnTo>
                      <a:pt x="545" y="0"/>
                    </a:lnTo>
                    <a:lnTo>
                      <a:pt x="635" y="45"/>
                    </a:lnTo>
                    <a:lnTo>
                      <a:pt x="686" y="82"/>
                    </a:lnTo>
                    <a:lnTo>
                      <a:pt x="783" y="124"/>
                    </a:lnTo>
                    <a:lnTo>
                      <a:pt x="998" y="227"/>
                    </a:lnTo>
                    <a:lnTo>
                      <a:pt x="1134" y="317"/>
                    </a:lnTo>
                    <a:lnTo>
                      <a:pt x="1214" y="342"/>
                    </a:lnTo>
                    <a:lnTo>
                      <a:pt x="1316" y="363"/>
                    </a:lnTo>
                    <a:lnTo>
                      <a:pt x="1452" y="363"/>
                    </a:lnTo>
                    <a:lnTo>
                      <a:pt x="1543" y="317"/>
                    </a:lnTo>
                    <a:lnTo>
                      <a:pt x="1633" y="317"/>
                    </a:lnTo>
                    <a:lnTo>
                      <a:pt x="1633" y="907"/>
                    </a:lnTo>
                    <a:lnTo>
                      <a:pt x="0" y="907"/>
                    </a:lnTo>
                    <a:close/>
                  </a:path>
                </a:pathLst>
              </a:custGeom>
              <a:pattFill prst="ltDnDiag">
                <a:fgClr>
                  <a:srgbClr val="FCD8A2"/>
                </a:fgClr>
                <a:bgClr>
                  <a:schemeClr val="bg1"/>
                </a:bgClr>
              </a:patt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b="1" dirty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endParaRPr>
              </a:p>
            </p:txBody>
          </p:sp>
          <p:sp>
            <p:nvSpPr>
              <p:cNvPr id="8" name="Freeform 7"/>
              <p:cNvSpPr>
                <a:spLocks/>
              </p:cNvSpPr>
              <p:nvPr/>
            </p:nvSpPr>
            <p:spPr bwMode="auto">
              <a:xfrm>
                <a:off x="1907704" y="4149080"/>
                <a:ext cx="4635500" cy="79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920" y="5"/>
                  </a:cxn>
                </a:cxnLst>
                <a:rect l="0" t="0" r="r" b="b"/>
                <a:pathLst>
                  <a:path w="2920" h="5">
                    <a:moveTo>
                      <a:pt x="0" y="0"/>
                    </a:moveTo>
                    <a:lnTo>
                      <a:pt x="2920" y="5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Text Box 13"/>
              <p:cNvSpPr txBox="1">
                <a:spLocks noChangeArrowheads="1"/>
              </p:cNvSpPr>
              <p:nvPr/>
            </p:nvSpPr>
            <p:spPr bwMode="auto">
              <a:xfrm>
                <a:off x="2843808" y="4149080"/>
                <a:ext cx="36420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a</a:t>
                </a:r>
                <a:endParaRPr lang="ru-RU" sz="2800" dirty="0"/>
              </a:p>
            </p:txBody>
          </p:sp>
          <p:sp>
            <p:nvSpPr>
              <p:cNvPr id="13" name="Text Box 14"/>
              <p:cNvSpPr txBox="1">
                <a:spLocks noChangeArrowheads="1"/>
              </p:cNvSpPr>
              <p:nvPr/>
            </p:nvSpPr>
            <p:spPr bwMode="auto">
              <a:xfrm>
                <a:off x="5436096" y="4149080"/>
                <a:ext cx="508000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8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b</a:t>
                </a:r>
                <a:endParaRPr lang="ru-RU" sz="2800" dirty="0"/>
              </a:p>
            </p:txBody>
          </p:sp>
          <p:sp>
            <p:nvSpPr>
              <p:cNvPr id="14" name="Text Box 20"/>
              <p:cNvSpPr txBox="1">
                <a:spLocks noChangeArrowheads="1"/>
              </p:cNvSpPr>
              <p:nvPr/>
            </p:nvSpPr>
            <p:spPr bwMode="auto">
              <a:xfrm rot="16200000">
                <a:off x="2358132" y="3482628"/>
                <a:ext cx="852488" cy="457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400" b="1" dirty="0">
                    <a:solidFill>
                      <a:schemeClr val="hlink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400" b="1" dirty="0" err="1">
                    <a:solidFill>
                      <a:schemeClr val="hlink"/>
                    </a:solidFill>
                    <a:latin typeface="Times New Roman" pitchFamily="18" charset="0"/>
                    <a:cs typeface="Times New Roman" pitchFamily="18" charset="0"/>
                  </a:rPr>
                  <a:t>х=а</a:t>
                </a:r>
                <a:endParaRPr lang="ru-RU" sz="2400" b="1" dirty="0">
                  <a:solidFill>
                    <a:schemeClr val="hlin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Rectangle 22"/>
              <p:cNvSpPr>
                <a:spLocks noChangeArrowheads="1"/>
              </p:cNvSpPr>
              <p:nvPr/>
            </p:nvSpPr>
            <p:spPr bwMode="auto">
              <a:xfrm rot="16200000">
                <a:off x="5396535" y="3324545"/>
                <a:ext cx="68480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400" b="1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x=b</a:t>
                </a:r>
                <a:endParaRPr lang="ru-RU" sz="2400" b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cxnSp>
            <p:nvCxnSpPr>
              <p:cNvPr id="21" name="Прямая соединительная линия 20"/>
              <p:cNvCxnSpPr/>
              <p:nvPr/>
            </p:nvCxnSpPr>
            <p:spPr>
              <a:xfrm flipV="1">
                <a:off x="2987328" y="3249080"/>
                <a:ext cx="496" cy="900000"/>
              </a:xfrm>
              <a:prstGeom prst="line">
                <a:avLst/>
              </a:prstGeom>
              <a:ln w="381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rot="5400000" flipH="1" flipV="1">
                <a:off x="5075659" y="3645421"/>
                <a:ext cx="1008906" cy="1588"/>
              </a:xfrm>
              <a:prstGeom prst="line">
                <a:avLst/>
              </a:prstGeom>
              <a:ln w="381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 flipH="1">
                <a:off x="2115358" y="4167248"/>
                <a:ext cx="28803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dirty="0"/>
                  <a:t>0</a:t>
                </a:r>
              </a:p>
            </p:txBody>
          </p:sp>
          <p:sp>
            <p:nvSpPr>
              <p:cNvPr id="32" name="Text Box 9"/>
              <p:cNvSpPr txBox="1">
                <a:spLocks noChangeArrowheads="1"/>
              </p:cNvSpPr>
              <p:nvPr/>
            </p:nvSpPr>
            <p:spPr bwMode="auto">
              <a:xfrm>
                <a:off x="4487724" y="2637210"/>
                <a:ext cx="1622425" cy="5191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2800" b="1" i="1" dirty="0"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itchFamily="18" charset="0"/>
                  </a:rPr>
                  <a:t>y = f(x)</a:t>
                </a:r>
                <a:endParaRPr lang="ru-RU" sz="1400" dirty="0"/>
              </a:p>
            </p:txBody>
          </p:sp>
          <p:sp>
            <p:nvSpPr>
              <p:cNvPr id="9" name="Freeform 10"/>
              <p:cNvSpPr>
                <a:spLocks/>
              </p:cNvSpPr>
              <p:nvPr/>
            </p:nvSpPr>
            <p:spPr bwMode="auto">
              <a:xfrm>
                <a:off x="1403648" y="2780928"/>
                <a:ext cx="4680000" cy="1008112"/>
              </a:xfrm>
              <a:custGeom>
                <a:avLst/>
                <a:gdLst/>
                <a:ahLst/>
                <a:cxnLst>
                  <a:cxn ang="0">
                    <a:pos x="0" y="673"/>
                  </a:cxn>
                  <a:cxn ang="0">
                    <a:pos x="1003" y="395"/>
                  </a:cxn>
                  <a:cxn ang="0">
                    <a:pos x="1566" y="11"/>
                  </a:cxn>
                  <a:cxn ang="0">
                    <a:pos x="2330" y="327"/>
                  </a:cxn>
                  <a:cxn ang="0">
                    <a:pos x="2698" y="321"/>
                  </a:cxn>
                  <a:cxn ang="0">
                    <a:pos x="3324" y="126"/>
                  </a:cxn>
                </a:cxnLst>
                <a:rect l="0" t="0" r="r" b="b"/>
                <a:pathLst>
                  <a:path w="3324" h="673">
                    <a:moveTo>
                      <a:pt x="0" y="673"/>
                    </a:moveTo>
                    <a:cubicBezTo>
                      <a:pt x="168" y="626"/>
                      <a:pt x="742" y="505"/>
                      <a:pt x="1003" y="395"/>
                    </a:cubicBezTo>
                    <a:cubicBezTo>
                      <a:pt x="1264" y="285"/>
                      <a:pt x="1345" y="22"/>
                      <a:pt x="1566" y="11"/>
                    </a:cubicBezTo>
                    <a:cubicBezTo>
                      <a:pt x="1787" y="0"/>
                      <a:pt x="2141" y="275"/>
                      <a:pt x="2330" y="327"/>
                    </a:cubicBezTo>
                    <a:cubicBezTo>
                      <a:pt x="2519" y="379"/>
                      <a:pt x="2532" y="355"/>
                      <a:pt x="2698" y="321"/>
                    </a:cubicBezTo>
                    <a:cubicBezTo>
                      <a:pt x="2864" y="287"/>
                      <a:pt x="3194" y="167"/>
                      <a:pt x="3324" y="126"/>
                    </a:cubicBezTo>
                  </a:path>
                </a:pathLst>
              </a:custGeom>
              <a:noFill/>
              <a:ln w="57150" cmpd="sng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259632" y="1916832"/>
              <a:ext cx="45719" cy="2692698"/>
            </a:xfrm>
            <a:custGeom>
              <a:avLst/>
              <a:gdLst/>
              <a:ahLst/>
              <a:cxnLst>
                <a:cxn ang="0">
                  <a:pos x="0" y="1923"/>
                </a:cxn>
                <a:cxn ang="0">
                  <a:pos x="0" y="0"/>
                </a:cxn>
              </a:cxnLst>
              <a:rect l="0" t="0" r="r" b="b"/>
              <a:pathLst>
                <a:path w="1" h="1923">
                  <a:moveTo>
                    <a:pt x="0" y="1923"/>
                  </a:move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716016" y="3861048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>
                  <a:latin typeface="Times New Roman" pitchFamily="18" charset="0"/>
                  <a:cs typeface="Times New Roman" pitchFamily="18" charset="0"/>
                </a:rPr>
                <a:t>Х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99592" y="1916832"/>
              <a:ext cx="3722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b="1" dirty="0">
                  <a:latin typeface="Times New Roman" pitchFamily="18" charset="0"/>
                  <a:cs typeface="Times New Roman" pitchFamily="18" charset="0"/>
                </a:rPr>
                <a:t>У</a:t>
              </a: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2555776" y="4509120"/>
            <a:ext cx="3168352" cy="1531938"/>
            <a:chOff x="2047" y="2397"/>
            <a:chExt cx="2172" cy="965"/>
          </a:xfrm>
        </p:grpSpPr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2591" y="2397"/>
              <a:ext cx="1628" cy="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28" y="4"/>
                </a:cxn>
              </a:cxnLst>
              <a:rect l="0" t="0" r="r" b="b"/>
              <a:pathLst>
                <a:path w="1628" h="4">
                  <a:moveTo>
                    <a:pt x="0" y="0"/>
                  </a:moveTo>
                  <a:lnTo>
                    <a:pt x="1628" y="4"/>
                  </a:lnTo>
                </a:path>
              </a:pathLst>
            </a:custGeom>
            <a:noFill/>
            <a:ln w="57150" cmpd="sng">
              <a:solidFill>
                <a:srgbClr val="0000FF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Text Box 13"/>
            <p:cNvSpPr txBox="1">
              <a:spLocks noChangeArrowheads="1"/>
            </p:cNvSpPr>
            <p:nvPr/>
          </p:nvSpPr>
          <p:spPr bwMode="auto">
            <a:xfrm>
              <a:off x="2047" y="3168"/>
              <a:ext cx="116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ru-RU" sz="1400" dirty="0"/>
            </a:p>
          </p:txBody>
        </p:sp>
        <p:sp>
          <p:nvSpPr>
            <p:cNvPr id="19" name="Text Box 14"/>
            <p:cNvSpPr txBox="1">
              <a:spLocks noChangeArrowheads="1"/>
            </p:cNvSpPr>
            <p:nvPr/>
          </p:nvSpPr>
          <p:spPr bwMode="auto">
            <a:xfrm>
              <a:off x="3664" y="3168"/>
              <a:ext cx="320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ru-RU" sz="1400" dirty="0"/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763688" y="260648"/>
            <a:ext cx="57759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err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1.Қисықсызықты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трапеция</a:t>
            </a:r>
          </a:p>
        </p:txBody>
      </p:sp>
      <p:sp>
        <p:nvSpPr>
          <p:cNvPr id="41" name="Text Box 23"/>
          <p:cNvSpPr txBox="1">
            <a:spLocks noChangeArrowheads="1"/>
          </p:cNvSpPr>
          <p:nvPr/>
        </p:nvSpPr>
        <p:spPr bwMode="auto">
          <a:xfrm>
            <a:off x="467544" y="5517232"/>
            <a:ext cx="77247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[</a:t>
            </a:r>
            <a:r>
              <a:rPr lang="en-US" sz="2400" b="1" dirty="0" err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a;b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]</a:t>
            </a:r>
            <a:r>
              <a:rPr lang="kk-KZ" sz="24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кесіндісі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қисықсызықты трапецияның  </a:t>
            </a:r>
            <a:r>
              <a:rPr lang="ru-RU" sz="2400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-</a:t>
            </a:r>
            <a:r>
              <a:rPr lang="ru-RU" sz="2400" b="1" i="1" dirty="0" err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табаны</a:t>
            </a:r>
            <a:r>
              <a:rPr lang="ru-RU" sz="2400" b="1" i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400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болады</a:t>
            </a:r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.</a:t>
            </a:r>
            <a:endParaRPr lang="en-US" sz="2400" b="1" i="1" dirty="0">
              <a:solidFill>
                <a:srgbClr val="FF000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/>
            <a:r>
              <a:rPr lang="ru-RU" sz="2400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755576" y="978260"/>
            <a:ext cx="7632848" cy="1631216"/>
          </a:xfrm>
          <a:prstGeom prst="rect">
            <a:avLst/>
          </a:prstGeom>
          <a:solidFill>
            <a:srgbClr val="57D3FF">
              <a:alpha val="14118"/>
            </a:srgbClr>
          </a:solidFill>
          <a:ln w="1905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b="1" u="sng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Анықтама.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Жоғарыдан үзіліссіз теріс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емес</a:t>
            </a:r>
            <a:r>
              <a:rPr lang="kk-KZ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y=f(x) </a:t>
            </a:r>
            <a:r>
              <a:rPr lang="kk-KZ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функциясының графигімен,ал төменгі жағынан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OX</a:t>
            </a:r>
            <a:r>
              <a:rPr lang="kk-KZ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осінің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[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а;b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] 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кесіндісімен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бүйір жақтарынан х=а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x=b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түзулерінің кесінділерімен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шектелген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жазық фигураны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қичықсызықты 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трапеция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деп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атайды</a:t>
            </a:r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204864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2.Ньютон-Лейбниц формуласы?</a:t>
            </a:r>
          </a:p>
          <a:p>
            <a:endParaRPr lang="kk-KZ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endParaRPr lang="kk-KZ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/>
            <a:endParaRPr lang="kk-KZ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539552" y="3068960"/>
            <a:ext cx="1366080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И.Ньютон</a:t>
            </a:r>
          </a:p>
          <a:p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1643—1727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092280" y="3140968"/>
            <a:ext cx="13660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Г.Лейбниц</a:t>
            </a:r>
          </a:p>
          <a:p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  <a:cs typeface="Times New Roman" pitchFamily="18" charset="0"/>
              </a:rPr>
              <a:t>1646—1716</a:t>
            </a:r>
          </a:p>
        </p:txBody>
      </p:sp>
      <p:pic>
        <p:nvPicPr>
          <p:cNvPr id="29703" name="Picture 7" descr="C:\Users\Lenovo\Desktop\206974_html_m471f962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124744"/>
            <a:ext cx="4464496" cy="1008112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</p:pic>
      <p:pic>
        <p:nvPicPr>
          <p:cNvPr id="16" name="Picture 2" descr="C:\Users\Lenovo\Desktop\slide_12.jpg"/>
          <p:cNvPicPr>
            <a:picLocks noChangeAspect="1" noChangeArrowheads="1"/>
          </p:cNvPicPr>
          <p:nvPr/>
        </p:nvPicPr>
        <p:blipFill>
          <a:blip r:embed="rId3" cstate="print"/>
          <a:srcRect l="2480" t="1890" r="59528" b="33071"/>
          <a:stretch>
            <a:fillRect/>
          </a:stretch>
        </p:blipFill>
        <p:spPr bwMode="auto">
          <a:xfrm>
            <a:off x="395536" y="3861048"/>
            <a:ext cx="2088232" cy="2520280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</p:pic>
      <p:pic>
        <p:nvPicPr>
          <p:cNvPr id="17" name="Picture 2" descr="C:\Users\Lenovo\Desktop\slide_12.jpg"/>
          <p:cNvPicPr>
            <a:picLocks noChangeAspect="1" noChangeArrowheads="1"/>
          </p:cNvPicPr>
          <p:nvPr/>
        </p:nvPicPr>
        <p:blipFill>
          <a:blip r:embed="rId3" cstate="print"/>
          <a:srcRect l="60945" t="3307" r="4961" b="37795"/>
          <a:stretch>
            <a:fillRect/>
          </a:stretch>
        </p:blipFill>
        <p:spPr bwMode="auto">
          <a:xfrm>
            <a:off x="6588224" y="3861048"/>
            <a:ext cx="2160240" cy="2448272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</p:pic>
      <p:pic>
        <p:nvPicPr>
          <p:cNvPr id="18" name="Picture 3" descr="C:\Users\Lenovo\Desktop\img7.jpg"/>
          <p:cNvPicPr>
            <a:picLocks noChangeAspect="1" noChangeArrowheads="1"/>
          </p:cNvPicPr>
          <p:nvPr/>
        </p:nvPicPr>
        <p:blipFill>
          <a:blip r:embed="rId4" cstate="print"/>
          <a:srcRect l="12992" t="69291" r="22441" b="3937"/>
          <a:stretch>
            <a:fillRect/>
          </a:stretch>
        </p:blipFill>
        <p:spPr bwMode="auto">
          <a:xfrm>
            <a:off x="2627784" y="2708920"/>
            <a:ext cx="3600400" cy="1008112"/>
          </a:xfrm>
          <a:prstGeom prst="rect">
            <a:avLst/>
          </a:prstGeom>
          <a:noFill/>
          <a:ln w="28575">
            <a:solidFill>
              <a:schemeClr val="accent5">
                <a:lumMod val="50000"/>
              </a:schemeClr>
            </a:solidFill>
          </a:ln>
        </p:spPr>
      </p:pic>
      <p:sp>
        <p:nvSpPr>
          <p:cNvPr id="10" name="Прямоугольник 9"/>
          <p:cNvSpPr/>
          <p:nvPr/>
        </p:nvSpPr>
        <p:spPr>
          <a:xfrm>
            <a:off x="1215939" y="357166"/>
            <a:ext cx="71048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2.Ньютона-Лейбниц </a:t>
            </a:r>
            <a:r>
              <a:rPr lang="ru-RU" sz="3200" b="1" dirty="0" err="1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формуласы</a:t>
            </a:r>
            <a:r>
              <a:rPr lang="ru-RU" sz="3200" b="1" dirty="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84784"/>
            <a:ext cx="8280920" cy="5037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3.Алғашқы функциялардың формулаларын анықталған интегралды табуда қолданылады ма? Қандай түрлерін білесіздер?</a:t>
            </a:r>
          </a:p>
          <a:p>
            <a:endParaRPr lang="kk-KZ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endParaRPr lang="kk-KZ" sz="2800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/>
            <a:endParaRPr lang="kk-KZ" b="1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 l="43769" t="17433" r="40727" b="34436"/>
          <a:stretch>
            <a:fillRect/>
          </a:stretch>
        </p:blipFill>
        <p:spPr bwMode="auto">
          <a:xfrm>
            <a:off x="2123728" y="260648"/>
            <a:ext cx="4536504" cy="6148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2425</TotalTime>
  <Words>538</Words>
  <Application>Microsoft Office PowerPoint</Application>
  <PresentationFormat>Экран (4:3)</PresentationFormat>
  <Paragraphs>150</Paragraphs>
  <Slides>27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3" baseType="lpstr">
      <vt:lpstr>Arial</vt:lpstr>
      <vt:lpstr>Calibri</vt:lpstr>
      <vt:lpstr>Comic Sans MS</vt:lpstr>
      <vt:lpstr>Times New Roman</vt:lpstr>
      <vt:lpstr>Verdana</vt:lpstr>
      <vt:lpstr>Тема Office</vt:lpstr>
      <vt:lpstr>Қисықсызықты трапецияның ауданы және анықталған интеграл. (есептер шығару) </vt:lpstr>
      <vt:lpstr>Оқу мақсаттары:</vt:lpstr>
      <vt:lpstr>Сабақтың мақсаты: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Қисықсызықты трапецияның ауданын есептеу алгоритмі.</vt:lpstr>
      <vt:lpstr>Презентация PowerPoint</vt:lpstr>
      <vt:lpstr>Презентация PowerPoint</vt:lpstr>
      <vt:lpstr>Миға шабуыл</vt:lpstr>
      <vt:lpstr>Дескриптор. </vt:lpstr>
      <vt:lpstr>Презентация PowerPoint</vt:lpstr>
      <vt:lpstr>Қисықсызықты трапецияның ауданын анықталған интеграл көмегімен есептеңіз</vt:lpstr>
      <vt:lpstr>Презентация PowerPoint</vt:lpstr>
      <vt:lpstr>Презентация PowerPoint</vt:lpstr>
      <vt:lpstr>Дескриптор.</vt:lpstr>
      <vt:lpstr>Берілген сүреті бойынша фигуралардың ауданын  табыңдар.  </vt:lpstr>
      <vt:lpstr>Презентация PowerPoint</vt:lpstr>
      <vt:lpstr>Презентация PowerPoint</vt:lpstr>
      <vt:lpstr>Деңгейлік тапсырмалар.</vt:lpstr>
      <vt:lpstr>Дескриптор</vt:lpstr>
      <vt:lpstr>Жауаптары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Площадь криволинейной трапеции и интеграл.</dc:title>
  <dc:creator>Юра</dc:creator>
  <cp:lastModifiedBy>Huawei</cp:lastModifiedBy>
  <cp:revision>157</cp:revision>
  <dcterms:created xsi:type="dcterms:W3CDTF">2012-04-19T00:58:03Z</dcterms:created>
  <dcterms:modified xsi:type="dcterms:W3CDTF">2024-08-15T14:06:49Z</dcterms:modified>
</cp:coreProperties>
</file>