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72" y="7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7" Type="http://schemas.openxmlformats.org/officeDocument/2006/relationships/image" Target="../media/image46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7.png"/><Relationship Id="rId7" Type="http://schemas.openxmlformats.org/officeDocument/2006/relationships/image" Target="../media/image4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79943" y="254718"/>
            <a:ext cx="1723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4 -  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тапсырма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  <a:sym typeface="PT Sans Captio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13645" y="1219200"/>
                <a:ext cx="9144000" cy="518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Анықталмаған интегралды есептейік: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kk-KZ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𝑐𝑜𝑠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𝑐𝑜𝑠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645" y="1219200"/>
                <a:ext cx="9144000" cy="518796"/>
              </a:xfrm>
              <a:prstGeom prst="rect">
                <a:avLst/>
              </a:prstGeom>
              <a:blipFill rotWithShape="0">
                <a:blip r:embed="rId2"/>
                <a:stretch>
                  <a:fillRect l="-1000" t="-142353" b="-20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262129" y="337118"/>
            <a:ext cx="3766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sz="2400" dirty="0">
                <a:solidFill>
                  <a:srgbClr val="7030A0"/>
                </a:solidFill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072426" y="1919941"/>
                <a:ext cx="3230884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kk-KZ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kk-KZ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426" y="1919941"/>
                <a:ext cx="3230884" cy="10610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18292" y="1942843"/>
                <a:ext cx="5670655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+5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−5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</m:e>
                      </m:nary>
                      <m:r>
                        <a:rPr lang="en-US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8292" y="1942843"/>
                <a:ext cx="5670655" cy="106106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107819" y="3330054"/>
                <a:ext cx="3920689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8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819" y="3330054"/>
                <a:ext cx="3920689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892722" y="3330054"/>
                <a:ext cx="4050148" cy="922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8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2722" y="3330054"/>
                <a:ext cx="4050148" cy="92217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066800" y="4749421"/>
                <a:ext cx="3645678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𝑠𝑖𝑛</m:t>
                      </m:r>
                      <m:r>
                        <a:rPr lang="en-US" sz="2400" b="0" i="1" smtClean="0">
                          <a:latin typeface="Cambria Math"/>
                        </a:rPr>
                        <m:t>8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𝑠𝑖𝑛</m:t>
                      </m:r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749421"/>
                <a:ext cx="3645678" cy="7861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722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79943" y="254718"/>
            <a:ext cx="1723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4 -  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тапсырма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  <a:sym typeface="PT Sans Captio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39903" y="1489419"/>
                <a:ext cx="8873544" cy="5191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Анықталмаған интегралды есептейік: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kk-KZ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903" y="1489419"/>
                <a:ext cx="8873544" cy="519116"/>
              </a:xfrm>
              <a:prstGeom prst="rect">
                <a:avLst/>
              </a:prstGeom>
              <a:blipFill rotWithShape="0">
                <a:blip r:embed="rId2"/>
                <a:stretch>
                  <a:fillRect l="-1030" t="-142353" b="-20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186833" y="327920"/>
            <a:ext cx="3766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90907" y="2173307"/>
                <a:ext cx="2385910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kk-KZ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kk-KZ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907" y="2173307"/>
                <a:ext cx="2385910" cy="10610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21997" y="2173307"/>
                <a:ext cx="308853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6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997" y="2173307"/>
                <a:ext cx="3088538" cy="10610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02135" y="2173307"/>
                <a:ext cx="3037242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6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135" y="2173307"/>
                <a:ext cx="3037242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3873" y="3603009"/>
                <a:ext cx="3556936" cy="922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873" y="3603009"/>
                <a:ext cx="3556936" cy="92217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77979" y="3672195"/>
                <a:ext cx="2744277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𝑠𝑖𝑛</m:t>
                      </m:r>
                      <m:r>
                        <a:rPr lang="en-US" sz="2400" b="0" i="1" smtClean="0">
                          <a:latin typeface="Cambria Math"/>
                        </a:rPr>
                        <m:t>6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7979" y="3672195"/>
                <a:ext cx="2744277" cy="78380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43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 animBg="1"/>
      <p:bldP spid="19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79943" y="254718"/>
            <a:ext cx="1723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5-  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тапсырма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  <a:sym typeface="PT Sans Captio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068752" y="1199570"/>
                <a:ext cx="9929611" cy="764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Есептейік:</a:t>
                </a:r>
                <a:r>
                  <a:rPr lang="kk-KZ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 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kk-KZ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kk-KZ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−1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kk-KZ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+1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8752" y="1199570"/>
                <a:ext cx="9929611" cy="764184"/>
              </a:xfrm>
              <a:prstGeom prst="rect">
                <a:avLst/>
              </a:prstGeom>
              <a:blipFill rotWithShape="0">
                <a:blip r:embed="rId2"/>
                <a:stretch>
                  <a:fillRect l="-1228" b="-7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2342" y="2604699"/>
                <a:ext cx="4554050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kk-KZ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kk-KZ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+1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342" y="2604699"/>
                <a:ext cx="4554050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459699" y="2604699"/>
                <a:ext cx="4726546" cy="1338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+1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699" y="2604699"/>
                <a:ext cx="4726546" cy="133805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572774" y="2588438"/>
                <a:ext cx="3348481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774" y="2588438"/>
                <a:ext cx="3348481" cy="10610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7804" y="4120978"/>
                <a:ext cx="2446247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04" y="4120978"/>
                <a:ext cx="2446247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132996" y="4150943"/>
                <a:ext cx="1679306" cy="831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2996" y="4150943"/>
                <a:ext cx="1679306" cy="83106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190512" y="324492"/>
            <a:ext cx="3766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sz="2400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463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0" grpId="0" animBg="1"/>
      <p:bldP spid="11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598420" y="3481609"/>
            <a:ext cx="64463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тригонометриялық функциялардың алғашқы функциясын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есептеуді, анықталмаған интегралды есептеуге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арналған</a:t>
            </a: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есептер </a:t>
            </a:r>
            <a:r>
              <a:rPr lang="kk-KZ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шығаруды үйрендіңіздер</a:t>
            </a:r>
            <a:endParaRPr lang="en-US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933" y="1073175"/>
            <a:ext cx="9846733" cy="905417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функция </a:t>
            </a:r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интеграл</a:t>
            </a:r>
            <a:endParaRPr lang="ru-RU" sz="4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47472" indent="-347472">
              <a:buSzPts val="2400"/>
              <a:buFont typeface="Arial" panose="020B0604020202020204" pitchFamily="34" charset="0"/>
              <a:buChar char="•"/>
            </a:pP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тригонометриялық функциялардың алғашқы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функциясын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есептеуді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анықталмаған интегралды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есептеуге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арналған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есептер шығаруды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үйренесіздер. 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78407" y="1219200"/>
                <a:ext cx="10367493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Кез келген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Х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жиынында өзгеретін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𝑥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үшін</a:t>
                </a:r>
                <a:r>
                  <a:rPr lang="en-US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теңдігі орындалса, онда берілген жиында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 үшін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 алғашқы функция деп аталады.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407" y="1219200"/>
                <a:ext cx="10367493" cy="1477328"/>
              </a:xfrm>
              <a:prstGeom prst="rect">
                <a:avLst/>
              </a:prstGeom>
              <a:blipFill rotWithShape="0">
                <a:blip r:embed="rId2"/>
                <a:stretch>
                  <a:fillRect l="-882" t="-3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51092" y="2696528"/>
                <a:ext cx="999400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барлық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функцияларының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жиынтығы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a:rPr lang="en-US" sz="2400" i="1">
                        <a:latin typeface="Cambria Math"/>
                      </a:rPr>
                      <m:t>𝐶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берілген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анықталмаған интегралы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аталады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092" y="2696528"/>
                <a:ext cx="9994006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976" t="-3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692729" y="4166547"/>
                <a:ext cx="8146730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kk-KZ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  <m:r>
                            <a:rPr lang="en-US" sz="2400" i="1">
                              <a:latin typeface="Cambria Math"/>
                            </a:rPr>
                            <m:t>=</m:t>
                          </m:r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  <m:r>
                            <a:rPr lang="en-US" sz="2400" i="1">
                              <a:latin typeface="Cambria Math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729" y="4166547"/>
                <a:ext cx="8146730" cy="106106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405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61020" y="624314"/>
            <a:ext cx="46685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интегралдар</a:t>
            </a:r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формуласы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1160041"/>
                  </p:ext>
                </p:extLst>
              </p:nvPr>
            </p:nvGraphicFramePr>
            <p:xfrm>
              <a:off x="5475657" y="1450032"/>
              <a:ext cx="3752674" cy="4203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752674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</a:tblGrid>
                  <a:tr h="9892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𝑠𝑖𝑛𝑥𝑑𝑥</m:t>
                                    </m:r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𝑐𝑜𝑠𝑥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989243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𝑐𝑜𝑠𝑥𝑑𝑥</m:t>
                                    </m:r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𝑠𝑖𝑛𝑥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9892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𝑐𝑜𝑠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𝑡𝑔𝑥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  <a:tr h="9892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𝑠𝑖𝑛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𝑐𝑡𝑔𝑥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435262541"/>
                  </p:ext>
                </p:extLst>
              </p:nvPr>
            </p:nvGraphicFramePr>
            <p:xfrm>
              <a:off x="5475657" y="1450032"/>
              <a:ext cx="3752674" cy="4203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752674"/>
                  </a:tblGrid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81" b="-301163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0000" b="-199422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01163" b="-100581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01163" b="-58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0" name="TextBox 9"/>
          <p:cNvSpPr txBox="1"/>
          <p:nvPr/>
        </p:nvSpPr>
        <p:spPr>
          <a:xfrm>
            <a:off x="862213" y="1160444"/>
            <a:ext cx="4234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Туынды табу формуласы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3539226"/>
                  </p:ext>
                </p:extLst>
              </p:nvPr>
            </p:nvGraphicFramePr>
            <p:xfrm>
              <a:off x="980996" y="1722708"/>
              <a:ext cx="3676011" cy="393496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76011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</a:tblGrid>
                  <a:tr h="81282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𝑠𝑖𝑛𝑥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𝑐𝑜𝑠𝑥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  <a:p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81282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𝑐𝑜𝑠𝑥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𝑠𝑖𝑛𝑥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  <a:p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1130433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𝑡𝑔𝑥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𝑐𝑜𝑠</m:t>
                                        </m:r>
                                      </m:e>
                                      <m: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400" dirty="0"/>
                        </a:p>
                        <a:p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  <a:tr h="1130433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𝑐𝑡𝑔𝑥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𝑠𝑖𝑛</m:t>
                                        </m:r>
                                      </m:e>
                                      <m: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400" dirty="0"/>
                        </a:p>
                        <a:p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03796499"/>
                  </p:ext>
                </p:extLst>
              </p:nvPr>
            </p:nvGraphicFramePr>
            <p:xfrm>
              <a:off x="980996" y="1722708"/>
              <a:ext cx="3676011" cy="393496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76011"/>
                  </a:tblGrid>
                  <a:tr h="82296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66" t="-741" r="-497" b="-380741"/>
                          </a:stretch>
                        </a:blipFill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66" t="-100000" r="-497" b="-277941"/>
                          </a:stretch>
                        </a:blipFill>
                      </a:tcPr>
                    </a:tc>
                  </a:tr>
                  <a:tr h="114452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66" t="-144681" r="-497" b="-101064"/>
                          </a:stretch>
                        </a:blipFill>
                      </a:tcPr>
                    </a:tc>
                  </a:tr>
                  <a:tr h="114452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66" t="-244681" r="-497" b="-106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1531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621487" y="963158"/>
            <a:ext cx="5422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Мысалдар: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93663" y="1638928"/>
                <a:ext cx="5290615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𝑐𝑜𝑠𝑥𝑑𝑥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𝑐𝑜𝑠𝑥𝑑𝑥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latin typeface="Cambria Math"/>
                        </a:rPr>
                        <m:t>𝑠𝑖𝑛𝑥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663" y="1638928"/>
                <a:ext cx="5290615" cy="106106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77804" y="2724721"/>
                <a:ext cx="2045432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04" y="2724721"/>
                <a:ext cx="2045432" cy="10610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93663" y="3773173"/>
                <a:ext cx="4414228" cy="1430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𝑐𝑜𝑠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663" y="3773173"/>
                <a:ext cx="4414228" cy="14303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9475" y="5010071"/>
                <a:ext cx="3834319" cy="1063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𝑠𝑖𝑛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+1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475" y="5010071"/>
                <a:ext cx="3834319" cy="106317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93663" y="5010071"/>
                <a:ext cx="4845814" cy="1063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3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𝑠𝑖𝑛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+1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663" y="5010071"/>
                <a:ext cx="4845814" cy="106317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057448" y="3758560"/>
                <a:ext cx="4638642" cy="1338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448" y="3758560"/>
                <a:ext cx="4638642" cy="133805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243897" y="2796544"/>
                <a:ext cx="2125262" cy="115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5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3897" y="2796544"/>
                <a:ext cx="2125262" cy="1155509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647001" y="2796545"/>
                <a:ext cx="2804999" cy="115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7001" y="2796545"/>
                <a:ext cx="2804999" cy="115550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01765" y="1555861"/>
                <a:ext cx="476822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𝑘𝑥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𝑘𝑥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1765" y="1555861"/>
                <a:ext cx="4768228" cy="106106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907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" grpId="0" animBg="1"/>
      <p:bldP spid="24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60664" y="1203811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93948" y="1219200"/>
                <a:ext cx="7173533" cy="17997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Анықталмаған интегралды есепте</a:t>
                </a:r>
                <a:r>
                  <a:rPr lang="ru-RU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й</a:t>
                </a:r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ік</a:t>
                </a:r>
                <a:r>
                  <a:rPr lang="en-US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</a:p>
              <a:p>
                <a:pPr algn="ctr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7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3948" y="1219200"/>
                <a:ext cx="7173533" cy="1799723"/>
              </a:xfrm>
              <a:prstGeom prst="rect">
                <a:avLst/>
              </a:prstGeom>
              <a:blipFill rotWithShape="0">
                <a:blip r:embed="rId2"/>
                <a:stretch>
                  <a:fillRect t="-27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35424" y="3119423"/>
                <a:ext cx="327031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7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424" y="3119423"/>
                <a:ext cx="3270318" cy="10610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16041" y="4483635"/>
                <a:ext cx="2667846" cy="11555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7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7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6041" y="4483635"/>
                <a:ext cx="2667846" cy="11555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60663" y="4425248"/>
                <a:ext cx="3717493" cy="12915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4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7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7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en-US" sz="2400" i="1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63" y="4425248"/>
                <a:ext cx="3717493" cy="129150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22068" y="3146699"/>
                <a:ext cx="3295839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4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</a:rPr>
                            <m:t>7</m:t>
                          </m:r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𝑑𝑥</m:t>
                      </m:r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2068" y="3146699"/>
                <a:ext cx="3295839" cy="143039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1275181" y="338617"/>
            <a:ext cx="3766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sz="2400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983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46724" y="1219200"/>
                <a:ext cx="10265887" cy="110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=2+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kk-KZ" sz="2400" dirty="0"/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 үшін графигі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𝑀</m:t>
                    </m:r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;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нүктесі арқылы өтетін</a:t>
                </a:r>
                <a:endParaRPr lang="en-US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 функциясын табыңыз.</a:t>
                </a:r>
                <a:r>
                  <a:rPr lang="kk-KZ" sz="2400" dirty="0"/>
                  <a:t> </a:t>
                </a:r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</a:t>
                </a:r>
                <a:r>
                  <a:rPr lang="ru-RU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:r>
                  <a:rPr lang="kk-KZ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∈[0;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724" y="1219200"/>
                <a:ext cx="10265887" cy="1106585"/>
              </a:xfrm>
              <a:prstGeom prst="rect">
                <a:avLst/>
              </a:prstGeom>
              <a:blipFill rotWithShape="0">
                <a:blip r:embed="rId2"/>
                <a:stretch>
                  <a:fillRect b="-32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957589" y="2325785"/>
            <a:ext cx="1916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43692" y="2910615"/>
                <a:ext cx="5974584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2+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𝑐𝑜𝑠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+3</m:t>
                      </m:r>
                      <m:r>
                        <a:rPr lang="en-US" sz="2400" b="0" i="1" smtClean="0">
                          <a:latin typeface="Cambria Math"/>
                        </a:rPr>
                        <m:t>𝑡𝑔𝑥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692" y="2910615"/>
                <a:ext cx="5974584" cy="10610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465347" y="2940706"/>
                <a:ext cx="1585114" cy="719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347" y="2940706"/>
                <a:ext cx="1585114" cy="7199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88638" y="4146996"/>
                <a:ext cx="3281924" cy="719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+3∙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638" y="4146996"/>
                <a:ext cx="3281924" cy="71994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082961" y="4146996"/>
                <a:ext cx="2489721" cy="719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  <a:ea typeface="Cambria Math"/>
                        </a:rPr>
                        <m:t>C</m:t>
                      </m:r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961" y="4146996"/>
                <a:ext cx="2489721" cy="7199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257904" y="4276132"/>
                <a:ext cx="12507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7904" y="4276132"/>
                <a:ext cx="1250792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52658" y="5214747"/>
                <a:ext cx="3178499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2</m:t>
                      </m:r>
                      <m:r>
                        <a:rPr lang="en-US" sz="2400" i="1">
                          <a:latin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</a:rPr>
                        <m:t>+3</m:t>
                      </m:r>
                      <m:r>
                        <a:rPr lang="en-US" sz="2400" i="1">
                          <a:latin typeface="Cambria Math"/>
                        </a:rPr>
                        <m:t>𝑡𝑔𝑥</m:t>
                      </m:r>
                      <m:r>
                        <a:rPr lang="en-US" sz="2400" b="0" i="1" smtClean="0"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658" y="5214747"/>
                <a:ext cx="3178499" cy="7386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536055" y="5221995"/>
                <a:ext cx="4881093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=2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+3</m:t>
                    </m:r>
                    <m:r>
                      <a:rPr lang="en-US" sz="2400" i="1">
                        <a:latin typeface="Cambria Math"/>
                      </a:rPr>
                      <m:t>𝑡𝑔𝑥</m:t>
                    </m:r>
                    <m:r>
                      <a:rPr lang="en-US" sz="2400" i="1">
                        <a:latin typeface="Cambria Math"/>
                      </a:rPr>
                      <m:t>−3</m:t>
                    </m:r>
                  </m:oMath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055" y="5221995"/>
                <a:ext cx="4881093" cy="738664"/>
              </a:xfrm>
              <a:prstGeom prst="rect">
                <a:avLst/>
              </a:prstGeom>
              <a:blipFill rotWithShape="0">
                <a:blip r:embed="rId9"/>
                <a:stretch>
                  <a:fillRect l="-1873" t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275181" y="316916"/>
            <a:ext cx="3766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sz="2400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661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5266" y="1202028"/>
                <a:ext cx="9939832" cy="860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Анықталмаған интегралды есептейік: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ru-RU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3200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kk-KZ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ru-RU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266" y="1202028"/>
                <a:ext cx="9939832" cy="860428"/>
              </a:xfrm>
              <a:prstGeom prst="rect">
                <a:avLst/>
              </a:prstGeom>
              <a:blipFill rotWithShape="0">
                <a:blip r:embed="rId2"/>
                <a:stretch>
                  <a:fillRect l="-9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7804" y="2560502"/>
                <a:ext cx="2729272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24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04" y="2560502"/>
                <a:ext cx="2729272" cy="10610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169758" y="2807594"/>
                <a:ext cx="231923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−</m:t>
                      </m:r>
                      <m:r>
                        <a:rPr lang="en-US" sz="2200" i="1">
                          <a:latin typeface="Cambria Math"/>
                        </a:rPr>
                        <m:t>𝑐𝑡𝑔𝑥</m:t>
                      </m:r>
                      <m:r>
                        <a:rPr lang="en-US" sz="2200" i="1">
                          <a:latin typeface="Cambria Math"/>
                        </a:rPr>
                        <m:t>+3</m:t>
                      </m:r>
                      <m:r>
                        <a:rPr lang="en-US" sz="2200" i="1">
                          <a:latin typeface="Cambria Math"/>
                        </a:rPr>
                        <m:t>𝑥</m:t>
                      </m:r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9758" y="2807594"/>
                <a:ext cx="2319231" cy="430887"/>
              </a:xfrm>
              <a:prstGeom prst="rect">
                <a:avLst/>
              </a:prstGeom>
              <a:blipFill rotWithShape="0">
                <a:blip r:embed="rId5"/>
                <a:stretch>
                  <a:fillRect b="-1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271576" y="2560502"/>
                <a:ext cx="3649974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𝑠𝑖𝑛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3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𝑠𝑖𝑛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𝑠𝑖𝑛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576" y="2560502"/>
                <a:ext cx="3649974" cy="106106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663843" y="2560502"/>
                <a:ext cx="2807628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nary>
                      <m:r>
                        <a:rPr lang="en-US" sz="2400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ru-RU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3843" y="2560502"/>
                <a:ext cx="2807628" cy="143039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262129" y="311360"/>
            <a:ext cx="3766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sz="2400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05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9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79943" y="254718"/>
            <a:ext cx="1723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4 -  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тапсырма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  <a:sym typeface="PT Sans Captio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74299" y="1448266"/>
                <a:ext cx="9609104" cy="5191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Анықталмаған интегралды есептейік: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kk-KZ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2400" b="0" i="1" smtClean="0">
                                <a:latin typeface="Cambria Math"/>
                              </a:rPr>
                              <m:t>7</m:t>
                            </m:r>
                            <m:sSup>
                              <m:sSupPr>
                                <m:ctrlPr>
                                  <a:rPr lang="kk-KZ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6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𝑠𝑖𝑛𝑥𝑐𝑜𝑠𝑥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99" y="1448266"/>
                <a:ext cx="9609104" cy="519116"/>
              </a:xfrm>
              <a:prstGeom prst="rect">
                <a:avLst/>
              </a:prstGeom>
              <a:blipFill rotWithShape="0">
                <a:blip r:embed="rId2"/>
                <a:stretch>
                  <a:fillRect l="-951" t="-142353" b="-20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6733" y="2199064"/>
                <a:ext cx="3480376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kk-KZ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kk-KZ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i="1">
                                  <a:latin typeface="Cambria Math"/>
                                </a:rPr>
                                <m:t>7</m:t>
                              </m:r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𝑠𝑖𝑛𝑥𝑐𝑜𝑠𝑥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33" y="2199064"/>
                <a:ext cx="3480376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20872" y="3678602"/>
                <a:ext cx="2533707" cy="11531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7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0872" y="3678602"/>
                <a:ext cx="2533707" cy="11531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75303" y="3624514"/>
                <a:ext cx="4572855" cy="11993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=7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7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5303" y="3624514"/>
                <a:ext cx="4572855" cy="11993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70666" y="2239700"/>
                <a:ext cx="4250331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kk-KZ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i="1">
                                  <a:latin typeface="Cambria Math"/>
                                </a:rPr>
                                <m:t>7</m:t>
                              </m:r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∙2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𝑠𝑖𝑛𝑥𝑐𝑜𝑠𝑥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  <m:r>
                            <a:rPr lang="en-US" sz="2400" i="1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0666" y="2239700"/>
                <a:ext cx="4250331" cy="10610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779224" y="2214179"/>
                <a:ext cx="3697615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7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  <m:r>
                            <a:rPr lang="en-US" sz="2400" i="1">
                              <a:latin typeface="Cambria Math"/>
                            </a:rPr>
                            <m:t>𝑥𝑑𝑥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224" y="2214179"/>
                <a:ext cx="3697615" cy="143039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262129" y="311360"/>
            <a:ext cx="3766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sz="2400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382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9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189</Words>
  <Application>Microsoft Office PowerPoint</Application>
  <PresentationFormat>Широкоэкранный</PresentationFormat>
  <Paragraphs>130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League Spartan</vt:lpstr>
      <vt:lpstr>Open Sans</vt:lpstr>
      <vt:lpstr>PT Sans Caption</vt:lpstr>
      <vt:lpstr>Tahoma</vt:lpstr>
      <vt:lpstr>Wingdings</vt:lpstr>
      <vt:lpstr>Тема Office</vt:lpstr>
      <vt:lpstr>Презентация PowerPoint</vt:lpstr>
      <vt:lpstr>Алғашқы функция және анықталмаған интеграл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68</cp:revision>
  <dcterms:created xsi:type="dcterms:W3CDTF">2022-09-04T21:41:09Z</dcterms:created>
  <dcterms:modified xsi:type="dcterms:W3CDTF">2024-08-14T15:59:07Z</dcterms:modified>
</cp:coreProperties>
</file>