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78" r:id="rId13"/>
    <p:sldId id="274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E5EB-F6F6-4532-A754-55100BA27B27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C0AA0-4554-4529-AEC8-8DAD69C54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55228-BD6C-412F-9BDE-6A34F28609B4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B22E3-0379-4A9E-8196-6B6D26DCE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2620B-99CA-495D-9D98-7E6612BD94C0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EFF2-E86B-4BFA-923F-3E68DD2A5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D51E3-4EA6-4136-B3E4-0FDDC8C8A876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3D54B-2952-4F45-9398-7FEA63C78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1DF0E-CCE6-42D7-9D59-D0E698D83C3A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657AE-33C8-40FD-820A-FF88299778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4973D-C0B5-4AC2-87F3-ABC8F5293F22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15257-14BC-4F42-90C1-5D1F878A8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0CE26-A04A-431B-8ED2-1322DC48284E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000E8-E378-4B5B-85EF-F742252BC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7B0-0C42-4F96-BD17-313C16D30704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E1242-C7FE-4C69-90FB-3BF0B61A1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C21E-87D2-45F2-A6A7-B1F666D0A7F7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ECD1F-E46F-4B58-BB49-B97DD186B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A593-A520-4ABA-A11B-B9352BB67386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1FD92-B6DE-491B-A44C-2D2CE57A80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E47BC-F189-490B-9349-492AE83860E5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1461A-DB1A-4EC7-A436-1D7BDCC3B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ED2CB9-8384-447A-BDA8-62A8C30D6635}" type="datetimeFigureOut">
              <a:rPr lang="ru-RU"/>
              <a:pPr>
                <a:defRPr/>
              </a:pPr>
              <a:t>15.08.2024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68C2B4-38F1-4FA2-A387-F8EBE96E3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67" r:id="rId2"/>
    <p:sldLayoutId id="2147484076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7" r:id="rId9"/>
    <p:sldLayoutId id="2147484073" r:id="rId10"/>
    <p:sldLayoutId id="21474840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785813"/>
            <a:ext cx="7854950" cy="2357435"/>
          </a:xfrm>
        </p:spPr>
        <p:txBody>
          <a:bodyPr/>
          <a:lstStyle/>
          <a:p>
            <a:pPr marR="0" algn="ctr" eaLnBrk="1" hangingPunct="1"/>
            <a:r>
              <a:rPr lang="kk-KZ" sz="4000" b="1" dirty="0" smtClean="0">
                <a:solidFill>
                  <a:srgbClr val="02303E"/>
                </a:solidFill>
              </a:rPr>
              <a:t>Сабақтың тақырыбы: </a:t>
            </a:r>
            <a:endParaRPr lang="en-US" sz="4000" b="1" dirty="0" smtClean="0">
              <a:solidFill>
                <a:srgbClr val="02303E"/>
              </a:solidFill>
            </a:endParaRPr>
          </a:p>
          <a:p>
            <a:pPr marR="0" algn="ctr" eaLnBrk="1" hangingPunct="1"/>
            <a:r>
              <a:rPr lang="kk-KZ" sz="4000" b="1" dirty="0" smtClean="0">
                <a:solidFill>
                  <a:srgbClr val="072428"/>
                </a:solidFill>
                <a:latin typeface="Times New Roman" pitchFamily="18" charset="0"/>
                <a:cs typeface="Times New Roman" pitchFamily="18" charset="0"/>
              </a:rPr>
              <a:t>Нақты санның   </a:t>
            </a:r>
            <a:r>
              <a:rPr lang="en-US" sz="4000" b="1" dirty="0" smtClean="0">
                <a:solidFill>
                  <a:srgbClr val="072428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kk-KZ" sz="4000" b="1" dirty="0" smtClean="0">
                <a:solidFill>
                  <a:srgbClr val="072428"/>
                </a:solidFill>
                <a:latin typeface="Times New Roman" pitchFamily="18" charset="0"/>
                <a:cs typeface="Times New Roman" pitchFamily="18" charset="0"/>
              </a:rPr>
              <a:t>-ші дәрежелі түбірі және оның қасиеттері</a:t>
            </a:r>
            <a:r>
              <a:rPr lang="kk-KZ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53037"/>
          </a:xfrm>
        </p:spPr>
        <p:txBody>
          <a:bodyPr/>
          <a:lstStyle/>
          <a:p>
            <a:pPr eaLnBrk="1" hangingPunct="1"/>
            <a:r>
              <a:rPr lang="kk-KZ" b="1" smtClean="0"/>
              <a:t>5)</a:t>
            </a:r>
            <a:r>
              <a:rPr lang="kk-KZ" smtClean="0"/>
              <a:t> </a:t>
            </a:r>
            <a:r>
              <a:rPr lang="kk-KZ" sz="3200" smtClean="0"/>
              <a:t>Түбірден  түбір шығару үшін түбір таңбасының ішіндегі өрнекті  өзгеріссіз  қалдырып, көрсеткіші берілген екі түбірдің көрсеткіштерінің көбейтіндісіне  тең  түбірден  шығару керек(</a:t>
            </a:r>
            <a:r>
              <a:rPr lang="kk-KZ" sz="3200" b="1" smtClean="0"/>
              <a:t>түбірден түбір шығару):</a:t>
            </a:r>
            <a:endParaRPr lang="ru-RU" sz="32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kk-KZ" smtClean="0"/>
              <a:t>Мысал.</a:t>
            </a:r>
            <a:endParaRPr lang="ru-RU" smtClean="0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638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4143375"/>
            <a:ext cx="1714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1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50" y="5286375"/>
            <a:ext cx="34290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714375" y="785813"/>
            <a:ext cx="8229600" cy="5461000"/>
          </a:xfrm>
        </p:spPr>
        <p:txBody>
          <a:bodyPr/>
          <a:lstStyle/>
          <a:p>
            <a:r>
              <a:rPr lang="kk-KZ" sz="3600" b="1" u="sng" smtClean="0"/>
              <a:t>Шексіз түбірлер</a:t>
            </a:r>
            <a:endParaRPr lang="ru-RU" sz="3600" b="1" u="sng" smtClean="0"/>
          </a:p>
          <a:p>
            <a:endParaRPr lang="ru-RU" sz="3600" b="1" u="sng" smtClean="0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25" y="1643063"/>
            <a:ext cx="3000375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5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25" y="3000375"/>
            <a:ext cx="28575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8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88" y="4143375"/>
            <a:ext cx="4071937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7420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21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25" y="5214938"/>
            <a:ext cx="447992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Санды дәрежеге шығаруға кері амал бар ма?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а  санының    квадрат түбірі деген не?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49 санының  квадрат түбірі нешеге тең?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27 санының  үшінші дәрежелі түбірі нешеге тең?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256  санының төртінші дәрежелі түбірі нешеге тең?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243  санының бесінші дәрежелі түбірі нешеге тең?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389437"/>
          </a:xfrm>
        </p:spPr>
        <p:txBody>
          <a:bodyPr/>
          <a:lstStyle/>
          <a:p>
            <a:r>
              <a:rPr lang="kk-KZ" b="1" dirty="0" smtClean="0"/>
              <a:t>Берілген сандарды салыстыр:</a:t>
            </a:r>
          </a:p>
          <a:p>
            <a:endParaRPr lang="ru-RU" b="1" dirty="0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0" y="752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3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40" name="Rectangle 11"/>
          <p:cNvSpPr>
            <a:spLocks noChangeArrowheads="1"/>
          </p:cNvSpPr>
          <p:nvPr/>
        </p:nvSpPr>
        <p:spPr bwMode="auto">
          <a:xfrm>
            <a:off x="0" y="752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4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8442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500563"/>
            <a:ext cx="1500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3" name="Rectangle 14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18444" name="Picture 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88" y="2571750"/>
            <a:ext cx="16430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3357563"/>
            <a:ext cx="157162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3429000"/>
            <a:ext cx="13573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48" name="Rectangle 20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49" name="Rectangle 21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50" name="Rectangle 22"/>
          <p:cNvSpPr>
            <a:spLocks noChangeArrowheads="1"/>
          </p:cNvSpPr>
          <p:nvPr/>
        </p:nvSpPr>
        <p:spPr bwMode="auto">
          <a:xfrm>
            <a:off x="0" y="2219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8451" name="Rectangle 23"/>
          <p:cNvSpPr>
            <a:spLocks noChangeArrowheads="1"/>
          </p:cNvSpPr>
          <p:nvPr/>
        </p:nvSpPr>
        <p:spPr bwMode="auto">
          <a:xfrm>
            <a:off x="0" y="2952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389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Дұрыс жауабын тап.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1)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2) 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22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3) 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3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5)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6)  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1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48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857364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486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357430"/>
            <a:ext cx="714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400">
                <a:cs typeface="Times New Roman" pitchFamily="18" charset="0"/>
              </a:rPr>
              <a:t>  </a:t>
            </a:r>
            <a:endParaRPr lang="kk-KZ"/>
          </a:p>
        </p:txBody>
      </p:sp>
      <p:pic>
        <p:nvPicPr>
          <p:cNvPr id="20488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857496"/>
            <a:ext cx="7747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9" name="Rectangle 3"/>
          <p:cNvSpPr>
            <a:spLocks noChangeArrowheads="1"/>
          </p:cNvSpPr>
          <p:nvPr/>
        </p:nvSpPr>
        <p:spPr bwMode="auto">
          <a:xfrm>
            <a:off x="0" y="26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400">
                <a:cs typeface="Times New Roman" pitchFamily="18" charset="0"/>
              </a:rPr>
              <a:t>    </a:t>
            </a:r>
            <a:endParaRPr lang="kk-KZ"/>
          </a:p>
        </p:txBody>
      </p:sp>
      <p:sp>
        <p:nvSpPr>
          <p:cNvPr id="20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491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214686"/>
            <a:ext cx="51911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2" name="Rectangle 3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400">
                <a:cs typeface="Times New Roman" pitchFamily="18" charset="0"/>
              </a:rPr>
              <a:t>                                                          </a:t>
            </a:r>
            <a:endParaRPr lang="kk-KZ"/>
          </a:p>
        </p:txBody>
      </p:sp>
      <p:pic>
        <p:nvPicPr>
          <p:cNvPr id="20494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071942"/>
            <a:ext cx="642937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5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400">
                <a:cs typeface="Times New Roman" pitchFamily="18" charset="0"/>
              </a:rPr>
              <a:t>   </a:t>
            </a:r>
            <a:endParaRPr lang="kk-KZ"/>
          </a:p>
        </p:txBody>
      </p:sp>
      <p:sp>
        <p:nvSpPr>
          <p:cNvPr id="204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20497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500570"/>
            <a:ext cx="64293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99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0" y="4357688"/>
            <a:ext cx="1666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sz="4400" b="1" dirty="0" smtClean="0"/>
              <a:t>Мақсаты</a:t>
            </a:r>
            <a:r>
              <a:rPr lang="kk-KZ" sz="4400" dirty="0" smtClean="0"/>
              <a:t>:</a:t>
            </a:r>
            <a:endParaRPr lang="en-US" sz="44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kk-KZ" dirty="0" smtClean="0"/>
              <a:t> </a:t>
            </a:r>
            <a:r>
              <a:rPr lang="en-US" dirty="0" smtClean="0"/>
              <a:t>  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Нақты сандардан алынған түбірлер мен оның қасиеттері туралы білімдерін тереңдету.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қасиеттерді есеп шығаруда  қолдануды үйрену</a:t>
            </a:r>
            <a:r>
              <a:rPr lang="kk-KZ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Мына сандардың дәрежелерін  есепте: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1)  2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3                                            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       5)  9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2)  3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4                                                        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6) 3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5                             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3)  6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2                                                        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7) 10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4)  2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7                                                          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8)  15</a:t>
            </a:r>
            <a:r>
              <a:rPr lang="kk-KZ" sz="40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530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sz="3600" b="1" smtClean="0"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.  а  санының  </a:t>
            </a:r>
            <a:r>
              <a:rPr lang="kk-KZ" sz="3600" b="1" smtClean="0">
                <a:latin typeface="Times New Roman" pitchFamily="18" charset="0"/>
                <a:cs typeface="Times New Roman" pitchFamily="18" charset="0"/>
              </a:rPr>
              <a:t>n-ші дәрежелі түбірі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 деп  n- ші дәрежесі  а санына  тең болатын  в санын айтады.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Анықтама бойынша 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=b ,  мұндағы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    n- түбір көрсеткіші, a – түбір ішіндегі өрнек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428625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 sz="1400">
                <a:cs typeface="Times New Roman" pitchFamily="18" charset="0"/>
              </a:rPr>
              <a:t> </a:t>
            </a:r>
            <a:endParaRPr lang="kk-KZ"/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024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3000375"/>
            <a:ext cx="314325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249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025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3" y="4286250"/>
            <a:ext cx="4286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kk-KZ" smtClean="0"/>
              <a:t>Қасиеттері:  1)</a:t>
            </a:r>
          </a:p>
          <a:p>
            <a:pPr eaLnBrk="1" hangingPunct="1"/>
            <a:endParaRPr lang="kk-KZ" smtClean="0"/>
          </a:p>
          <a:p>
            <a:pPr eaLnBrk="1" hangingPunct="1"/>
            <a:r>
              <a:rPr lang="kk-KZ" smtClean="0"/>
              <a:t>                     </a:t>
            </a:r>
          </a:p>
          <a:p>
            <a:pPr eaLnBrk="1" hangingPunct="1"/>
            <a:r>
              <a:rPr lang="kk-KZ" smtClean="0">
                <a:latin typeface="Times New Roman" pitchFamily="18" charset="0"/>
                <a:cs typeface="Times New Roman" pitchFamily="18" charset="0"/>
              </a:rPr>
              <a:t>                       2)  </a:t>
            </a:r>
            <a:endParaRPr lang="kk-KZ" smtClean="0"/>
          </a:p>
          <a:p>
            <a:pPr eaLnBrk="1" hangingPunct="1"/>
            <a:r>
              <a:rPr lang="kk-KZ" smtClean="0"/>
              <a:t>    </a:t>
            </a:r>
          </a:p>
          <a:p>
            <a:pPr eaLnBrk="1" hangingPunct="1"/>
            <a:r>
              <a:rPr lang="kk-KZ" smtClean="0"/>
              <a:t>                       3)</a:t>
            </a:r>
          </a:p>
          <a:p>
            <a:pPr eaLnBrk="1" hangingPunct="1"/>
            <a:endParaRPr lang="kk-KZ" smtClean="0"/>
          </a:p>
          <a:p>
            <a:pPr eaLnBrk="1" hangingPunct="1"/>
            <a:r>
              <a:rPr lang="kk-KZ" smtClean="0"/>
              <a:t>                       4)</a:t>
            </a:r>
          </a:p>
          <a:p>
            <a:pPr eaLnBrk="1" hangingPunct="1"/>
            <a:endParaRPr lang="kk-KZ" smtClean="0"/>
          </a:p>
          <a:p>
            <a:pPr eaLnBrk="1" hangingPunct="1"/>
            <a:r>
              <a:rPr lang="kk-KZ" smtClean="0"/>
              <a:t>      </a:t>
            </a:r>
          </a:p>
          <a:p>
            <a:pPr eaLnBrk="1" hangingPunct="1"/>
            <a:r>
              <a:rPr lang="kk-KZ" smtClean="0"/>
              <a:t>                        5)   </a:t>
            </a:r>
            <a:endParaRPr lang="ru-RU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126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1071563"/>
            <a:ext cx="25431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127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50" y="2000250"/>
            <a:ext cx="1571625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Rectangle 3"/>
          <p:cNvSpPr>
            <a:spLocks noChangeArrowheads="1"/>
          </p:cNvSpPr>
          <p:nvPr/>
        </p:nvSpPr>
        <p:spPr bwMode="auto">
          <a:xfrm>
            <a:off x="0" y="5429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1274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3286125"/>
            <a:ext cx="18970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5" name="Rectangle 3"/>
          <p:cNvSpPr>
            <a:spLocks noChangeArrowheads="1"/>
          </p:cNvSpPr>
          <p:nvPr/>
        </p:nvSpPr>
        <p:spPr bwMode="auto">
          <a:xfrm>
            <a:off x="214313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1277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4329113"/>
            <a:ext cx="188595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1280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5286375"/>
            <a:ext cx="207168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1" name="Rectangle 3"/>
          <p:cNvSpPr>
            <a:spLocks noChangeArrowheads="1"/>
          </p:cNvSpPr>
          <p:nvPr/>
        </p:nvSpPr>
        <p:spPr bwMode="auto">
          <a:xfrm>
            <a:off x="0" y="3571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110162"/>
          </a:xfrm>
        </p:spPr>
        <p:txBody>
          <a:bodyPr/>
          <a:lstStyle/>
          <a:p>
            <a:pPr eaLnBrk="1" hangingPunct="1">
              <a:defRPr/>
            </a:pPr>
            <a:r>
              <a:rPr lang="kk-K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1)Көбейтіндіден түбір шығару үшін әрбір көбейткіштен түбір шығарып, нәтижелерін көбейту керек(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көбейтіндіден түбір шығару ережесі</a:t>
            </a:r>
            <a:r>
              <a:rPr lang="kk-K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):</a:t>
            </a: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eaLnBrk="1" hangingPunct="1">
              <a:defRPr/>
            </a:pPr>
            <a:r>
              <a:rPr lang="kk-KZ" sz="2800" dirty="0" smtClean="0">
                <a:solidFill>
                  <a:srgbClr val="C00000"/>
                </a:solidFill>
              </a:rPr>
              <a:t> </a:t>
            </a:r>
            <a:endParaRPr lang="ru-RU" sz="2800" dirty="0" smtClean="0">
              <a:solidFill>
                <a:srgbClr val="C00000"/>
              </a:solidFill>
            </a:endParaRP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kk-KZ" dirty="0" smtClean="0"/>
              <a:t>Мысал: </a:t>
            </a:r>
            <a:endParaRPr lang="en-US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229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3489325"/>
            <a:ext cx="2214563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295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5000625"/>
            <a:ext cx="8001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5720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538787"/>
          </a:xfrm>
        </p:spPr>
        <p:txBody>
          <a:bodyPr/>
          <a:lstStyle/>
          <a:p>
            <a:pPr eaLnBrk="1" hangingPunct="1"/>
            <a:r>
              <a:rPr lang="kk-KZ" sz="3200" smtClean="0"/>
              <a:t>2)Бөлшектен түбір шығару үшін алымынан және бөлімінен  жеке түбір шығарып, алымының нәтижесін бөлімінің нәтижесіне бөлу керек(</a:t>
            </a:r>
            <a:r>
              <a:rPr lang="kk-KZ" sz="3200" b="1" smtClean="0"/>
              <a:t>бөлшектен түбір шығару ережесі):</a:t>
            </a:r>
            <a:endParaRPr lang="ru-RU" sz="3200" smtClean="0"/>
          </a:p>
          <a:p>
            <a:pPr eaLnBrk="1" hangingPunct="1"/>
            <a:endParaRPr lang="en-US" sz="3200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kk-KZ" smtClean="0"/>
              <a:t>Мысал. </a:t>
            </a:r>
            <a:endParaRPr lang="ru-RU" smtClean="0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331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3687763"/>
            <a:ext cx="1214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19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25" y="5214938"/>
            <a:ext cx="4246563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 eaLnBrk="1" hangingPunct="1"/>
            <a:r>
              <a:rPr lang="kk-KZ" sz="3200" b="1" smtClean="0"/>
              <a:t>3)Түбірдің дәреже көрсеткіші мен түбір таңбасының ішіндегі өрнектің  көрсеткішін қысқарту  ережесі:</a:t>
            </a:r>
            <a:endParaRPr lang="ru-RU" sz="32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kk-KZ" smtClean="0"/>
          </a:p>
          <a:p>
            <a:pPr eaLnBrk="1" hangingPunct="1"/>
            <a:r>
              <a:rPr lang="kk-KZ" smtClean="0"/>
              <a:t>Мысал: </a:t>
            </a:r>
            <a:endParaRPr lang="ru-RU" smtClean="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4340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3357563"/>
            <a:ext cx="1857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0" y="50006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1400">
                <a:latin typeface="Cambria Math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kk-KZ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4343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4643438"/>
            <a:ext cx="3214687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571500" y="1071563"/>
            <a:ext cx="8229600" cy="5253037"/>
          </a:xfrm>
        </p:spPr>
        <p:txBody>
          <a:bodyPr/>
          <a:lstStyle/>
          <a:p>
            <a:pPr eaLnBrk="1" hangingPunct="1"/>
            <a:r>
              <a:rPr lang="kk-KZ" sz="3200" smtClean="0"/>
              <a:t>4)Түбірді дәрежеге шығару үшін түбір таңбасының ішіндегі өрнекті осы дәрежеге шығару керек(</a:t>
            </a:r>
            <a:r>
              <a:rPr lang="kk-KZ" sz="3200" b="1" smtClean="0"/>
              <a:t>түбірді дәрежеге шығару ережесі):</a:t>
            </a:r>
            <a:endParaRPr lang="ru-RU" sz="3200" smtClean="0"/>
          </a:p>
          <a:p>
            <a:pPr eaLnBrk="1" hangingPunct="1"/>
            <a:endParaRPr lang="ru-RU" sz="3200" smtClean="0"/>
          </a:p>
          <a:p>
            <a:pPr eaLnBrk="1" hangingPunct="1"/>
            <a:endParaRPr lang="en-US" b="1" smtClean="0"/>
          </a:p>
          <a:p>
            <a:pPr eaLnBrk="1" hangingPunct="1"/>
            <a:r>
              <a:rPr lang="kk-KZ" b="1" smtClean="0"/>
              <a:t>Мысал:</a:t>
            </a:r>
            <a:endParaRPr lang="ru-RU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536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3492500"/>
            <a:ext cx="18145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67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4786313"/>
            <a:ext cx="398462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317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Huawei</cp:lastModifiedBy>
  <cp:revision>67</cp:revision>
  <dcterms:created xsi:type="dcterms:W3CDTF">2011-10-18T14:48:50Z</dcterms:created>
  <dcterms:modified xsi:type="dcterms:W3CDTF">2024-08-15T14:11:15Z</dcterms:modified>
</cp:coreProperties>
</file>