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8" r:id="rId2"/>
    <p:sldId id="259" r:id="rId3"/>
    <p:sldId id="287" r:id="rId4"/>
    <p:sldId id="289" r:id="rId5"/>
    <p:sldId id="290" r:id="rId6"/>
    <p:sldId id="291" r:id="rId7"/>
    <p:sldId id="292" r:id="rId8"/>
    <p:sldId id="293" r:id="rId9"/>
    <p:sldId id="294" r:id="rId10"/>
    <p:sldId id="28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A10F7-E203-408A-B08D-03768BAA0379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41EA4-491C-45FF-902E-5369CA0DF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57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85721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13" Type="http://schemas.openxmlformats.org/officeDocument/2006/relationships/image" Target="../media/image62.png"/><Relationship Id="rId3" Type="http://schemas.openxmlformats.org/officeDocument/2006/relationships/image" Target="../media/image53.png"/><Relationship Id="rId7" Type="http://schemas.openxmlformats.org/officeDocument/2006/relationships/image" Target="../media/image2.png"/><Relationship Id="rId12" Type="http://schemas.openxmlformats.org/officeDocument/2006/relationships/image" Target="../media/image61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6.png"/><Relationship Id="rId11" Type="http://schemas.openxmlformats.org/officeDocument/2006/relationships/image" Target="../media/image60.png"/><Relationship Id="rId5" Type="http://schemas.openxmlformats.org/officeDocument/2006/relationships/image" Target="../media/image55.png"/><Relationship Id="rId10" Type="http://schemas.openxmlformats.org/officeDocument/2006/relationships/image" Target="../media/image59.png"/><Relationship Id="rId4" Type="http://schemas.openxmlformats.org/officeDocument/2006/relationships/image" Target="../media/image54.png"/><Relationship Id="rId9" Type="http://schemas.openxmlformats.org/officeDocument/2006/relationships/image" Target="../media/image58.png"/><Relationship Id="rId14" Type="http://schemas.openxmlformats.org/officeDocument/2006/relationships/image" Target="../media/image6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image" Target="../media/image74.png"/><Relationship Id="rId3" Type="http://schemas.openxmlformats.org/officeDocument/2006/relationships/image" Target="../media/image65.png"/><Relationship Id="rId7" Type="http://schemas.openxmlformats.org/officeDocument/2006/relationships/image" Target="../media/image69.png"/><Relationship Id="rId12" Type="http://schemas.openxmlformats.org/officeDocument/2006/relationships/image" Target="../media/image73.png"/><Relationship Id="rId2" Type="http://schemas.openxmlformats.org/officeDocument/2006/relationships/image" Target="../media/image64.png"/><Relationship Id="rId16" Type="http://schemas.openxmlformats.org/officeDocument/2006/relationships/image" Target="../media/image77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8.png"/><Relationship Id="rId11" Type="http://schemas.openxmlformats.org/officeDocument/2006/relationships/image" Target="../media/image72.png"/><Relationship Id="rId5" Type="http://schemas.openxmlformats.org/officeDocument/2006/relationships/image" Target="../media/image67.png"/><Relationship Id="rId15" Type="http://schemas.openxmlformats.org/officeDocument/2006/relationships/image" Target="../media/image76.png"/><Relationship Id="rId10" Type="http://schemas.openxmlformats.org/officeDocument/2006/relationships/image" Target="../media/image71.png"/><Relationship Id="rId4" Type="http://schemas.openxmlformats.org/officeDocument/2006/relationships/image" Target="../media/image66.png"/><Relationship Id="rId9" Type="http://schemas.openxmlformats.org/officeDocument/2006/relationships/image" Target="../media/image2.png"/><Relationship Id="rId14" Type="http://schemas.openxmlformats.org/officeDocument/2006/relationships/image" Target="../media/image7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5.png"/><Relationship Id="rId11" Type="http://schemas.openxmlformats.org/officeDocument/2006/relationships/image" Target="../media/image60.png"/><Relationship Id="rId5" Type="http://schemas.openxmlformats.org/officeDocument/2006/relationships/image" Target="../media/image54.png"/><Relationship Id="rId10" Type="http://schemas.openxmlformats.org/officeDocument/2006/relationships/image" Target="../media/image59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1" y="2282099"/>
            <a:ext cx="57464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анализ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бастамалары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ІІ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14FCEE11-4AB3-4847-9E51-E42FD092039B}"/>
              </a:ext>
            </a:extLst>
          </p:cNvPr>
          <p:cNvSpPr txBox="1"/>
          <p:nvPr/>
        </p:nvSpPr>
        <p:spPr>
          <a:xfrm>
            <a:off x="1219200" y="3041341"/>
            <a:ext cx="68255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kk-KZ" sz="32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логарифмдік теңсіздіктерді шешуді </a:t>
            </a:r>
            <a:r>
              <a:rPr lang="kk-KZ" sz="32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үйрендіңіздер</a:t>
            </a:r>
            <a:r>
              <a:rPr lang="kk-KZ" sz="32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54613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  <p:pic>
        <p:nvPicPr>
          <p:cNvPr id="6" name="Picture 2" descr="ASTANA QALASI ÄDISTEMELIK ORTALYĞ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166" y="211574"/>
            <a:ext cx="2158082" cy="174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9133" y="2526113"/>
            <a:ext cx="9846733" cy="905417"/>
          </a:xfrm>
        </p:spPr>
        <p:txBody>
          <a:bodyPr>
            <a:noAutofit/>
          </a:bodyPr>
          <a:lstStyle/>
          <a:p>
            <a:r>
              <a:rPr lang="kk-KZ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4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4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4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Логарифмдік </a:t>
            </a:r>
            <a:r>
              <a:rPr lang="kk-KZ" sz="4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теңсіздіктер</a:t>
            </a:r>
            <a:r>
              <a:rPr lang="en-ID" sz="296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ID" sz="296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ID" sz="40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ID" sz="40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ID" sz="40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ID" sz="40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ID" sz="4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4333" y="2501419"/>
            <a:ext cx="7240441" cy="2720941"/>
          </a:xfrm>
        </p:spPr>
        <p:txBody>
          <a:bodyPr>
            <a:noAutofit/>
          </a:bodyPr>
          <a:lstStyle/>
          <a:p>
            <a:pPr algn="l"/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algn="l"/>
            <a:endParaRPr lang="ru-RU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kk-KZ" sz="3600" b="1" dirty="0">
                <a:solidFill>
                  <a:srgbClr val="002060"/>
                </a:solidFill>
              </a:rPr>
              <a:t>логарифмдік теңсіздіктерді шешуді үйренесіздер</a:t>
            </a:r>
            <a:endParaRPr lang="kk-KZ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3A4C1E70-04FF-4DA4-911A-871E80FEAB25}"/>
                  </a:ext>
                </a:extLst>
              </p:cNvPr>
              <p:cNvSpPr txBox="1"/>
              <p:nvPr/>
            </p:nvSpPr>
            <p:spPr>
              <a:xfrm>
                <a:off x="920577" y="501460"/>
                <a:ext cx="10177325" cy="1000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Тапсырма. </a:t>
                </a:r>
                <a:r>
                  <a:rPr lang="kk-KZ" sz="2800" dirty="0"/>
                  <a:t>Теңсіздікті шешіңіз.</a:t>
                </a:r>
                <a:endParaRPr lang="en-US" sz="2800" dirty="0"/>
              </a:p>
              <a:p>
                <a:r>
                  <a:rPr lang="kk-KZ" sz="28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0,5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e>
                        </m:d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ad>
                                  <m:radPr>
                                    <m:degHide m:val="on"/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rad>
                              </m:sub>
                            </m:sSub>
                          </m:fName>
                          <m:e>
                            <m:d>
                              <m:d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+2</m:t>
                                </m:r>
                              </m:e>
                            </m:d>
                          </m:e>
                        </m:func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d>
                              <m:d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+2</m:t>
                                </m:r>
                              </m:e>
                            </m:d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&lt;6</m:t>
                            </m:r>
                          </m:e>
                        </m:func>
                      </m:e>
                    </m:func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4C1E70-04FF-4DA4-911A-871E80FEAB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501460"/>
                <a:ext cx="10177325" cy="1000402"/>
              </a:xfrm>
              <a:prstGeom prst="rect">
                <a:avLst/>
              </a:prstGeom>
              <a:blipFill>
                <a:blip r:embed="rId2"/>
                <a:stretch>
                  <a:fillRect l="-1198" t="-60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2AACF061-68CF-4EE6-92EF-09A99A523677}"/>
              </a:ext>
            </a:extLst>
          </p:cNvPr>
          <p:cNvSpPr txBox="1"/>
          <p:nvPr/>
        </p:nvSpPr>
        <p:spPr>
          <a:xfrm>
            <a:off x="933200" y="1583872"/>
            <a:ext cx="1439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>
                <a:solidFill>
                  <a:srgbClr val="7030A0"/>
                </a:solidFill>
              </a:rPr>
              <a:t>Шешуі. </a:t>
            </a:r>
            <a:endParaRPr lang="ru-RU" sz="2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xmlns="" id="{E008EEA3-A3FA-492E-96DC-0F6ED4165F13}"/>
                  </a:ext>
                </a:extLst>
              </p:cNvPr>
              <p:cNvSpPr/>
              <p:nvPr/>
            </p:nvSpPr>
            <p:spPr>
              <a:xfrm>
                <a:off x="2153201" y="1615057"/>
                <a:ext cx="7632346" cy="569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0,5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sub>
                              </m:sSub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+2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+2</m:t>
                                  </m:r>
                                </m:e>
                              </m:d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&lt;6</m:t>
                              </m:r>
                            </m:e>
                          </m:func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E008EEA3-A3FA-492E-96DC-0F6ED4165F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3201" y="1615057"/>
                <a:ext cx="7632346" cy="5695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xmlns="" id="{0C389EED-0B64-4359-914A-8F08295A693D}"/>
                  </a:ext>
                </a:extLst>
              </p:cNvPr>
              <p:cNvSpPr/>
              <p:nvPr/>
            </p:nvSpPr>
            <p:spPr>
              <a:xfrm>
                <a:off x="2079783" y="2317183"/>
                <a:ext cx="7624780" cy="6946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e>
                        <m:sub>
                          <m:sSup>
                            <m:sSup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+2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log</m:t>
                          </m:r>
                        </m:e>
                        <m:sub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+2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&lt;6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0C389EED-0B64-4359-914A-8F08295A69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9783" y="2317183"/>
                <a:ext cx="7624780" cy="6946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xmlns="" id="{BE25F17D-318B-4539-9F6F-473C0FAA2BD3}"/>
                  </a:ext>
                </a:extLst>
              </p:cNvPr>
              <p:cNvSpPr/>
              <p:nvPr/>
            </p:nvSpPr>
            <p:spPr>
              <a:xfrm>
                <a:off x="1860260" y="2996527"/>
                <a:ext cx="771987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+2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+2</m:t>
                                  </m:r>
                                </m:e>
                              </m:d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&lt;6</m:t>
                              </m:r>
                            </m:e>
                          </m:func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</m:t>
                          </m:r>
                        </m:e>
                      </m:func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BE25F17D-318B-4539-9F6F-473C0FAA2B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0260" y="2996527"/>
                <a:ext cx="7719870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E855361E-4902-459E-9EB8-819835077139}"/>
                  </a:ext>
                </a:extLst>
              </p:cNvPr>
              <p:cNvSpPr/>
              <p:nvPr/>
            </p:nvSpPr>
            <p:spPr>
              <a:xfrm>
                <a:off x="1112573" y="3744696"/>
                <a:ext cx="305096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e>
                          </m:d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E855361E-4902-459E-9EB8-8198350771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2573" y="3744696"/>
                <a:ext cx="305096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xmlns="" id="{2A2AEC85-821A-4C1E-8E7E-8945AD712353}"/>
                  </a:ext>
                </a:extLst>
              </p:cNvPr>
              <p:cNvSpPr/>
              <p:nvPr/>
            </p:nvSpPr>
            <p:spPr>
              <a:xfrm>
                <a:off x="4324011" y="3716382"/>
                <a:ext cx="279236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e>
                          </m:d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3;</m:t>
                          </m:r>
                        </m:e>
                      </m:func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2A2AEC85-821A-4C1E-8E7E-8945AD7123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4011" y="3716382"/>
                <a:ext cx="2792367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73B7A238-9EE6-4EBF-9C5D-6CDD4DD6D55F}"/>
                  </a:ext>
                </a:extLst>
              </p:cNvPr>
              <p:cNvSpPr txBox="1"/>
              <p:nvPr/>
            </p:nvSpPr>
            <p:spPr>
              <a:xfrm>
                <a:off x="920577" y="4465881"/>
                <a:ext cx="1746247" cy="9611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+2&gt;0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+2&lt;8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3B7A238-9EE6-4EBF-9C5D-6CDD4DD6D5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4465881"/>
                <a:ext cx="1746247" cy="96116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Стрелка: вправо 19">
            <a:extLst>
              <a:ext uri="{FF2B5EF4-FFF2-40B4-BE49-F238E27FC236}">
                <a16:creationId xmlns:a16="http://schemas.microsoft.com/office/drawing/2014/main" xmlns="" id="{C3BC73A2-5E4D-4BC8-9720-00DBCF350286}"/>
              </a:ext>
            </a:extLst>
          </p:cNvPr>
          <p:cNvSpPr/>
          <p:nvPr/>
        </p:nvSpPr>
        <p:spPr>
          <a:xfrm>
            <a:off x="3041038" y="4839929"/>
            <a:ext cx="444685" cy="21306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C20BE6C4-4B8B-45D5-A214-E61D45656AF0}"/>
                  </a:ext>
                </a:extLst>
              </p:cNvPr>
              <p:cNvSpPr txBox="1"/>
              <p:nvPr/>
            </p:nvSpPr>
            <p:spPr>
              <a:xfrm>
                <a:off x="3632978" y="4465881"/>
                <a:ext cx="1387944" cy="9611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&gt;−2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20BE6C4-4B8B-45D5-A214-E61D45656A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2978" y="4465881"/>
                <a:ext cx="1387944" cy="96116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F76DE69F-0CE2-4FB4-BEC6-E4EF19DEC639}"/>
                  </a:ext>
                </a:extLst>
              </p:cNvPr>
              <p:cNvSpPr txBox="1"/>
              <p:nvPr/>
            </p:nvSpPr>
            <p:spPr>
              <a:xfrm>
                <a:off x="5932843" y="4712605"/>
                <a:ext cx="181543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;6</m:t>
                          </m: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76DE69F-0CE2-4FB4-BEC6-E4EF19DEC6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2843" y="4712605"/>
                <a:ext cx="1815433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Стрелка: вправо 28">
            <a:extLst>
              <a:ext uri="{FF2B5EF4-FFF2-40B4-BE49-F238E27FC236}">
                <a16:creationId xmlns:a16="http://schemas.microsoft.com/office/drawing/2014/main" xmlns="" id="{C435148A-6150-4D85-8D20-1AA0FF5B0FE4}"/>
              </a:ext>
            </a:extLst>
          </p:cNvPr>
          <p:cNvSpPr/>
          <p:nvPr/>
        </p:nvSpPr>
        <p:spPr>
          <a:xfrm>
            <a:off x="5211749" y="4829581"/>
            <a:ext cx="444685" cy="21306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id="{AF9578F8-8B55-45EE-A7A7-1FF30D1D9EC5}"/>
                  </a:ext>
                </a:extLst>
              </p:cNvPr>
              <p:cNvSpPr txBox="1"/>
              <p:nvPr/>
            </p:nvSpPr>
            <p:spPr>
              <a:xfrm>
                <a:off x="6654693" y="5371874"/>
                <a:ext cx="428071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Жауабы: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kk-KZ" sz="2800" dirty="0"/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F9578F8-8B55-45EE-A7A7-1FF30D1D9E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4693" y="5371874"/>
                <a:ext cx="4280711" cy="523220"/>
              </a:xfrm>
              <a:prstGeom prst="rect">
                <a:avLst/>
              </a:prstGeom>
              <a:blipFill>
                <a:blip r:embed="rId11"/>
                <a:stretch>
                  <a:fillRect l="-2991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0290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 animBg="1"/>
      <p:bldP spid="21" grpId="0"/>
      <p:bldP spid="4" grpId="0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32E154EE-9207-48DB-AE17-7561EB1603D3}"/>
                  </a:ext>
                </a:extLst>
              </p:cNvPr>
              <p:cNvSpPr txBox="1"/>
              <p:nvPr/>
            </p:nvSpPr>
            <p:spPr>
              <a:xfrm>
                <a:off x="920577" y="501460"/>
                <a:ext cx="10177325" cy="10534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Тапсырма. </a:t>
                </a:r>
                <a:r>
                  <a:rPr lang="kk-KZ" sz="2800" dirty="0"/>
                  <a:t>Теңсіздіктер жүйесін шешіңіз.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kk-KZ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kk-KZ" sz="280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kk-KZ" sz="28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−25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𝑙𝑔</m:t>
                            </m:r>
                            <m:d>
                              <m:d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d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&gt;0</m:t>
                            </m:r>
                          </m:e>
                        </m:eqArr>
                      </m:e>
                    </m:d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2E154EE-9207-48DB-AE17-7561EB1603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501460"/>
                <a:ext cx="10177325" cy="1053494"/>
              </a:xfrm>
              <a:prstGeom prst="rect">
                <a:avLst/>
              </a:prstGeom>
              <a:blipFill>
                <a:blip r:embed="rId2"/>
                <a:stretch>
                  <a:fillRect l="-11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FF6467E9-B3D7-4359-A5D4-5C0866D2B75B}"/>
              </a:ext>
            </a:extLst>
          </p:cNvPr>
          <p:cNvSpPr txBox="1"/>
          <p:nvPr/>
        </p:nvSpPr>
        <p:spPr>
          <a:xfrm>
            <a:off x="906011" y="1464130"/>
            <a:ext cx="1439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>
                <a:solidFill>
                  <a:srgbClr val="7030A0"/>
                </a:solidFill>
              </a:rPr>
              <a:t>Шешуі. </a:t>
            </a:r>
            <a:endParaRPr lang="ru-RU" sz="2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xmlns="" id="{E555067C-6198-4787-8EB1-AA6869873DDB}"/>
                  </a:ext>
                </a:extLst>
              </p:cNvPr>
              <p:cNvSpPr/>
              <p:nvPr/>
            </p:nvSpPr>
            <p:spPr>
              <a:xfrm>
                <a:off x="2243214" y="1304737"/>
                <a:ext cx="2568524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kk-KZ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kk-KZ" sz="28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kk-KZ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−25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≤0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𝑙𝑔</m:t>
                              </m:r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E555067C-6198-4787-8EB1-AA6869873D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3214" y="1304737"/>
                <a:ext cx="2568524" cy="10534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12AA190A-F543-4A55-AF01-40383FE9C7FA}"/>
                  </a:ext>
                </a:extLst>
              </p:cNvPr>
              <p:cNvSpPr/>
              <p:nvPr/>
            </p:nvSpPr>
            <p:spPr>
              <a:xfrm>
                <a:off x="969060" y="2516260"/>
                <a:ext cx="221977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kk-KZ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latin typeface="Cambria Math" panose="02040503050406030204" pitchFamily="18" charset="0"/>
                        </a:rPr>
                        <m:t>−25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12AA190A-F543-4A55-AF01-40383FE9C7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060" y="2516260"/>
                <a:ext cx="2219775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xmlns="" id="{658FF18C-D72C-4279-98CB-04C4EBBF9804}"/>
                  </a:ext>
                </a:extLst>
              </p:cNvPr>
              <p:cNvSpPr/>
              <p:nvPr/>
            </p:nvSpPr>
            <p:spPr>
              <a:xfrm>
                <a:off x="3326644" y="2516260"/>
                <a:ext cx="159377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kk-KZ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25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658FF18C-D72C-4279-98CB-04C4EBBF98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6644" y="2516260"/>
                <a:ext cx="1593770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8A3FF404-B099-44BA-B5C6-F115B2537A89}"/>
                  </a:ext>
                </a:extLst>
              </p:cNvPr>
              <p:cNvSpPr txBox="1"/>
              <p:nvPr/>
            </p:nvSpPr>
            <p:spPr>
              <a:xfrm>
                <a:off x="5249346" y="2516260"/>
                <a:ext cx="268387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=−5; 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3FF404-B099-44BA-B5C6-F115B2537A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9346" y="2516260"/>
                <a:ext cx="2683876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Группа 5">
            <a:extLst>
              <a:ext uri="{FF2B5EF4-FFF2-40B4-BE49-F238E27FC236}">
                <a16:creationId xmlns:a16="http://schemas.microsoft.com/office/drawing/2014/main" xmlns="" id="{636FF2EE-C830-490D-A50E-4DE88E40E27F}"/>
              </a:ext>
            </a:extLst>
          </p:cNvPr>
          <p:cNvGrpSpPr/>
          <p:nvPr/>
        </p:nvGrpSpPr>
        <p:grpSpPr>
          <a:xfrm>
            <a:off x="969060" y="3078425"/>
            <a:ext cx="3663289" cy="976381"/>
            <a:chOff x="970855" y="3415895"/>
            <a:chExt cx="3663289" cy="976381"/>
          </a:xfrm>
        </p:grpSpPr>
        <p:pic>
          <p:nvPicPr>
            <p:cNvPr id="20" name="Рисунок 19">
              <a:extLst>
                <a:ext uri="{FF2B5EF4-FFF2-40B4-BE49-F238E27FC236}">
                  <a16:creationId xmlns:a16="http://schemas.microsoft.com/office/drawing/2014/main" xmlns="" id="{C964242A-F6F6-4DCB-BBD1-B5463053B64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r="2493" b="36960"/>
            <a:stretch/>
          </p:blipFill>
          <p:spPr>
            <a:xfrm>
              <a:off x="970855" y="3415895"/>
              <a:ext cx="3663289" cy="587934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5F5CDD83-CE90-42D1-81A4-9155AB1313C1}"/>
                </a:ext>
              </a:extLst>
            </p:cNvPr>
            <p:cNvSpPr txBox="1"/>
            <p:nvPr/>
          </p:nvSpPr>
          <p:spPr>
            <a:xfrm>
              <a:off x="1947422" y="3970327"/>
              <a:ext cx="4446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-5</a:t>
              </a:r>
              <a:endParaRPr lang="ru-RU" sz="2000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FC6DB53A-EF70-4346-A821-0790E9A584C7}"/>
                </a:ext>
              </a:extLst>
            </p:cNvPr>
            <p:cNvSpPr txBox="1"/>
            <p:nvPr/>
          </p:nvSpPr>
          <p:spPr>
            <a:xfrm>
              <a:off x="3186983" y="3992166"/>
              <a:ext cx="41545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5</a:t>
              </a:r>
              <a:endParaRPr lang="ru-RU" sz="20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1737FF83-81AC-4CD1-A481-A7DABB471C34}"/>
                  </a:ext>
                </a:extLst>
              </p:cNvPr>
              <p:cNvSpPr txBox="1"/>
              <p:nvPr/>
            </p:nvSpPr>
            <p:spPr>
              <a:xfrm>
                <a:off x="5037285" y="3296612"/>
                <a:ext cx="114326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−5;5</m:t>
                          </m: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737FF83-81AC-4CD1-A481-A7DABB471C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7285" y="3296612"/>
                <a:ext cx="1143262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xmlns="" id="{BB62B1BB-00F7-4AE8-A087-7BE215C5524E}"/>
                  </a:ext>
                </a:extLst>
              </p:cNvPr>
              <p:cNvSpPr/>
              <p:nvPr/>
            </p:nvSpPr>
            <p:spPr>
              <a:xfrm>
                <a:off x="895048" y="4120188"/>
                <a:ext cx="248427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𝑙𝑔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BB62B1BB-00F7-4AE8-A087-7BE215C552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048" y="4120188"/>
                <a:ext cx="2484270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xmlns="" id="{CA054742-E493-418D-BB8D-9238CAFED69D}"/>
                  </a:ext>
                </a:extLst>
              </p:cNvPr>
              <p:cNvSpPr/>
              <p:nvPr/>
            </p:nvSpPr>
            <p:spPr>
              <a:xfrm>
                <a:off x="3586042" y="4092703"/>
                <a:ext cx="184665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+1&gt;1;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A054742-E493-418D-BB8D-9238CAFED6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6042" y="4092703"/>
                <a:ext cx="1846659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xmlns="" id="{F18D646F-6174-4351-85B9-B0C737768019}"/>
                  </a:ext>
                </a:extLst>
              </p:cNvPr>
              <p:cNvSpPr/>
              <p:nvPr/>
            </p:nvSpPr>
            <p:spPr>
              <a:xfrm>
                <a:off x="5567013" y="4092703"/>
                <a:ext cx="122065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F18D646F-6174-4351-85B9-B0C7377680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7013" y="4092703"/>
                <a:ext cx="1220655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Группа 42">
            <a:extLst>
              <a:ext uri="{FF2B5EF4-FFF2-40B4-BE49-F238E27FC236}">
                <a16:creationId xmlns:a16="http://schemas.microsoft.com/office/drawing/2014/main" xmlns="" id="{CEA29804-21C1-48C8-B9C7-3622C2A7E2B0}"/>
              </a:ext>
            </a:extLst>
          </p:cNvPr>
          <p:cNvGrpSpPr/>
          <p:nvPr/>
        </p:nvGrpSpPr>
        <p:grpSpPr>
          <a:xfrm>
            <a:off x="1075700" y="4841642"/>
            <a:ext cx="4784044" cy="791842"/>
            <a:chOff x="4449727" y="4250209"/>
            <a:chExt cx="4784044" cy="791842"/>
          </a:xfrm>
        </p:grpSpPr>
        <p:grpSp>
          <p:nvGrpSpPr>
            <p:cNvPr id="44" name="Группа 43">
              <a:extLst>
                <a:ext uri="{FF2B5EF4-FFF2-40B4-BE49-F238E27FC236}">
                  <a16:creationId xmlns:a16="http://schemas.microsoft.com/office/drawing/2014/main" xmlns="" id="{AE41AAAC-C26B-459A-80D8-503303FA953C}"/>
                </a:ext>
              </a:extLst>
            </p:cNvPr>
            <p:cNvGrpSpPr/>
            <p:nvPr/>
          </p:nvGrpSpPr>
          <p:grpSpPr>
            <a:xfrm>
              <a:off x="4449727" y="4250209"/>
              <a:ext cx="4784044" cy="791842"/>
              <a:chOff x="1162975" y="4575851"/>
              <a:chExt cx="4784044" cy="791842"/>
            </a:xfrm>
          </p:grpSpPr>
          <p:grpSp>
            <p:nvGrpSpPr>
              <p:cNvPr id="49" name="Группа 48">
                <a:extLst>
                  <a:ext uri="{FF2B5EF4-FFF2-40B4-BE49-F238E27FC236}">
                    <a16:creationId xmlns:a16="http://schemas.microsoft.com/office/drawing/2014/main" xmlns="" id="{C6BF356E-833A-4147-A96F-2043E1CD3B1E}"/>
                  </a:ext>
                </a:extLst>
              </p:cNvPr>
              <p:cNvGrpSpPr/>
              <p:nvPr/>
            </p:nvGrpSpPr>
            <p:grpSpPr>
              <a:xfrm>
                <a:off x="1162975" y="4787825"/>
                <a:ext cx="3755254" cy="579868"/>
                <a:chOff x="1162975" y="4787825"/>
                <a:chExt cx="3755254" cy="579868"/>
              </a:xfrm>
            </p:grpSpPr>
            <p:cxnSp>
              <p:nvCxnSpPr>
                <p:cNvPr id="52" name="Прямая со стрелкой 51">
                  <a:extLst>
                    <a:ext uri="{FF2B5EF4-FFF2-40B4-BE49-F238E27FC236}">
                      <a16:creationId xmlns:a16="http://schemas.microsoft.com/office/drawing/2014/main" xmlns="" id="{A0BAE58A-3862-4D44-8BF0-7B9EA1FE43BF}"/>
                    </a:ext>
                  </a:extLst>
                </p:cNvPr>
                <p:cNvCxnSpPr/>
                <p:nvPr/>
              </p:nvCxnSpPr>
              <p:spPr>
                <a:xfrm>
                  <a:off x="1162975" y="4873841"/>
                  <a:ext cx="3755254" cy="0"/>
                </a:xfrm>
                <a:prstGeom prst="straightConnector1">
                  <a:avLst/>
                </a:prstGeom>
                <a:ln w="38100">
                  <a:tailEnd type="triangle"/>
                </a:ln>
              </p:spPr>
              <p:style>
                <a:lnRef idx="3">
                  <a:schemeClr val="accent1"/>
                </a:lnRef>
                <a:fillRef idx="0">
                  <a:schemeClr val="accent1"/>
                </a:fillRef>
                <a:effectRef idx="2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Блок-схема: узел 52">
                  <a:extLst>
                    <a:ext uri="{FF2B5EF4-FFF2-40B4-BE49-F238E27FC236}">
                      <a16:creationId xmlns:a16="http://schemas.microsoft.com/office/drawing/2014/main" xmlns="" id="{B4AE03FF-7DC4-4BC7-A751-AA12C451533B}"/>
                    </a:ext>
                  </a:extLst>
                </p:cNvPr>
                <p:cNvSpPr/>
                <p:nvPr/>
              </p:nvSpPr>
              <p:spPr>
                <a:xfrm>
                  <a:off x="1946318" y="4792609"/>
                  <a:ext cx="139934" cy="164857"/>
                </a:xfrm>
                <a:prstGeom prst="flowChartConnector">
                  <a:avLst/>
                </a:prstGeom>
                <a:ln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4" name="Блок-схема: узел 53">
                  <a:extLst>
                    <a:ext uri="{FF2B5EF4-FFF2-40B4-BE49-F238E27FC236}">
                      <a16:creationId xmlns:a16="http://schemas.microsoft.com/office/drawing/2014/main" xmlns="" id="{6880D055-EFEC-4484-98CE-09BF9C9220D6}"/>
                    </a:ext>
                  </a:extLst>
                </p:cNvPr>
                <p:cNvSpPr/>
                <p:nvPr/>
              </p:nvSpPr>
              <p:spPr>
                <a:xfrm>
                  <a:off x="2943412" y="4787825"/>
                  <a:ext cx="139934" cy="164857"/>
                </a:xfrm>
                <a:prstGeom prst="flowChartConnector">
                  <a:avLst/>
                </a:prstGeom>
                <a:ln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5" name="TextBox 54">
                      <a:extLst>
                        <a:ext uri="{FF2B5EF4-FFF2-40B4-BE49-F238E27FC236}">
                          <a16:creationId xmlns:a16="http://schemas.microsoft.com/office/drawing/2014/main" xmlns="" id="{4EF64408-8054-4595-BF69-7B13896E01C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716287" y="4998361"/>
                      <a:ext cx="46006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−5</m:t>
                            </m:r>
                          </m:oMath>
                        </m:oMathPara>
                      </a14:m>
                      <a:endParaRPr lang="ru-RU" sz="2400" dirty="0"/>
                    </a:p>
                  </p:txBody>
                </p:sp>
              </mc:Choice>
              <mc:Fallback xmlns="">
                <p:sp>
                  <p:nvSpPr>
                    <p:cNvPr id="55" name="TextBox 54">
                      <a:extLst>
                        <a:ext uri="{FF2B5EF4-FFF2-40B4-BE49-F238E27FC236}">
                          <a16:creationId xmlns:a16="http://schemas.microsoft.com/office/drawing/2014/main" id="{4EF64408-8054-4595-BF69-7B13896E01C6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716287" y="4998361"/>
                      <a:ext cx="460062" cy="369332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 l="-3947" r="-17105" b="-833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xmlns="" id="{B85F4719-88A0-4B83-88CB-15DE663C820C}"/>
                    </a:ext>
                  </a:extLst>
                </p:cNvPr>
                <p:cNvSpPr txBox="1"/>
                <p:nvPr/>
              </p:nvSpPr>
              <p:spPr>
                <a:xfrm>
                  <a:off x="2912562" y="4989145"/>
                  <a:ext cx="152286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en-US" sz="2400" dirty="0"/>
                    <a:t>0</a:t>
                  </a:r>
                  <a:endParaRPr lang="ru-RU" sz="2400" dirty="0"/>
                </a:p>
              </p:txBody>
            </p:sp>
          </p:grp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xmlns="" id="{01879ECA-CBED-469C-92AE-915376BCA736}"/>
                  </a:ext>
                </a:extLst>
              </p:cNvPr>
              <p:cNvSpPr txBox="1"/>
              <p:nvPr/>
            </p:nvSpPr>
            <p:spPr>
              <a:xfrm>
                <a:off x="1996459" y="4575851"/>
                <a:ext cx="302441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///////////////////////</a:t>
                </a:r>
                <a:endParaRPr lang="ru-RU" dirty="0"/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xmlns="" id="{977ADCC7-0C2D-4729-AC12-64B76BB2686C}"/>
                  </a:ext>
                </a:extLst>
              </p:cNvPr>
              <p:cNvSpPr txBox="1"/>
              <p:nvPr/>
            </p:nvSpPr>
            <p:spPr>
              <a:xfrm>
                <a:off x="2922602" y="4796980"/>
                <a:ext cx="302441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/////////////////////</a:t>
                </a:r>
                <a:endParaRPr lang="ru-RU" dirty="0"/>
              </a:p>
            </p:txBody>
          </p:sp>
        </p:grpSp>
        <p:grpSp>
          <p:nvGrpSpPr>
            <p:cNvPr id="45" name="Группа 44">
              <a:extLst>
                <a:ext uri="{FF2B5EF4-FFF2-40B4-BE49-F238E27FC236}">
                  <a16:creationId xmlns:a16="http://schemas.microsoft.com/office/drawing/2014/main" xmlns="" id="{54A15769-F9E9-4162-ACBF-2FD38E9A38E8}"/>
                </a:ext>
              </a:extLst>
            </p:cNvPr>
            <p:cNvGrpSpPr/>
            <p:nvPr/>
          </p:nvGrpSpPr>
          <p:grpSpPr>
            <a:xfrm>
              <a:off x="7122057" y="4470557"/>
              <a:ext cx="175950" cy="532191"/>
              <a:chOff x="7122057" y="4470557"/>
              <a:chExt cx="175950" cy="532191"/>
            </a:xfrm>
          </p:grpSpPr>
          <p:sp>
            <p:nvSpPr>
              <p:cNvPr id="47" name="Блок-схема: узел 46">
                <a:extLst>
                  <a:ext uri="{FF2B5EF4-FFF2-40B4-BE49-F238E27FC236}">
                    <a16:creationId xmlns:a16="http://schemas.microsoft.com/office/drawing/2014/main" xmlns="" id="{081BD504-5139-4FFB-9205-10A5AFE75395}"/>
                  </a:ext>
                </a:extLst>
              </p:cNvPr>
              <p:cNvSpPr/>
              <p:nvPr/>
            </p:nvSpPr>
            <p:spPr>
              <a:xfrm>
                <a:off x="7122057" y="4470557"/>
                <a:ext cx="139934" cy="164857"/>
              </a:xfrm>
              <a:prstGeom prst="flowChartConnector">
                <a:avLst/>
              </a:prstGeom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xmlns="" id="{056AF1BF-DB7D-43A0-8D7E-20B46595820A}"/>
                  </a:ext>
                </a:extLst>
              </p:cNvPr>
              <p:cNvSpPr txBox="1"/>
              <p:nvPr/>
            </p:nvSpPr>
            <p:spPr>
              <a:xfrm>
                <a:off x="7145721" y="4633416"/>
                <a:ext cx="15228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/>
                  <a:t>5</a:t>
                </a:r>
                <a:endParaRPr lang="ru-RU" sz="2400" dirty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xmlns="" id="{1BBA5515-2753-4784-AC86-1C41C8DACA8C}"/>
                  </a:ext>
                </a:extLst>
              </p:cNvPr>
              <p:cNvSpPr txBox="1"/>
              <p:nvPr/>
            </p:nvSpPr>
            <p:spPr>
              <a:xfrm>
                <a:off x="6654693" y="5371874"/>
                <a:ext cx="428071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Жауабы: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5]</m:t>
                    </m:r>
                  </m:oMath>
                </a14:m>
                <a:r>
                  <a:rPr lang="kk-KZ" sz="2800" dirty="0"/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1BBA5515-2753-4784-AC86-1C41C8DACA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4693" y="5371874"/>
                <a:ext cx="4280711" cy="523220"/>
              </a:xfrm>
              <a:prstGeom prst="rect">
                <a:avLst/>
              </a:prstGeom>
              <a:blipFill>
                <a:blip r:embed="rId13"/>
                <a:stretch>
                  <a:fillRect l="-2991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287CDCBD-3FA7-4CC2-A0A4-6952A2661CCF}"/>
                  </a:ext>
                </a:extLst>
              </p:cNvPr>
              <p:cNvSpPr txBox="1"/>
              <p:nvPr/>
            </p:nvSpPr>
            <p:spPr>
              <a:xfrm>
                <a:off x="5196773" y="4868421"/>
                <a:ext cx="152381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i="1" dirty="0">
                          <a:latin typeface="Cambria Math" panose="02040503050406030204" pitchFamily="18" charset="0"/>
                        </a:rPr>
                        <m:t>(0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;5]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87CDCBD-3FA7-4CC2-A0A4-6952A2661C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6773" y="4868421"/>
                <a:ext cx="1523815" cy="43088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847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E304020E-F4E9-4353-989F-C5F3F7876CDA}"/>
                  </a:ext>
                </a:extLst>
              </p:cNvPr>
              <p:cNvSpPr txBox="1"/>
              <p:nvPr/>
            </p:nvSpPr>
            <p:spPr>
              <a:xfrm>
                <a:off x="920577" y="501460"/>
                <a:ext cx="10177325" cy="10534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Тапсырма. </a:t>
                </a:r>
                <a:r>
                  <a:rPr lang="kk-KZ" sz="2800" dirty="0"/>
                  <a:t>Теңсіздіктер жүйесін шешіңіз.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kk-KZ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kk-KZ" sz="280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kk-KZ" sz="28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𝑙𝑔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𝑙𝑔𝑥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−2≤0</m:t>
                            </m:r>
                          </m:e>
                          <m:e>
                            <m:func>
                              <m:funcPr>
                                <m:ctrlPr>
                                  <a:rPr lang="en-US" sz="28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80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func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&gt;0</m:t>
                            </m:r>
                          </m:e>
                        </m:eqArr>
                      </m:e>
                    </m:d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304020E-F4E9-4353-989F-C5F3F7876C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501460"/>
                <a:ext cx="10177325" cy="1053494"/>
              </a:xfrm>
              <a:prstGeom prst="rect">
                <a:avLst/>
              </a:prstGeom>
              <a:blipFill>
                <a:blip r:embed="rId2"/>
                <a:stretch>
                  <a:fillRect l="-11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E14AD0C6-3FA7-40C9-849F-40BB9C435D82}"/>
              </a:ext>
            </a:extLst>
          </p:cNvPr>
          <p:cNvSpPr txBox="1"/>
          <p:nvPr/>
        </p:nvSpPr>
        <p:spPr>
          <a:xfrm>
            <a:off x="933200" y="1464130"/>
            <a:ext cx="1439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>
                <a:solidFill>
                  <a:srgbClr val="7030A0"/>
                </a:solidFill>
              </a:rPr>
              <a:t>Шешуі. </a:t>
            </a:r>
            <a:endParaRPr lang="ru-RU" sz="2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xmlns="" id="{FF6ED14E-37C7-4609-977D-BE84A72C175C}"/>
                  </a:ext>
                </a:extLst>
              </p:cNvPr>
              <p:cNvSpPr/>
              <p:nvPr/>
            </p:nvSpPr>
            <p:spPr>
              <a:xfrm>
                <a:off x="2399856" y="1383757"/>
                <a:ext cx="3399970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kk-KZ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kk-KZ" sz="28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kk-KZ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𝑙𝑔</m:t>
                                  </m:r>
                                </m:e>
                                <m:sup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𝑙𝑔𝑥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−2≤0</m:t>
                              </m:r>
                            </m:e>
                            <m:e>
                              <m:func>
                                <m:func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800"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FF6ED14E-37C7-4609-977D-BE84A72C17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9856" y="1383757"/>
                <a:ext cx="3399970" cy="10534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20084073-B39F-4791-A3A8-B7F8CB0BB436}"/>
                  </a:ext>
                </a:extLst>
              </p:cNvPr>
              <p:cNvSpPr/>
              <p:nvPr/>
            </p:nvSpPr>
            <p:spPr>
              <a:xfrm>
                <a:off x="885341" y="2733196"/>
                <a:ext cx="331571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kk-KZ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𝑙𝑔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𝑙𝑔𝑥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−2≤0;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20084073-B39F-4791-A3A8-B7F8CB0BB4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341" y="2733196"/>
                <a:ext cx="3315715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xmlns="" id="{01D9BA54-CBE6-46F8-B1C0-CA94FA34BCF1}"/>
                  </a:ext>
                </a:extLst>
              </p:cNvPr>
              <p:cNvSpPr/>
              <p:nvPr/>
            </p:nvSpPr>
            <p:spPr>
              <a:xfrm>
                <a:off x="4356121" y="2727607"/>
                <a:ext cx="156286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𝑙𝑔𝑥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01D9BA54-CBE6-46F8-B1C0-CA94FA34BC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6121" y="2727607"/>
                <a:ext cx="1562864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3FDAF062-7F78-4810-A377-B9D42529A92C}"/>
                  </a:ext>
                </a:extLst>
              </p:cNvPr>
              <p:cNvSpPr txBox="1"/>
              <p:nvPr/>
            </p:nvSpPr>
            <p:spPr>
              <a:xfrm>
                <a:off x="6149772" y="2764244"/>
                <a:ext cx="247304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−2≤0;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FDAF062-7F78-4810-A377-B9D42529A9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9772" y="2764244"/>
                <a:ext cx="2473048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17D5CAE9-3B3C-4CD0-A8F0-9FA08C0DF1DE}"/>
                  </a:ext>
                </a:extLst>
              </p:cNvPr>
              <p:cNvSpPr txBox="1"/>
              <p:nvPr/>
            </p:nvSpPr>
            <p:spPr>
              <a:xfrm>
                <a:off x="8929790" y="2739773"/>
                <a:ext cx="237686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−2=0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7D5CAE9-3B3C-4CD0-A8F0-9FA08C0DF1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9790" y="2739773"/>
                <a:ext cx="2376869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4231B850-CB5A-4BF1-8508-0DEB084272D4}"/>
                  </a:ext>
                </a:extLst>
              </p:cNvPr>
              <p:cNvSpPr txBox="1"/>
              <p:nvPr/>
            </p:nvSpPr>
            <p:spPr>
              <a:xfrm>
                <a:off x="978311" y="3452650"/>
                <a:ext cx="288328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=−2;  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=1;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231B850-CB5A-4BF1-8508-0DEB084272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311" y="3452650"/>
                <a:ext cx="2883289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Группа 19">
            <a:extLst>
              <a:ext uri="{FF2B5EF4-FFF2-40B4-BE49-F238E27FC236}">
                <a16:creationId xmlns:a16="http://schemas.microsoft.com/office/drawing/2014/main" xmlns="" id="{97B88B33-A998-4084-B4E1-02DC1643F3FC}"/>
              </a:ext>
            </a:extLst>
          </p:cNvPr>
          <p:cNvGrpSpPr/>
          <p:nvPr/>
        </p:nvGrpSpPr>
        <p:grpSpPr>
          <a:xfrm>
            <a:off x="4142587" y="3239308"/>
            <a:ext cx="3225879" cy="847115"/>
            <a:chOff x="970855" y="3415895"/>
            <a:chExt cx="3663289" cy="1092087"/>
          </a:xfrm>
        </p:grpSpPr>
        <p:pic>
          <p:nvPicPr>
            <p:cNvPr id="21" name="Рисунок 20">
              <a:extLst>
                <a:ext uri="{FF2B5EF4-FFF2-40B4-BE49-F238E27FC236}">
                  <a16:creationId xmlns:a16="http://schemas.microsoft.com/office/drawing/2014/main" xmlns="" id="{037039CA-3EBB-4622-A8C1-AF68951DC13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r="2493" b="36960"/>
            <a:stretch/>
          </p:blipFill>
          <p:spPr>
            <a:xfrm>
              <a:off x="970855" y="3415895"/>
              <a:ext cx="3663289" cy="587934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3202A83A-8946-4641-AF14-D8F19B63798E}"/>
                </a:ext>
              </a:extLst>
            </p:cNvPr>
            <p:cNvSpPr txBox="1"/>
            <p:nvPr/>
          </p:nvSpPr>
          <p:spPr>
            <a:xfrm>
              <a:off x="1947422" y="3970328"/>
              <a:ext cx="444612" cy="515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-2</a:t>
              </a:r>
              <a:endParaRPr lang="ru-RU" sz="2000" dirty="0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512591FE-A6AC-441B-94E4-A61AF9395075}"/>
                </a:ext>
              </a:extLst>
            </p:cNvPr>
            <p:cNvSpPr txBox="1"/>
            <p:nvPr/>
          </p:nvSpPr>
          <p:spPr>
            <a:xfrm>
              <a:off x="3186983" y="3992167"/>
              <a:ext cx="415455" cy="515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1</a:t>
              </a:r>
              <a:endParaRPr lang="ru-RU" sz="20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0A99235E-6EC8-4C01-B96E-56CD9C4A83EE}"/>
                  </a:ext>
                </a:extLst>
              </p:cNvPr>
              <p:cNvSpPr txBox="1"/>
              <p:nvPr/>
            </p:nvSpPr>
            <p:spPr>
              <a:xfrm>
                <a:off x="7803142" y="3407743"/>
                <a:ext cx="177638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−2;1</m:t>
                          </m: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A99235E-6EC8-4C01-B96E-56CD9C4A83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3142" y="3407743"/>
                <a:ext cx="1776384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D4212802-14D6-4FAD-8D34-3D4F507DCC35}"/>
                  </a:ext>
                </a:extLst>
              </p:cNvPr>
              <p:cNvSpPr txBox="1"/>
              <p:nvPr/>
            </p:nvSpPr>
            <p:spPr>
              <a:xfrm>
                <a:off x="970855" y="4155041"/>
                <a:ext cx="1721369" cy="9611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𝑙𝑔𝑥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≥−2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𝑙𝑔𝑥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4212802-14D6-4FAD-8D34-3D4F507DCC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855" y="4155041"/>
                <a:ext cx="1721369" cy="96116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Стрелка: вправо 29">
            <a:extLst>
              <a:ext uri="{FF2B5EF4-FFF2-40B4-BE49-F238E27FC236}">
                <a16:creationId xmlns:a16="http://schemas.microsoft.com/office/drawing/2014/main" xmlns="" id="{A65EFEBC-B8B8-4D00-93D4-045545821C2C}"/>
              </a:ext>
            </a:extLst>
          </p:cNvPr>
          <p:cNvSpPr/>
          <p:nvPr/>
        </p:nvSpPr>
        <p:spPr>
          <a:xfrm>
            <a:off x="2880311" y="4549742"/>
            <a:ext cx="444685" cy="21306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10A5CCCF-DF34-4998-86D7-E6B7D1BB2A6B}"/>
                  </a:ext>
                </a:extLst>
              </p:cNvPr>
              <p:cNvSpPr txBox="1"/>
              <p:nvPr/>
            </p:nvSpPr>
            <p:spPr>
              <a:xfrm>
                <a:off x="3513083" y="4156195"/>
                <a:ext cx="2181431" cy="9588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;10</m:t>
                          </m: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0A5CCCF-DF34-4998-86D7-E6B7D1BB2A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3083" y="4156195"/>
                <a:ext cx="2181431" cy="95885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xmlns="" id="{1BEDC6A6-1C94-47C1-9959-EDBFD0AF052E}"/>
                  </a:ext>
                </a:extLst>
              </p:cNvPr>
              <p:cNvSpPr/>
              <p:nvPr/>
            </p:nvSpPr>
            <p:spPr>
              <a:xfrm>
                <a:off x="970855" y="5317831"/>
                <a:ext cx="192815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1BEDC6A6-1C94-47C1-9959-EDBFD0AF05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855" y="5317831"/>
                <a:ext cx="192815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Стрелка: вправо 31">
            <a:extLst>
              <a:ext uri="{FF2B5EF4-FFF2-40B4-BE49-F238E27FC236}">
                <a16:creationId xmlns:a16="http://schemas.microsoft.com/office/drawing/2014/main" xmlns="" id="{03650048-F195-4DCA-86E6-13BA8AE92498}"/>
              </a:ext>
            </a:extLst>
          </p:cNvPr>
          <p:cNvSpPr/>
          <p:nvPr/>
        </p:nvSpPr>
        <p:spPr>
          <a:xfrm>
            <a:off x="2916624" y="5459628"/>
            <a:ext cx="444685" cy="21306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xmlns="" id="{B2B218B6-065A-4B08-8591-4A69133FBEE9}"/>
                  </a:ext>
                </a:extLst>
              </p:cNvPr>
              <p:cNvSpPr/>
              <p:nvPr/>
            </p:nvSpPr>
            <p:spPr>
              <a:xfrm>
                <a:off x="3524398" y="5284568"/>
                <a:ext cx="1126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2B218B6-065A-4B08-8591-4A69133FBE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4398" y="5284568"/>
                <a:ext cx="1126077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E78CDE58-0062-441A-A04C-33A78B44BC22}"/>
                  </a:ext>
                </a:extLst>
              </p:cNvPr>
              <p:cNvSpPr txBox="1"/>
              <p:nvPr/>
            </p:nvSpPr>
            <p:spPr>
              <a:xfrm>
                <a:off x="5178001" y="5163066"/>
                <a:ext cx="172258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∈(1;10]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78CDE58-0062-441A-A04C-33A78B44BC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8001" y="5163066"/>
                <a:ext cx="1722587" cy="43088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100C0DA2-68B8-4FA9-A155-5041E53654D7}"/>
                  </a:ext>
                </a:extLst>
              </p:cNvPr>
              <p:cNvSpPr txBox="1"/>
              <p:nvPr/>
            </p:nvSpPr>
            <p:spPr>
              <a:xfrm>
                <a:off x="7088675" y="5374807"/>
                <a:ext cx="428071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Жауабы: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10]</m:t>
                    </m:r>
                  </m:oMath>
                </a14:m>
                <a:r>
                  <a:rPr lang="kk-KZ" sz="2800" dirty="0"/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100C0DA2-68B8-4FA9-A155-5041E53654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8675" y="5374807"/>
                <a:ext cx="4280711" cy="523220"/>
              </a:xfrm>
              <a:prstGeom prst="rect">
                <a:avLst/>
              </a:prstGeom>
              <a:blipFill>
                <a:blip r:embed="rId16"/>
                <a:stretch>
                  <a:fillRect l="-2991" t="-12791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141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/>
      <p:bldP spid="8" grpId="0"/>
      <p:bldP spid="30" grpId="0" animBg="1"/>
      <p:bldP spid="9" grpId="0"/>
      <p:bldP spid="32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2635BB57-3434-490C-889D-2E8625455973}"/>
                  </a:ext>
                </a:extLst>
              </p:cNvPr>
              <p:cNvSpPr txBox="1"/>
              <p:nvPr/>
            </p:nvSpPr>
            <p:spPr>
              <a:xfrm>
                <a:off x="920577" y="501460"/>
                <a:ext cx="10177325" cy="8006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Тапсырма. </a:t>
                </a:r>
                <a:r>
                  <a:rPr lang="kk-KZ" sz="2800" dirty="0"/>
                  <a:t>Теңсіздікті шешіңіз.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ru-RU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func>
                          <m:func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f>
                                  <m:f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en-US" sz="2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28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ru-RU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sub>
                            </m:sSub>
                          </m:fName>
                          <m:e>
                            <m:d>
                              <m:dPr>
                                <m:ctrlPr>
                                  <a:rPr lang="en-US" sz="28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ru-RU" sz="28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d>
                          </m:e>
                        </m:func>
                      </m:e>
                    </m:func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635BB57-3434-490C-889D-2E86254559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501460"/>
                <a:ext cx="10177325" cy="800604"/>
              </a:xfrm>
              <a:prstGeom prst="rect">
                <a:avLst/>
              </a:prstGeom>
              <a:blipFill>
                <a:blip r:embed="rId2"/>
                <a:stretch>
                  <a:fillRect l="-1198" t="-75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709E0D3E-CBD0-4B03-A835-B88F94751097}"/>
              </a:ext>
            </a:extLst>
          </p:cNvPr>
          <p:cNvSpPr txBox="1"/>
          <p:nvPr/>
        </p:nvSpPr>
        <p:spPr>
          <a:xfrm>
            <a:off x="906011" y="1223747"/>
            <a:ext cx="1439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>
                <a:solidFill>
                  <a:srgbClr val="7030A0"/>
                </a:solidFill>
              </a:rPr>
              <a:t>Шешуі. </a:t>
            </a:r>
            <a:endParaRPr lang="ru-RU" sz="2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="" xmlns:a16="http://schemas.microsoft.com/office/drawing/2014/main" id="{D67FA3E9-C357-4771-9501-397392E260C9}"/>
                  </a:ext>
                </a:extLst>
              </p:cNvPr>
              <p:cNvSpPr/>
              <p:nvPr/>
            </p:nvSpPr>
            <p:spPr>
              <a:xfrm>
                <a:off x="2337208" y="1225115"/>
                <a:ext cx="3672031" cy="8281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f>
                                    <m:f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ru-RU" sz="28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lang="ru-RU" sz="28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b>
                              </m:sSub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</m:func>
                        </m:e>
                      </m:func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D67FA3E9-C357-4771-9501-397392E260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7208" y="1225115"/>
                <a:ext cx="3672031" cy="82811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="" xmlns:a16="http://schemas.microsoft.com/office/drawing/2014/main" id="{7CC2C9F7-7F6E-452F-947B-1E3247E0D4EC}"/>
                  </a:ext>
                </a:extLst>
              </p:cNvPr>
              <p:cNvSpPr/>
              <p:nvPr/>
            </p:nvSpPr>
            <p:spPr>
              <a:xfrm>
                <a:off x="6208149" y="1217786"/>
                <a:ext cx="4439357" cy="8281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f>
                                    <m:f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ru-RU" sz="28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lang="ru-RU" sz="28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b>
                              </m:sSub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</m:func>
                        </m:e>
                      </m:func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7CC2C9F7-7F6E-452F-947B-1E3247E0D4E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8149" y="1217786"/>
                <a:ext cx="4439357" cy="82811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BEC29869-1AE9-43CF-9B78-A568224E4548}"/>
                  </a:ext>
                </a:extLst>
              </p:cNvPr>
              <p:cNvSpPr txBox="1"/>
              <p:nvPr/>
            </p:nvSpPr>
            <p:spPr>
              <a:xfrm>
                <a:off x="871646" y="2100862"/>
                <a:ext cx="2508892" cy="16684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unc>
                                <m:func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400"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f>
                                        <m:f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ad>
                                            <m:radPr>
                                              <m:degHide m:val="on"/>
                                              <m:ctrlPr>
                                                <a:rPr lang="en-US"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radPr>
                                            <m:deg/>
                                            <m:e>
                                              <m:r>
                                                <a:rPr lang="ru-RU" sz="2400" i="1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e>
                                          </m:rad>
                                        </m:num>
                                        <m:den>
                                          <m:r>
                                            <a:rPr lang="ru-RU" sz="24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sub>
                                  </m:sSub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lang="ru-RU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func>
                                <m:func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400"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f>
                                        <m:f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ad>
                                            <m:radPr>
                                              <m:degHide m:val="on"/>
                                              <m:ctrlPr>
                                                <a:rPr lang="en-US"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radPr>
                                            <m:deg/>
                                            <m:e>
                                              <m:r>
                                                <a:rPr lang="ru-RU" sz="2400" i="1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e>
                                          </m:rad>
                                        </m:num>
                                        <m:den>
                                          <m:r>
                                            <a:rPr lang="ru-RU" sz="24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sub>
                                  </m:sSub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lang="ru-RU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−1&gt;0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EC29869-1AE9-43CF-9B78-A568224E45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646" y="2100862"/>
                <a:ext cx="2508892" cy="166840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Стрелка: вправо 4">
            <a:extLst>
              <a:ext uri="{FF2B5EF4-FFF2-40B4-BE49-F238E27FC236}">
                <a16:creationId xmlns="" xmlns:a16="http://schemas.microsoft.com/office/drawing/2014/main" id="{C2A08365-400B-4232-8325-BDA95AD0B2C6}"/>
              </a:ext>
            </a:extLst>
          </p:cNvPr>
          <p:cNvSpPr/>
          <p:nvPr/>
        </p:nvSpPr>
        <p:spPr>
          <a:xfrm>
            <a:off x="3666295" y="2880847"/>
            <a:ext cx="381740" cy="18365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="" xmlns:a16="http://schemas.microsoft.com/office/drawing/2014/main" id="{EDB5D4C4-5634-43DD-A262-0E055962ADAF}"/>
                  </a:ext>
                </a:extLst>
              </p:cNvPr>
              <p:cNvSpPr txBox="1"/>
              <p:nvPr/>
            </p:nvSpPr>
            <p:spPr>
              <a:xfrm>
                <a:off x="4199882" y="2158343"/>
                <a:ext cx="2656753" cy="14392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𝑙𝑜𝑔</m:t>
                                  </m:r>
                                </m:e>
                                <m:sub>
                                  <m:sSup>
                                    <m:sSupPr>
                                      <m:ctrlPr>
                                        <a:rPr lang="ru-RU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sup>
                                  </m:sSup>
                                </m:sub>
                              </m:sSub>
                              <m:d>
                                <m:d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ru-RU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𝑙𝑜𝑔</m:t>
                                  </m:r>
                                </m:e>
                                <m:sub>
                                  <m:sSup>
                                    <m:sSupPr>
                                      <m:ctrlP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sup>
                                  </m:sSup>
                                </m:sub>
                              </m:sSub>
                              <m:d>
                                <m:d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ru-RU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DB5D4C4-5634-43DD-A262-0E055962AD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9882" y="2158343"/>
                <a:ext cx="2656753" cy="1439240"/>
              </a:xfrm>
              <a:prstGeom prst="rect">
                <a:avLst/>
              </a:prstGeom>
              <a:blipFill>
                <a:blip r:embed="rId6"/>
                <a:stretch>
                  <a:fillRect b="-144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Стрелка: вправо 19">
            <a:extLst>
              <a:ext uri="{FF2B5EF4-FFF2-40B4-BE49-F238E27FC236}">
                <a16:creationId xmlns="" xmlns:a16="http://schemas.microsoft.com/office/drawing/2014/main" id="{E5733427-3643-459C-8841-F1CDDE74C2C9}"/>
              </a:ext>
            </a:extLst>
          </p:cNvPr>
          <p:cNvSpPr/>
          <p:nvPr/>
        </p:nvSpPr>
        <p:spPr>
          <a:xfrm>
            <a:off x="7142393" y="2872437"/>
            <a:ext cx="381740" cy="18365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="" xmlns:a16="http://schemas.microsoft.com/office/drawing/2014/main" id="{4DAD7792-E81D-4A8D-9E05-BBCE8A1D2CD5}"/>
                  </a:ext>
                </a:extLst>
              </p:cNvPr>
              <p:cNvSpPr txBox="1"/>
              <p:nvPr/>
            </p:nvSpPr>
            <p:spPr>
              <a:xfrm>
                <a:off x="7809891" y="2352559"/>
                <a:ext cx="2759986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sSub>
                                <m:sSub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𝑙𝑜𝑔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ru-RU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𝑙𝑜𝑔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ru-RU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DAD7792-E81D-4A8D-9E05-BBCE8A1D2C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9891" y="2352559"/>
                <a:ext cx="2759986" cy="117910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="" xmlns:a16="http://schemas.microsoft.com/office/drawing/2014/main" id="{DDA1D98B-017B-4CE6-8588-7C4149EF305D}"/>
                  </a:ext>
                </a:extLst>
              </p:cNvPr>
              <p:cNvSpPr txBox="1"/>
              <p:nvPr/>
            </p:nvSpPr>
            <p:spPr>
              <a:xfrm>
                <a:off x="964455" y="4001363"/>
                <a:ext cx="2590068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𝑙𝑜𝑔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ru-RU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𝑙𝑜𝑔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ru-RU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DA1D98B-017B-4CE6-8588-7C4149EF3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455" y="4001363"/>
                <a:ext cx="2590068" cy="117910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Стрелка: вправо 28">
            <a:extLst>
              <a:ext uri="{FF2B5EF4-FFF2-40B4-BE49-F238E27FC236}">
                <a16:creationId xmlns="" xmlns:a16="http://schemas.microsoft.com/office/drawing/2014/main" id="{65A3F2D2-B7AB-4707-93F3-229711976682}"/>
              </a:ext>
            </a:extLst>
          </p:cNvPr>
          <p:cNvSpPr/>
          <p:nvPr/>
        </p:nvSpPr>
        <p:spPr>
          <a:xfrm>
            <a:off x="10689304" y="2866826"/>
            <a:ext cx="381740" cy="18365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: вправо 29">
            <a:extLst>
              <a:ext uri="{FF2B5EF4-FFF2-40B4-BE49-F238E27FC236}">
                <a16:creationId xmlns="" xmlns:a16="http://schemas.microsoft.com/office/drawing/2014/main" id="{5197410C-C110-43ED-B87E-E89B9D6163E2}"/>
              </a:ext>
            </a:extLst>
          </p:cNvPr>
          <p:cNvSpPr/>
          <p:nvPr/>
        </p:nvSpPr>
        <p:spPr>
          <a:xfrm>
            <a:off x="3692332" y="4499085"/>
            <a:ext cx="381740" cy="18365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="" xmlns:a16="http://schemas.microsoft.com/office/drawing/2014/main" id="{B4209B98-07E5-4FC0-8389-482EDE031B34}"/>
                  </a:ext>
                </a:extLst>
              </p:cNvPr>
              <p:cNvSpPr txBox="1"/>
              <p:nvPr/>
            </p:nvSpPr>
            <p:spPr>
              <a:xfrm>
                <a:off x="4111879" y="3851150"/>
                <a:ext cx="1552092" cy="14397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−1&lt;</m:t>
                              </m:r>
                              <m:f>
                                <m:f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−1&lt;1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4209B98-07E5-4FC0-8389-482EDE031B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1879" y="3851150"/>
                <a:ext cx="1552092" cy="14397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="" xmlns:a16="http://schemas.microsoft.com/office/drawing/2014/main" id="{653625DD-5DF6-4A31-B771-EE01F89A1167}"/>
                  </a:ext>
                </a:extLst>
              </p:cNvPr>
              <p:cNvSpPr txBox="1"/>
              <p:nvPr/>
            </p:nvSpPr>
            <p:spPr>
              <a:xfrm>
                <a:off x="6349317" y="3871037"/>
                <a:ext cx="1237325" cy="14397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53625DD-5DF6-4A31-B771-EE01F89A11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9317" y="3871037"/>
                <a:ext cx="1237325" cy="14397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Стрелка: вправо 32">
            <a:extLst>
              <a:ext uri="{FF2B5EF4-FFF2-40B4-BE49-F238E27FC236}">
                <a16:creationId xmlns="" xmlns:a16="http://schemas.microsoft.com/office/drawing/2014/main" id="{13B04966-D806-496A-A96A-94EED96A9C18}"/>
              </a:ext>
            </a:extLst>
          </p:cNvPr>
          <p:cNvSpPr/>
          <p:nvPr/>
        </p:nvSpPr>
        <p:spPr>
          <a:xfrm>
            <a:off x="5868648" y="4517688"/>
            <a:ext cx="381740" cy="18365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: вправо 33">
            <a:extLst>
              <a:ext uri="{FF2B5EF4-FFF2-40B4-BE49-F238E27FC236}">
                <a16:creationId xmlns="" xmlns:a16="http://schemas.microsoft.com/office/drawing/2014/main" id="{90C5840A-5018-4728-97D9-9D909022383C}"/>
              </a:ext>
            </a:extLst>
          </p:cNvPr>
          <p:cNvSpPr/>
          <p:nvPr/>
        </p:nvSpPr>
        <p:spPr>
          <a:xfrm>
            <a:off x="7738863" y="4510817"/>
            <a:ext cx="381740" cy="18365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id="{6765D3B1-23E9-43EA-B9A3-7CA5B66CFB0B}"/>
                  </a:ext>
                </a:extLst>
              </p:cNvPr>
              <p:cNvSpPr txBox="1"/>
              <p:nvPr/>
            </p:nvSpPr>
            <p:spPr>
              <a:xfrm>
                <a:off x="8218929" y="4406247"/>
                <a:ext cx="155779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1;1,5</m:t>
                          </m: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765D3B1-23E9-43EA-B9A3-7CA5B66CFB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8929" y="4406247"/>
                <a:ext cx="1557799" cy="369332"/>
              </a:xfrm>
              <a:prstGeom prst="rect">
                <a:avLst/>
              </a:prstGeom>
              <a:blipFill>
                <a:blip r:embed="rId11"/>
                <a:stretch>
                  <a:fillRect l="-2344" b="-11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="" xmlns:a16="http://schemas.microsoft.com/office/drawing/2014/main" id="{86554084-8D1C-4DAE-BF89-BA9914B64076}"/>
                  </a:ext>
                </a:extLst>
              </p:cNvPr>
              <p:cNvSpPr txBox="1"/>
              <p:nvPr/>
            </p:nvSpPr>
            <p:spPr>
              <a:xfrm>
                <a:off x="6707274" y="5412019"/>
                <a:ext cx="282665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Жауабы: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1,5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kk-KZ" sz="2800" dirty="0"/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6554084-8D1C-4DAE-BF89-BA9914B640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7274" y="5412019"/>
                <a:ext cx="2826658" cy="523220"/>
              </a:xfrm>
              <a:prstGeom prst="rect">
                <a:avLst/>
              </a:prstGeom>
              <a:blipFill>
                <a:blip r:embed="rId12"/>
                <a:stretch>
                  <a:fillRect l="-4310" t="-12791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7577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/>
      <p:bldP spid="5" grpId="0" animBg="1"/>
      <p:bldP spid="19" grpId="0"/>
      <p:bldP spid="20" grpId="0" animBg="1"/>
      <p:bldP spid="21" grpId="0"/>
      <p:bldP spid="22" grpId="0"/>
      <p:bldP spid="29" grpId="0" animBg="1"/>
      <p:bldP spid="30" grpId="0" animBg="1"/>
      <p:bldP spid="31" grpId="0"/>
      <p:bldP spid="32" grpId="0"/>
      <p:bldP spid="33" grpId="0" animBg="1"/>
      <p:bldP spid="34" grpId="0" animBg="1"/>
      <p:bldP spid="6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96254953-A7B4-4429-BD1F-00FB2BB9D668}"/>
                  </a:ext>
                </a:extLst>
              </p:cNvPr>
              <p:cNvSpPr txBox="1"/>
              <p:nvPr/>
            </p:nvSpPr>
            <p:spPr>
              <a:xfrm>
                <a:off x="920577" y="501460"/>
                <a:ext cx="10177325" cy="11836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Тапсырма. </a:t>
                </a:r>
                <a:r>
                  <a:rPr lang="kk-KZ" sz="2800" dirty="0"/>
                  <a:t>Функцияның анықталу облысын табыңыз.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func>
                          <m:func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f>
                                  <m:f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sub>
                            </m:sSub>
                          </m:fName>
                          <m:e>
                            <m:func>
                              <m:func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8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fName>
                              <m:e>
                                <m:d>
                                  <m:d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</m:d>
                              </m:e>
                            </m:func>
                          </m:e>
                        </m:func>
                      </m:e>
                    </m:func>
                  </m:oMath>
                </a14:m>
                <a:r>
                  <a:rPr lang="kk-KZ" sz="2800" dirty="0"/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6254953-A7B4-4429-BD1F-00FB2BB9D6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501460"/>
                <a:ext cx="10177325" cy="1183657"/>
              </a:xfrm>
              <a:prstGeom prst="rect">
                <a:avLst/>
              </a:prstGeom>
              <a:blipFill>
                <a:blip r:embed="rId2"/>
                <a:stretch>
                  <a:fillRect l="-1198" t="-51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2D543FA-60C1-4540-A31F-FDD7BDE38712}"/>
              </a:ext>
            </a:extLst>
          </p:cNvPr>
          <p:cNvSpPr txBox="1"/>
          <p:nvPr/>
        </p:nvSpPr>
        <p:spPr>
          <a:xfrm>
            <a:off x="933200" y="1291350"/>
            <a:ext cx="1439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>
                <a:solidFill>
                  <a:srgbClr val="7030A0"/>
                </a:solidFill>
              </a:rPr>
              <a:t>Шешуі. </a:t>
            </a:r>
            <a:endParaRPr lang="ru-RU" sz="2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="" xmlns:a16="http://schemas.microsoft.com/office/drawing/2014/main" id="{21525BEC-E11D-4D7E-ADEC-F935817D7F6F}"/>
                  </a:ext>
                </a:extLst>
              </p:cNvPr>
              <p:cNvSpPr txBox="1"/>
              <p:nvPr/>
            </p:nvSpPr>
            <p:spPr>
              <a:xfrm>
                <a:off x="870869" y="1896646"/>
                <a:ext cx="3452420" cy="15955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unc>
                                <m:func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800"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f>
                                        <m:f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sub>
                                  </m:sSub>
                                </m:fName>
                                <m:e>
                                  <m:func>
                                    <m:func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b>
                                        <m:sSub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800">
                                              <a:latin typeface="Cambria Math" panose="02040503050406030204" pitchFamily="18" charset="0"/>
                                            </a:rPr>
                                            <m:t>log</m:t>
                                          </m:r>
                                        </m:e>
                                        <m:sub>
                                          <m: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</m:e>
                                  </m:func>
                                </m:e>
                              </m:func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func>
                                <m:func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800"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−1&gt;0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1525BEC-E11D-4D7E-ADEC-F935817D7F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869" y="1896646"/>
                <a:ext cx="3452420" cy="15955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Стрелка: вправо 14">
            <a:extLst>
              <a:ext uri="{FF2B5EF4-FFF2-40B4-BE49-F238E27FC236}">
                <a16:creationId xmlns="" xmlns:a16="http://schemas.microsoft.com/office/drawing/2014/main" id="{388859EA-230D-4450-A799-E62192E9A475}"/>
              </a:ext>
            </a:extLst>
          </p:cNvPr>
          <p:cNvSpPr/>
          <p:nvPr/>
        </p:nvSpPr>
        <p:spPr>
          <a:xfrm>
            <a:off x="4434250" y="2602566"/>
            <a:ext cx="381740" cy="18365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="" xmlns:a16="http://schemas.microsoft.com/office/drawing/2014/main" id="{7C4229C6-6651-4CAE-BA91-BEDC9E2A5BE4}"/>
                  </a:ext>
                </a:extLst>
              </p:cNvPr>
              <p:cNvSpPr txBox="1"/>
              <p:nvPr/>
            </p:nvSpPr>
            <p:spPr>
              <a:xfrm>
                <a:off x="4953799" y="2006578"/>
                <a:ext cx="2726644" cy="1375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unc>
                                <m:func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800"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−1&gt;1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−1&gt;0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C4229C6-6651-4CAE-BA91-BEDC9E2A5B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799" y="2006578"/>
                <a:ext cx="2726644" cy="13756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Стрелка: вправо 16">
            <a:extLst>
              <a:ext uri="{FF2B5EF4-FFF2-40B4-BE49-F238E27FC236}">
                <a16:creationId xmlns="" xmlns:a16="http://schemas.microsoft.com/office/drawing/2014/main" id="{00272158-C366-49BA-A837-69116692C8E9}"/>
              </a:ext>
            </a:extLst>
          </p:cNvPr>
          <p:cNvSpPr/>
          <p:nvPr/>
        </p:nvSpPr>
        <p:spPr>
          <a:xfrm>
            <a:off x="7757585" y="2683778"/>
            <a:ext cx="381740" cy="18365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="" xmlns:a16="http://schemas.microsoft.com/office/drawing/2014/main" id="{0E49EC66-A549-43A0-B826-6DB4ECC9C07A}"/>
                  </a:ext>
                </a:extLst>
              </p:cNvPr>
              <p:cNvSpPr txBox="1"/>
              <p:nvPr/>
            </p:nvSpPr>
            <p:spPr>
              <a:xfrm>
                <a:off x="8421536" y="2006578"/>
                <a:ext cx="1780937" cy="1375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−1&lt;4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E49EC66-A549-43A0-B826-6DB4ECC9C0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1536" y="2006578"/>
                <a:ext cx="1780937" cy="13756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EE2C072B-9572-48E0-87F5-1118C0BF98D7}"/>
                  </a:ext>
                </a:extLst>
              </p:cNvPr>
              <p:cNvSpPr txBox="1"/>
              <p:nvPr/>
            </p:nvSpPr>
            <p:spPr>
              <a:xfrm>
                <a:off x="1543119" y="3710982"/>
                <a:ext cx="1780937" cy="1375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−1&lt;4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E2C072B-9572-48E0-87F5-1118C0BF98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3119" y="3710982"/>
                <a:ext cx="1780937" cy="13756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Стрелка: вправо 20">
            <a:extLst>
              <a:ext uri="{FF2B5EF4-FFF2-40B4-BE49-F238E27FC236}">
                <a16:creationId xmlns="" xmlns:a16="http://schemas.microsoft.com/office/drawing/2014/main" id="{9F80B2D7-5A96-4866-AD21-83F214FB99D3}"/>
              </a:ext>
            </a:extLst>
          </p:cNvPr>
          <p:cNvSpPr/>
          <p:nvPr/>
        </p:nvSpPr>
        <p:spPr>
          <a:xfrm>
            <a:off x="10484684" y="2707358"/>
            <a:ext cx="381740" cy="18365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: вправо 21">
            <a:extLst>
              <a:ext uri="{FF2B5EF4-FFF2-40B4-BE49-F238E27FC236}">
                <a16:creationId xmlns="" xmlns:a16="http://schemas.microsoft.com/office/drawing/2014/main" id="{288957C4-BC0F-4992-BE09-B1F51F7AE53F}"/>
              </a:ext>
            </a:extLst>
          </p:cNvPr>
          <p:cNvSpPr/>
          <p:nvPr/>
        </p:nvSpPr>
        <p:spPr>
          <a:xfrm>
            <a:off x="1022641" y="4306970"/>
            <a:ext cx="381740" cy="18365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="" xmlns:a16="http://schemas.microsoft.com/office/drawing/2014/main" id="{D88DDC1E-1067-43E1-ABDE-15D0554E6680}"/>
                  </a:ext>
                </a:extLst>
              </p:cNvPr>
              <p:cNvSpPr txBox="1"/>
              <p:nvPr/>
            </p:nvSpPr>
            <p:spPr>
              <a:xfrm>
                <a:off x="3795342" y="3746918"/>
                <a:ext cx="1154932" cy="1375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88DDC1E-1067-43E1-ABDE-15D0554E66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5342" y="3746918"/>
                <a:ext cx="1154932" cy="137563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Стрелка: вправо 29">
            <a:extLst>
              <a:ext uri="{FF2B5EF4-FFF2-40B4-BE49-F238E27FC236}">
                <a16:creationId xmlns="" xmlns:a16="http://schemas.microsoft.com/office/drawing/2014/main" id="{06007377-B37C-4159-B586-ED88D3181894}"/>
              </a:ext>
            </a:extLst>
          </p:cNvPr>
          <p:cNvSpPr/>
          <p:nvPr/>
        </p:nvSpPr>
        <p:spPr>
          <a:xfrm>
            <a:off x="3368829" y="4306970"/>
            <a:ext cx="381740" cy="18365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="" xmlns:a16="http://schemas.microsoft.com/office/drawing/2014/main" id="{E868E3E6-5106-4A49-BC7A-5535A21AF510}"/>
                  </a:ext>
                </a:extLst>
              </p:cNvPr>
              <p:cNvSpPr txBox="1"/>
              <p:nvPr/>
            </p:nvSpPr>
            <p:spPr>
              <a:xfrm>
                <a:off x="6112402" y="4194169"/>
                <a:ext cx="154773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2;5</m:t>
                          </m: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868E3E6-5106-4A49-BC7A-5535A21AF5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2402" y="4194169"/>
                <a:ext cx="1547731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Стрелка: вправо 31">
            <a:extLst>
              <a:ext uri="{FF2B5EF4-FFF2-40B4-BE49-F238E27FC236}">
                <a16:creationId xmlns="" xmlns:a16="http://schemas.microsoft.com/office/drawing/2014/main" id="{26E868A3-D6F2-477A-8F9B-C6F301AE0299}"/>
              </a:ext>
            </a:extLst>
          </p:cNvPr>
          <p:cNvSpPr/>
          <p:nvPr/>
        </p:nvSpPr>
        <p:spPr>
          <a:xfrm>
            <a:off x="5340468" y="4342904"/>
            <a:ext cx="381740" cy="18365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="" xmlns:a16="http://schemas.microsoft.com/office/drawing/2014/main" id="{58C49C64-D43A-4FC9-AA33-260D2A77FF2A}"/>
                  </a:ext>
                </a:extLst>
              </p:cNvPr>
              <p:cNvSpPr txBox="1"/>
              <p:nvPr/>
            </p:nvSpPr>
            <p:spPr>
              <a:xfrm>
                <a:off x="7008207" y="5289290"/>
                <a:ext cx="282665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Жауабы: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kk-KZ" sz="2800" dirty="0"/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58C49C64-D43A-4FC9-AA33-260D2A77FF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8207" y="5289290"/>
                <a:ext cx="2826658" cy="523220"/>
              </a:xfrm>
              <a:prstGeom prst="rect">
                <a:avLst/>
              </a:prstGeom>
              <a:blipFill>
                <a:blip r:embed="rId9"/>
                <a:stretch>
                  <a:fillRect l="-4536" t="-12941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0432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15" grpId="0" animBg="1"/>
      <p:bldP spid="16" grpId="0"/>
      <p:bldP spid="17" grpId="0" animBg="1"/>
      <p:bldP spid="18" grpId="0"/>
      <p:bldP spid="20" grpId="0"/>
      <p:bldP spid="21" grpId="0" animBg="1"/>
      <p:bldP spid="22" grpId="0" animBg="1"/>
      <p:bldP spid="29" grpId="0"/>
      <p:bldP spid="30" grpId="0" animBg="1"/>
      <p:bldP spid="31" grpId="0"/>
      <p:bldP spid="32" grpId="0" animBg="1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9624E169-A487-4F5B-8887-7347C0CC1ACB}"/>
                  </a:ext>
                </a:extLst>
              </p:cNvPr>
              <p:cNvSpPr txBox="1"/>
              <p:nvPr/>
            </p:nvSpPr>
            <p:spPr>
              <a:xfrm>
                <a:off x="920577" y="501460"/>
                <a:ext cx="1017732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Тапсырма. </a:t>
                </a:r>
                <a:r>
                  <a:rPr lang="kk-KZ" sz="2800" dirty="0"/>
                  <a:t>Теңсіздікті шешіңіз.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5−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func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624E169-A487-4F5B-8887-7347C0CC1A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501460"/>
                <a:ext cx="10177325" cy="523220"/>
              </a:xfrm>
              <a:prstGeom prst="rect">
                <a:avLst/>
              </a:prstGeom>
              <a:blipFill>
                <a:blip r:embed="rId2"/>
                <a:stretch>
                  <a:fillRect l="-1198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9CFDE60C-9F93-4A1D-86DC-B52A608C951F}"/>
              </a:ext>
            </a:extLst>
          </p:cNvPr>
          <p:cNvSpPr txBox="1"/>
          <p:nvPr/>
        </p:nvSpPr>
        <p:spPr>
          <a:xfrm>
            <a:off x="906011" y="1223747"/>
            <a:ext cx="1439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>
                <a:solidFill>
                  <a:srgbClr val="7030A0"/>
                </a:solidFill>
              </a:rPr>
              <a:t>Шешуі. </a:t>
            </a:r>
            <a:endParaRPr lang="ru-RU" sz="2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="" xmlns:a16="http://schemas.microsoft.com/office/drawing/2014/main" id="{76EAE73B-55AE-4852-A5D4-6069478BA4C4}"/>
                  </a:ext>
                </a:extLst>
              </p:cNvPr>
              <p:cNvSpPr txBox="1"/>
              <p:nvPr/>
            </p:nvSpPr>
            <p:spPr>
              <a:xfrm>
                <a:off x="906011" y="2065184"/>
                <a:ext cx="2063322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+2&gt;1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6EAE73B-55AE-4852-A5D4-6069478BA4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11" y="2065184"/>
                <a:ext cx="2063322" cy="11791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="" xmlns:a16="http://schemas.microsoft.com/office/drawing/2014/main" id="{39A5895A-3171-4DF6-ACF3-F0A7C7B838AE}"/>
                  </a:ext>
                </a:extLst>
              </p:cNvPr>
              <p:cNvSpPr/>
              <p:nvPr/>
            </p:nvSpPr>
            <p:spPr>
              <a:xfrm>
                <a:off x="2345478" y="1202520"/>
                <a:ext cx="497899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5−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&lt;</m:t>
                          </m:r>
                          <m:func>
                            <m:func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+2</m:t>
                                  </m:r>
                                </m:sub>
                              </m:sSub>
                            </m:fName>
                            <m:e>
                              <m:d>
                                <m:d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+2</m:t>
                                  </m:r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39A5895A-3171-4DF6-ACF3-F0A7C7B838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5478" y="1202520"/>
                <a:ext cx="4978992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Стрелка: вправо 15">
            <a:extLst>
              <a:ext uri="{FF2B5EF4-FFF2-40B4-BE49-F238E27FC236}">
                <a16:creationId xmlns="" xmlns:a16="http://schemas.microsoft.com/office/drawing/2014/main" id="{BA12516A-0186-4E3C-B0B2-166BA15A335E}"/>
              </a:ext>
            </a:extLst>
          </p:cNvPr>
          <p:cNvSpPr/>
          <p:nvPr/>
        </p:nvSpPr>
        <p:spPr>
          <a:xfrm>
            <a:off x="3007383" y="2580209"/>
            <a:ext cx="292113" cy="17589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id="{3292F6B7-3F47-42FE-961D-04F7B1AF534F}"/>
                  </a:ext>
                </a:extLst>
              </p:cNvPr>
              <p:cNvSpPr txBox="1"/>
              <p:nvPr/>
            </p:nvSpPr>
            <p:spPr>
              <a:xfrm>
                <a:off x="3374264" y="2065182"/>
                <a:ext cx="2292551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&lt;2−5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&gt;−5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292F6B7-3F47-42FE-961D-04F7B1AF53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4264" y="2065182"/>
                <a:ext cx="2292551" cy="117910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="" xmlns:a16="http://schemas.microsoft.com/office/drawing/2014/main" id="{A6DFAA73-47D4-454B-96AB-FB8B6943FCF7}"/>
                  </a:ext>
                </a:extLst>
              </p:cNvPr>
              <p:cNvSpPr txBox="1"/>
              <p:nvPr/>
            </p:nvSpPr>
            <p:spPr>
              <a:xfrm>
                <a:off x="6184714" y="2030477"/>
                <a:ext cx="1616853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6DFAA73-47D4-454B-96AB-FB8B6943FC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4714" y="2030477"/>
                <a:ext cx="1616853" cy="117910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Стрелка: вправо 18">
            <a:extLst>
              <a:ext uri="{FF2B5EF4-FFF2-40B4-BE49-F238E27FC236}">
                <a16:creationId xmlns="" xmlns:a16="http://schemas.microsoft.com/office/drawing/2014/main" id="{08B9744C-E686-4D03-9333-25F3DF2C0B87}"/>
              </a:ext>
            </a:extLst>
          </p:cNvPr>
          <p:cNvSpPr/>
          <p:nvPr/>
        </p:nvSpPr>
        <p:spPr>
          <a:xfrm>
            <a:off x="5785483" y="2580209"/>
            <a:ext cx="286263" cy="16635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1415AAD9-2DF3-4C9B-83E0-856B23BD8331}"/>
                  </a:ext>
                </a:extLst>
              </p:cNvPr>
              <p:cNvSpPr txBox="1"/>
              <p:nvPr/>
            </p:nvSpPr>
            <p:spPr>
              <a:xfrm>
                <a:off x="8338463" y="2058675"/>
                <a:ext cx="1217705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15AAD9-2DF3-4C9B-83E0-856B23BD83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8463" y="2058675"/>
                <a:ext cx="1217705" cy="117910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Стрелка: вправо 20">
            <a:extLst>
              <a:ext uri="{FF2B5EF4-FFF2-40B4-BE49-F238E27FC236}">
                <a16:creationId xmlns="" xmlns:a16="http://schemas.microsoft.com/office/drawing/2014/main" id="{CC63894F-77C9-4781-9CFE-CB3FB96FAA93}"/>
              </a:ext>
            </a:extLst>
          </p:cNvPr>
          <p:cNvSpPr/>
          <p:nvPr/>
        </p:nvSpPr>
        <p:spPr>
          <a:xfrm>
            <a:off x="7945714" y="2580209"/>
            <a:ext cx="302322" cy="166665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00A7B0B7-ABBB-481C-813C-409A942AC58B}"/>
                  </a:ext>
                </a:extLst>
              </p:cNvPr>
              <p:cNvSpPr txBox="1"/>
              <p:nvPr/>
            </p:nvSpPr>
            <p:spPr>
              <a:xfrm>
                <a:off x="9728190" y="2503270"/>
                <a:ext cx="155779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1,5;5</m:t>
                          </m: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0A7B0B7-ABBB-481C-813C-409A942AC5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28190" y="2503270"/>
                <a:ext cx="1557799" cy="369332"/>
              </a:xfrm>
              <a:prstGeom prst="rect">
                <a:avLst/>
              </a:prstGeom>
              <a:blipFill>
                <a:blip r:embed="rId8"/>
                <a:stretch>
                  <a:fillRect l="-2745" b="-11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="" xmlns:a16="http://schemas.microsoft.com/office/drawing/2014/main" id="{15E778B7-4C00-4EC7-888B-23F7DC9FBC0B}"/>
                  </a:ext>
                </a:extLst>
              </p:cNvPr>
              <p:cNvSpPr txBox="1"/>
              <p:nvPr/>
            </p:nvSpPr>
            <p:spPr>
              <a:xfrm>
                <a:off x="884191" y="3425557"/>
                <a:ext cx="2096150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ru-RU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+2&lt;1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15E778B7-4C00-4EC7-888B-23F7DC9FBC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191" y="3425557"/>
                <a:ext cx="2096150" cy="117910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Стрелка: вправо 29">
            <a:extLst>
              <a:ext uri="{FF2B5EF4-FFF2-40B4-BE49-F238E27FC236}">
                <a16:creationId xmlns="" xmlns:a16="http://schemas.microsoft.com/office/drawing/2014/main" id="{AF165DBD-7F11-4208-9F81-90BCA5FE45BB}"/>
              </a:ext>
            </a:extLst>
          </p:cNvPr>
          <p:cNvSpPr/>
          <p:nvPr/>
        </p:nvSpPr>
        <p:spPr>
          <a:xfrm>
            <a:off x="2985563" y="3940582"/>
            <a:ext cx="292113" cy="17589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="" xmlns:a16="http://schemas.microsoft.com/office/drawing/2014/main" id="{31A4BBF5-D190-4A00-9AD8-46EE04C681C6}"/>
                  </a:ext>
                </a:extLst>
              </p:cNvPr>
              <p:cNvSpPr txBox="1"/>
              <p:nvPr/>
            </p:nvSpPr>
            <p:spPr>
              <a:xfrm>
                <a:off x="3352444" y="3425555"/>
                <a:ext cx="2292551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&gt;−5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1A4BBF5-D190-4A00-9AD8-46EE04C681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444" y="3425555"/>
                <a:ext cx="2292551" cy="117910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="" xmlns:a16="http://schemas.microsoft.com/office/drawing/2014/main" id="{28404243-4CE7-46B3-97E8-D4594AE249FB}"/>
                  </a:ext>
                </a:extLst>
              </p:cNvPr>
              <p:cNvSpPr txBox="1"/>
              <p:nvPr/>
            </p:nvSpPr>
            <p:spPr>
              <a:xfrm>
                <a:off x="6162894" y="3390850"/>
                <a:ext cx="2018630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8404243-4CE7-46B3-97E8-D4594AE249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2894" y="3390850"/>
                <a:ext cx="2018630" cy="117910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Стрелка: вправо 32">
            <a:extLst>
              <a:ext uri="{FF2B5EF4-FFF2-40B4-BE49-F238E27FC236}">
                <a16:creationId xmlns="" xmlns:a16="http://schemas.microsoft.com/office/drawing/2014/main" id="{B0DB07E8-7D0F-444F-9540-88DA5146A7CA}"/>
              </a:ext>
            </a:extLst>
          </p:cNvPr>
          <p:cNvSpPr/>
          <p:nvPr/>
        </p:nvSpPr>
        <p:spPr>
          <a:xfrm>
            <a:off x="5763663" y="3940582"/>
            <a:ext cx="286263" cy="16635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="" xmlns:a16="http://schemas.microsoft.com/office/drawing/2014/main" id="{18BBC560-605B-438F-9BAB-0A819C0830BC}"/>
                  </a:ext>
                </a:extLst>
              </p:cNvPr>
              <p:cNvSpPr txBox="1"/>
              <p:nvPr/>
            </p:nvSpPr>
            <p:spPr>
              <a:xfrm>
                <a:off x="933307" y="4702045"/>
                <a:ext cx="2018630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8BBC560-605B-438F-9BAB-0A819C0830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307" y="4702045"/>
                <a:ext cx="2018630" cy="117910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Стрелка: вправо 34">
            <a:extLst>
              <a:ext uri="{FF2B5EF4-FFF2-40B4-BE49-F238E27FC236}">
                <a16:creationId xmlns="" xmlns:a16="http://schemas.microsoft.com/office/drawing/2014/main" id="{C5F0EE5E-171F-4DC2-9F59-C3D472F3D96F}"/>
              </a:ext>
            </a:extLst>
          </p:cNvPr>
          <p:cNvSpPr/>
          <p:nvPr/>
        </p:nvSpPr>
        <p:spPr>
          <a:xfrm>
            <a:off x="8233235" y="3940582"/>
            <a:ext cx="302322" cy="166665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="" xmlns:a16="http://schemas.microsoft.com/office/drawing/2014/main" id="{0E7F0DDD-A1EF-41BC-82FA-2CA32BDB1EF0}"/>
                  </a:ext>
                </a:extLst>
              </p:cNvPr>
              <p:cNvSpPr txBox="1"/>
              <p:nvPr/>
            </p:nvSpPr>
            <p:spPr>
              <a:xfrm>
                <a:off x="3118565" y="5188644"/>
                <a:ext cx="178382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−2;−1</m:t>
                          </m: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0E7F0DDD-A1EF-41BC-82FA-2CA32BDB1E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8565" y="5188644"/>
                <a:ext cx="1783822" cy="369332"/>
              </a:xfrm>
              <a:prstGeom prst="rect">
                <a:avLst/>
              </a:prstGeom>
              <a:blipFill>
                <a:blip r:embed="rId13"/>
                <a:stretch>
                  <a:fillRect l="-2397"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="" xmlns:a16="http://schemas.microsoft.com/office/drawing/2014/main" id="{4788F609-C2A3-4E06-A0BB-D3AEBD98C1A0}"/>
                  </a:ext>
                </a:extLst>
              </p:cNvPr>
              <p:cNvSpPr txBox="1"/>
              <p:nvPr/>
            </p:nvSpPr>
            <p:spPr>
              <a:xfrm>
                <a:off x="5406742" y="5275148"/>
                <a:ext cx="533543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Жауабы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−2;−1</m:t>
                        </m:r>
                      </m:e>
                    </m:d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d>
                      <m:d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1,5;5</m:t>
                        </m:r>
                      </m:e>
                    </m:d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4788F609-C2A3-4E06-A0BB-D3AEBD98C1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6742" y="5275148"/>
                <a:ext cx="5335434" cy="523220"/>
              </a:xfrm>
              <a:prstGeom prst="rect">
                <a:avLst/>
              </a:prstGeom>
              <a:blipFill>
                <a:blip r:embed="rId14"/>
                <a:stretch>
                  <a:fillRect l="-2400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6164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16" grpId="0" animBg="1"/>
      <p:bldP spid="17" grpId="0"/>
      <p:bldP spid="18" grpId="0"/>
      <p:bldP spid="19" grpId="0" animBg="1"/>
      <p:bldP spid="20" grpId="0"/>
      <p:bldP spid="21" grpId="0" animBg="1"/>
      <p:bldP spid="4" grpId="0"/>
      <p:bldP spid="29" grpId="0"/>
      <p:bldP spid="30" grpId="0" animBg="1"/>
      <p:bldP spid="31" grpId="0"/>
      <p:bldP spid="32" grpId="0"/>
      <p:bldP spid="33" grpId="0" animBg="1"/>
      <p:bldP spid="34" grpId="0"/>
      <p:bldP spid="35" grpId="0" animBg="1"/>
      <p:bldP spid="36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462F6FBF-E17C-4F80-B840-B3E087C8E6C2}"/>
                  </a:ext>
                </a:extLst>
              </p:cNvPr>
              <p:cNvSpPr txBox="1"/>
              <p:nvPr/>
            </p:nvSpPr>
            <p:spPr>
              <a:xfrm>
                <a:off x="920577" y="328689"/>
                <a:ext cx="10177325" cy="17962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Тапсырма. </a:t>
                </a:r>
                <a:r>
                  <a:rPr lang="kk-KZ" sz="2800" dirty="0"/>
                  <a:t>Функцияның анықталу облысын табыңыз.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unc>
                            <m:func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0,3</m:t>
                                  </m:r>
                                </m:sub>
                              </m:sSub>
                            </m:fName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+5</m:t>
                                  </m:r>
                                </m:den>
                              </m:f>
                            </m:e>
                          </m:func>
                        </m:e>
                      </m:ra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62F6FBF-E17C-4F80-B840-B3E087C8E6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328689"/>
                <a:ext cx="10177325" cy="1796261"/>
              </a:xfrm>
              <a:prstGeom prst="rect">
                <a:avLst/>
              </a:prstGeom>
              <a:blipFill>
                <a:blip r:embed="rId2"/>
                <a:stretch>
                  <a:fillRect l="-1198" t="-37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B76CA40D-0444-4AF1-84A3-F36C357BE84E}"/>
              </a:ext>
            </a:extLst>
          </p:cNvPr>
          <p:cNvSpPr txBox="1"/>
          <p:nvPr/>
        </p:nvSpPr>
        <p:spPr>
          <a:xfrm>
            <a:off x="933200" y="1401267"/>
            <a:ext cx="1439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>
                <a:solidFill>
                  <a:srgbClr val="7030A0"/>
                </a:solidFill>
              </a:rPr>
              <a:t>Шешуі. </a:t>
            </a:r>
            <a:endParaRPr lang="ru-RU" sz="2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="" xmlns:a16="http://schemas.microsoft.com/office/drawing/2014/main" id="{BA81E00E-E832-4179-B7A1-7C7FAC31DB7D}"/>
                  </a:ext>
                </a:extLst>
              </p:cNvPr>
              <p:cNvSpPr txBox="1"/>
              <p:nvPr/>
            </p:nvSpPr>
            <p:spPr>
              <a:xfrm>
                <a:off x="847367" y="2124950"/>
                <a:ext cx="2333523" cy="16648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unc>
                                <m:func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400"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0,3</m:t>
                                      </m:r>
                                    </m:sub>
                                  </m:sSub>
                                </m:fName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+5</m:t>
                                      </m:r>
                                    </m:den>
                                  </m:f>
                                </m:e>
                              </m:func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+5</m:t>
                                  </m:r>
                                </m:den>
                              </m:f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A81E00E-E832-4179-B7A1-7C7FAC31DB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367" y="2124950"/>
                <a:ext cx="2333523" cy="16648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="" xmlns:a16="http://schemas.microsoft.com/office/drawing/2014/main" id="{2A40827E-7E99-46F0-A845-AB0CF82901CC}"/>
                  </a:ext>
                </a:extLst>
              </p:cNvPr>
              <p:cNvSpPr txBox="1"/>
              <p:nvPr/>
            </p:nvSpPr>
            <p:spPr>
              <a:xfrm>
                <a:off x="3662407" y="2151019"/>
                <a:ext cx="1552092" cy="16648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+5</m:t>
                                  </m:r>
                                </m:den>
                              </m:f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+5</m:t>
                                  </m:r>
                                </m:den>
                              </m:f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A40827E-7E99-46F0-A845-AB0CF82901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2407" y="2151019"/>
                <a:ext cx="1552092" cy="166481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="" xmlns:a16="http://schemas.microsoft.com/office/drawing/2014/main" id="{7DC1009D-BB54-4977-98F8-99365550FBF7}"/>
                  </a:ext>
                </a:extLst>
              </p:cNvPr>
              <p:cNvSpPr txBox="1"/>
              <p:nvPr/>
            </p:nvSpPr>
            <p:spPr>
              <a:xfrm>
                <a:off x="5750523" y="2176922"/>
                <a:ext cx="2088072" cy="16648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+5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+5</m:t>
                                  </m:r>
                                </m:den>
                              </m:f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DC1009D-BB54-4977-98F8-99365550FB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0523" y="2176922"/>
                <a:ext cx="2088072" cy="166481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Стрелка: вправо 16">
            <a:extLst>
              <a:ext uri="{FF2B5EF4-FFF2-40B4-BE49-F238E27FC236}">
                <a16:creationId xmlns="" xmlns:a16="http://schemas.microsoft.com/office/drawing/2014/main" id="{E1AAD077-0A6F-4D7B-B190-6366FED7B0B7}"/>
              </a:ext>
            </a:extLst>
          </p:cNvPr>
          <p:cNvSpPr/>
          <p:nvPr/>
        </p:nvSpPr>
        <p:spPr>
          <a:xfrm>
            <a:off x="3206473" y="2983427"/>
            <a:ext cx="302489" cy="22820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: вправо 17">
            <a:extLst>
              <a:ext uri="{FF2B5EF4-FFF2-40B4-BE49-F238E27FC236}">
                <a16:creationId xmlns="" xmlns:a16="http://schemas.microsoft.com/office/drawing/2014/main" id="{30F28DD2-841C-4992-88E0-3885D52646E0}"/>
              </a:ext>
            </a:extLst>
          </p:cNvPr>
          <p:cNvSpPr/>
          <p:nvPr/>
        </p:nvSpPr>
        <p:spPr>
          <a:xfrm>
            <a:off x="5310225" y="2983427"/>
            <a:ext cx="302489" cy="22820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вправо 18">
            <a:extLst>
              <a:ext uri="{FF2B5EF4-FFF2-40B4-BE49-F238E27FC236}">
                <a16:creationId xmlns="" xmlns:a16="http://schemas.microsoft.com/office/drawing/2014/main" id="{43142D8E-5A4B-45EE-B48A-87C1598CC035}"/>
              </a:ext>
            </a:extLst>
          </p:cNvPr>
          <p:cNvSpPr/>
          <p:nvPr/>
        </p:nvSpPr>
        <p:spPr>
          <a:xfrm>
            <a:off x="7928813" y="3038018"/>
            <a:ext cx="302489" cy="22820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B1B1E70F-6D21-4411-A602-947460EC941A}"/>
                  </a:ext>
                </a:extLst>
              </p:cNvPr>
              <p:cNvSpPr txBox="1"/>
              <p:nvPr/>
            </p:nvSpPr>
            <p:spPr>
              <a:xfrm>
                <a:off x="8282467" y="2180383"/>
                <a:ext cx="1552092" cy="16648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+5</m:t>
                                  </m:r>
                                </m:den>
                              </m:f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+5</m:t>
                                  </m:r>
                                </m:den>
                              </m:f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1B1E70F-6D21-4411-A602-947460EC94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2467" y="2180383"/>
                <a:ext cx="1552092" cy="166481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="" xmlns:a16="http://schemas.microsoft.com/office/drawing/2014/main" id="{5258AC16-CBAE-43A4-BC0D-7D756ADE5A67}"/>
                  </a:ext>
                </a:extLst>
              </p:cNvPr>
              <p:cNvSpPr txBox="1"/>
              <p:nvPr/>
            </p:nvSpPr>
            <p:spPr>
              <a:xfrm>
                <a:off x="906011" y="4148634"/>
                <a:ext cx="1524456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+5&gt;0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+5</m:t>
                                  </m:r>
                                </m:den>
                              </m:f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258AC16-CBAE-43A4-BC0D-7D756ADE5A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11" y="4148634"/>
                <a:ext cx="1524456" cy="117910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Стрелка: вправо 21">
            <a:extLst>
              <a:ext uri="{FF2B5EF4-FFF2-40B4-BE49-F238E27FC236}">
                <a16:creationId xmlns="" xmlns:a16="http://schemas.microsoft.com/office/drawing/2014/main" id="{155B7920-FC72-4CF0-9D61-7CA41B27D4F2}"/>
              </a:ext>
            </a:extLst>
          </p:cNvPr>
          <p:cNvSpPr/>
          <p:nvPr/>
        </p:nvSpPr>
        <p:spPr>
          <a:xfrm>
            <a:off x="2640263" y="4642689"/>
            <a:ext cx="302489" cy="22820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="" xmlns:a16="http://schemas.microsoft.com/office/drawing/2014/main" id="{65FB2DEE-67D1-4342-94AD-9311D4159467}"/>
                  </a:ext>
                </a:extLst>
              </p:cNvPr>
              <p:cNvSpPr txBox="1"/>
              <p:nvPr/>
            </p:nvSpPr>
            <p:spPr>
              <a:xfrm>
                <a:off x="3196148" y="4315741"/>
                <a:ext cx="3428054" cy="8238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−∞−5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∪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1;+∞</m:t>
                                  </m:r>
                                </m:e>
                              </m:d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5FB2DEE-67D1-4342-94AD-9311D41594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148" y="4315741"/>
                <a:ext cx="3428054" cy="82381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23FD30B6-D62F-44EF-8F55-885EDC6BABEC}"/>
              </a:ext>
            </a:extLst>
          </p:cNvPr>
          <p:cNvGrpSpPr/>
          <p:nvPr/>
        </p:nvGrpSpPr>
        <p:grpSpPr>
          <a:xfrm>
            <a:off x="2056914" y="5149274"/>
            <a:ext cx="5451321" cy="776481"/>
            <a:chOff x="2056914" y="5149274"/>
            <a:chExt cx="5451321" cy="776481"/>
          </a:xfrm>
        </p:grpSpPr>
        <p:grpSp>
          <p:nvGrpSpPr>
            <p:cNvPr id="48" name="Группа 47">
              <a:extLst>
                <a:ext uri="{FF2B5EF4-FFF2-40B4-BE49-F238E27FC236}">
                  <a16:creationId xmlns="" xmlns:a16="http://schemas.microsoft.com/office/drawing/2014/main" id="{955E678E-FB06-4A66-941B-77CE5CB1DC25}"/>
                </a:ext>
              </a:extLst>
            </p:cNvPr>
            <p:cNvGrpSpPr/>
            <p:nvPr/>
          </p:nvGrpSpPr>
          <p:grpSpPr>
            <a:xfrm>
              <a:off x="2234127" y="5149274"/>
              <a:ext cx="5274108" cy="776481"/>
              <a:chOff x="1162975" y="4591024"/>
              <a:chExt cx="5274108" cy="776481"/>
            </a:xfrm>
          </p:grpSpPr>
          <p:grpSp>
            <p:nvGrpSpPr>
              <p:cNvPr id="49" name="Группа 48">
                <a:extLst>
                  <a:ext uri="{FF2B5EF4-FFF2-40B4-BE49-F238E27FC236}">
                    <a16:creationId xmlns="" xmlns:a16="http://schemas.microsoft.com/office/drawing/2014/main" id="{EF80D5C2-CD47-4F29-9227-CF54D55D72AD}"/>
                  </a:ext>
                </a:extLst>
              </p:cNvPr>
              <p:cNvGrpSpPr/>
              <p:nvPr/>
            </p:nvGrpSpPr>
            <p:grpSpPr>
              <a:xfrm>
                <a:off x="1162975" y="4792609"/>
                <a:ext cx="3755254" cy="574896"/>
                <a:chOff x="1162975" y="4792609"/>
                <a:chExt cx="3755254" cy="574896"/>
              </a:xfrm>
            </p:grpSpPr>
            <p:cxnSp>
              <p:nvCxnSpPr>
                <p:cNvPr id="52" name="Прямая со стрелкой 51">
                  <a:extLst>
                    <a:ext uri="{FF2B5EF4-FFF2-40B4-BE49-F238E27FC236}">
                      <a16:creationId xmlns="" xmlns:a16="http://schemas.microsoft.com/office/drawing/2014/main" id="{E28E4234-2E03-4876-876C-E285D78E73C2}"/>
                    </a:ext>
                  </a:extLst>
                </p:cNvPr>
                <p:cNvCxnSpPr/>
                <p:nvPr/>
              </p:nvCxnSpPr>
              <p:spPr>
                <a:xfrm>
                  <a:off x="1162975" y="4873841"/>
                  <a:ext cx="3755254" cy="0"/>
                </a:xfrm>
                <a:prstGeom prst="straightConnector1">
                  <a:avLst/>
                </a:prstGeom>
                <a:ln w="38100">
                  <a:tailEnd type="triangle"/>
                </a:ln>
              </p:spPr>
              <p:style>
                <a:lnRef idx="3">
                  <a:schemeClr val="accent1"/>
                </a:lnRef>
                <a:fillRef idx="0">
                  <a:schemeClr val="accent1"/>
                </a:fillRef>
                <a:effectRef idx="2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Блок-схема: узел 52">
                  <a:extLst>
                    <a:ext uri="{FF2B5EF4-FFF2-40B4-BE49-F238E27FC236}">
                      <a16:creationId xmlns="" xmlns:a16="http://schemas.microsoft.com/office/drawing/2014/main" id="{30533373-FE60-4491-9191-EF09EE395ED5}"/>
                    </a:ext>
                  </a:extLst>
                </p:cNvPr>
                <p:cNvSpPr/>
                <p:nvPr/>
              </p:nvSpPr>
              <p:spPr>
                <a:xfrm>
                  <a:off x="1946318" y="4792609"/>
                  <a:ext cx="139934" cy="164857"/>
                </a:xfrm>
                <a:prstGeom prst="flowChartConnector">
                  <a:avLst/>
                </a:prstGeom>
                <a:ln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4" name="Блок-схема: узел 53">
                  <a:extLst>
                    <a:ext uri="{FF2B5EF4-FFF2-40B4-BE49-F238E27FC236}">
                      <a16:creationId xmlns="" xmlns:a16="http://schemas.microsoft.com/office/drawing/2014/main" id="{E21045FE-13B3-4A06-B8CC-5F2AD4A75F83}"/>
                    </a:ext>
                  </a:extLst>
                </p:cNvPr>
                <p:cNvSpPr/>
                <p:nvPr/>
              </p:nvSpPr>
              <p:spPr>
                <a:xfrm>
                  <a:off x="3412666" y="4805101"/>
                  <a:ext cx="139934" cy="164857"/>
                </a:xfrm>
                <a:prstGeom prst="flowChartConnector">
                  <a:avLst/>
                </a:prstGeom>
                <a:ln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5" name="TextBox 54">
                      <a:extLst>
                        <a:ext uri="{FF2B5EF4-FFF2-40B4-BE49-F238E27FC236}">
                          <a16:creationId xmlns="" xmlns:a16="http://schemas.microsoft.com/office/drawing/2014/main" id="{D36B222F-BF03-484D-8CE0-7A5E4EAD04A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692354" y="4998173"/>
                      <a:ext cx="46006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−5</m:t>
                            </m:r>
                          </m:oMath>
                        </m:oMathPara>
                      </a14:m>
                      <a:endParaRPr lang="ru-RU" sz="2400" dirty="0"/>
                    </a:p>
                  </p:txBody>
                </p:sp>
              </mc:Choice>
              <mc:Fallback xmlns="">
                <p:sp>
                  <p:nvSpPr>
                    <p:cNvPr id="55" name="TextBox 54">
                      <a:extLst>
                        <a:ext uri="{FF2B5EF4-FFF2-40B4-BE49-F238E27FC236}">
                          <a16:creationId xmlns:a16="http://schemas.microsoft.com/office/drawing/2014/main" id="{D36B222F-BF03-484D-8CE0-7A5E4EAD04A8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692354" y="4998173"/>
                      <a:ext cx="460062" cy="3693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 l="-3947" r="-17105" b="-819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6" name="TextBox 55">
                      <a:extLst>
                        <a:ext uri="{FF2B5EF4-FFF2-40B4-BE49-F238E27FC236}">
                          <a16:creationId xmlns="" xmlns:a16="http://schemas.microsoft.com/office/drawing/2014/main" id="{4DDB7C61-C536-4E59-891E-B4307C5797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67217" y="4969018"/>
                      <a:ext cx="23083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oMath>
                        </m:oMathPara>
                      </a14:m>
                      <a:endParaRPr lang="ru-RU" sz="2400" dirty="0"/>
                    </a:p>
                  </p:txBody>
                </p:sp>
              </mc:Choice>
              <mc:Fallback xmlns="">
                <p:sp>
                  <p:nvSpPr>
                    <p:cNvPr id="56" name="TextBox 55">
                      <a:extLst>
                        <a:ext uri="{FF2B5EF4-FFF2-40B4-BE49-F238E27FC236}">
                          <a16:creationId xmlns:a16="http://schemas.microsoft.com/office/drawing/2014/main" id="{4DDB7C61-C536-4E59-891E-B4307C579764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367217" y="4969018"/>
                      <a:ext cx="230832" cy="36933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 l="-31579" r="-34211" b="-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50" name="TextBox 49">
                <a:extLst>
                  <a:ext uri="{FF2B5EF4-FFF2-40B4-BE49-F238E27FC236}">
                    <a16:creationId xmlns="" xmlns:a16="http://schemas.microsoft.com/office/drawing/2014/main" id="{4EF8B514-000F-46CB-AEF3-C934705D1D4D}"/>
                  </a:ext>
                </a:extLst>
              </p:cNvPr>
              <p:cNvSpPr txBox="1"/>
              <p:nvPr/>
            </p:nvSpPr>
            <p:spPr>
              <a:xfrm>
                <a:off x="1977030" y="4591024"/>
                <a:ext cx="302441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/////////////////////////////////</a:t>
                </a:r>
                <a:endParaRPr lang="ru-RU" dirty="0"/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="" xmlns:a16="http://schemas.microsoft.com/office/drawing/2014/main" id="{BE3FA010-5A12-45E6-A8D3-27AD0958D8FE}"/>
                  </a:ext>
                </a:extLst>
              </p:cNvPr>
              <p:cNvSpPr txBox="1"/>
              <p:nvPr/>
            </p:nvSpPr>
            <p:spPr>
              <a:xfrm>
                <a:off x="3412666" y="4797435"/>
                <a:ext cx="302441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//////////////</a:t>
                </a:r>
                <a:endParaRPr lang="ru-RU" dirty="0"/>
              </a:p>
            </p:txBody>
          </p:sp>
        </p:grpSp>
        <p:sp>
          <p:nvSpPr>
            <p:cNvPr id="57" name="TextBox 56">
              <a:extLst>
                <a:ext uri="{FF2B5EF4-FFF2-40B4-BE49-F238E27FC236}">
                  <a16:creationId xmlns="" xmlns:a16="http://schemas.microsoft.com/office/drawing/2014/main" id="{852AC2E1-EFF1-48CE-9C62-A59C5FFD9A5B}"/>
                </a:ext>
              </a:extLst>
            </p:cNvPr>
            <p:cNvSpPr txBox="1"/>
            <p:nvPr/>
          </p:nvSpPr>
          <p:spPr>
            <a:xfrm>
              <a:off x="2056914" y="5355685"/>
              <a:ext cx="3024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///////////</a:t>
              </a:r>
              <a:endParaRPr lang="ru-RU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="" xmlns:a16="http://schemas.microsoft.com/office/drawing/2014/main" id="{FBA91447-B0AC-4841-8E52-8B2FE84D1264}"/>
                  </a:ext>
                </a:extLst>
              </p:cNvPr>
              <p:cNvSpPr txBox="1"/>
              <p:nvPr/>
            </p:nvSpPr>
            <p:spPr>
              <a:xfrm>
                <a:off x="6980649" y="5317563"/>
                <a:ext cx="533543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Жауабы</a:t>
                </a:r>
                <a:r>
                  <a:rPr lang="en-US" sz="2800" dirty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e>
                    </m:d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FBA91447-B0AC-4841-8E52-8B2FE84D12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0649" y="5317563"/>
                <a:ext cx="5335434" cy="523220"/>
              </a:xfrm>
              <a:prstGeom prst="rect">
                <a:avLst/>
              </a:prstGeom>
              <a:blipFill>
                <a:blip r:embed="rId11"/>
                <a:stretch>
                  <a:fillRect l="-2286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087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15" grpId="0"/>
      <p:bldP spid="16" grpId="0"/>
      <p:bldP spid="17" grpId="0" animBg="1"/>
      <p:bldP spid="18" grpId="0" animBg="1"/>
      <p:bldP spid="19" grpId="0" animBg="1"/>
      <p:bldP spid="21" grpId="0"/>
      <p:bldP spid="2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179</Words>
  <Application>Microsoft Office PowerPoint</Application>
  <PresentationFormat>Широкоэкранный</PresentationFormat>
  <Paragraphs>112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Tahoma</vt:lpstr>
      <vt:lpstr>Тема Office</vt:lpstr>
      <vt:lpstr>Презентация PowerPoint</vt:lpstr>
      <vt:lpstr>   Логарифмдік теңсіздіктер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93</cp:revision>
  <dcterms:created xsi:type="dcterms:W3CDTF">2022-09-04T21:41:09Z</dcterms:created>
  <dcterms:modified xsi:type="dcterms:W3CDTF">2024-09-19T10:24:58Z</dcterms:modified>
</cp:coreProperties>
</file>