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media/image3.jpg" ContentType="image/jpeg"/>
  <Override PartName="/ppt/media/image4.jpg" ContentType="image/jpeg"/>
  <Override PartName="/ppt/media/image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76" r:id="rId3"/>
    <p:sldMasterId id="2147483689" r:id="rId4"/>
  </p:sldMasterIdLst>
  <p:sldIdLst>
    <p:sldId id="256" r:id="rId5"/>
    <p:sldId id="257" r:id="rId6"/>
    <p:sldId id="262" r:id="rId7"/>
    <p:sldId id="275" r:id="rId8"/>
    <p:sldId id="273" r:id="rId9"/>
    <p:sldId id="266" r:id="rId10"/>
    <p:sldId id="274" r:id="rId11"/>
    <p:sldId id="276" r:id="rId12"/>
    <p:sldId id="277" r:id="rId13"/>
    <p:sldId id="261" r:id="rId14"/>
    <p:sldId id="270"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53"/>
  </p:normalViewPr>
  <p:slideViewPr>
    <p:cSldViewPr snapToGrid="0" snapToObjects="1">
      <p:cViewPr varScale="1">
        <p:scale>
          <a:sx n="46" d="100"/>
          <a:sy n="46" d="100"/>
        </p:scale>
        <p:origin x="58" y="9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84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139FD-D939-984F-BBAE-9B6C77499D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95AF00A-BE49-264C-961A-7FFBA9B08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91E00C70-F9AA-F24C-BF91-2938DA69B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62859F-F061-2C4B-8075-1742C3E71433}"/>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6" name="Footer Placeholder 5">
            <a:extLst>
              <a:ext uri="{FF2B5EF4-FFF2-40B4-BE49-F238E27FC236}">
                <a16:creationId xmlns:a16="http://schemas.microsoft.com/office/drawing/2014/main" xmlns="" id="{92CE228E-CC4B-D04D-AF05-BA4EFA5ADA4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E0C15BCA-8705-6949-9571-AC03B7017FFD}"/>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385376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771AF-CC6A-424E-89E9-C39873DCA9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4C9E442E-7D00-4D4F-81EE-6CFFAF268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xmlns="" id="{6A43A280-55D9-8940-8C56-FF43DC3A8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2CC482-ADF6-C74E-BC8E-8FE2823F0967}"/>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6" name="Footer Placeholder 5">
            <a:extLst>
              <a:ext uri="{FF2B5EF4-FFF2-40B4-BE49-F238E27FC236}">
                <a16:creationId xmlns:a16="http://schemas.microsoft.com/office/drawing/2014/main" xmlns="" id="{51B75669-C627-8D43-BED0-C0A330A86D9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B02BF319-B127-C04B-A8AD-1A4867808B12}"/>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67639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6C129-FF38-6849-AF76-EEF14EFFB7A7}"/>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74D947E-EC4F-EB40-BE55-215644C657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F7849022-6493-AB45-9F0D-D27E35D2FB56}"/>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16A6DA8B-99C9-DF48-9850-7B72745CB96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FAD3B243-76EE-7147-9163-C6574613B16C}"/>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114706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A955D0E-758E-054A-BCC1-0AEEE19C33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7EFA0D78-7BA2-6D45-8E34-C5608F7FD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5BE21C5-4E24-B24C-BE50-3537E1C2A90E}"/>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41A82AB5-211A-594A-9FDF-DF8260F61368}"/>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B54EBE3-8D72-6343-BE42-AC54DD941A63}"/>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23497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269D1-CD94-8048-8915-477CD2AA4956}"/>
              </a:ext>
            </a:extLst>
          </p:cNvPr>
          <p:cNvSpPr>
            <a:spLocks noGrp="1"/>
          </p:cNvSpPr>
          <p:nvPr>
            <p:ph type="title"/>
          </p:nvPr>
        </p:nvSpPr>
        <p:spPr/>
        <p:txBody>
          <a:bodyPr/>
          <a:lstStyle/>
          <a:p>
            <a:r>
              <a:rPr lang="en-US"/>
              <a:t>Click to edit Master title style</a:t>
            </a:r>
            <a:endParaRPr lang="x-none"/>
          </a:p>
        </p:txBody>
      </p:sp>
      <p:sp>
        <p:nvSpPr>
          <p:cNvPr id="3" name="Slide Number Placeholder 2">
            <a:extLst>
              <a:ext uri="{FF2B5EF4-FFF2-40B4-BE49-F238E27FC236}">
                <a16:creationId xmlns:a16="http://schemas.microsoft.com/office/drawing/2014/main" xmlns="" id="{65AEB14A-288B-594B-A454-A089005F094C}"/>
              </a:ext>
            </a:extLst>
          </p:cNvPr>
          <p:cNvSpPr>
            <a:spLocks noGrp="1"/>
          </p:cNvSpPr>
          <p:nvPr>
            <p:ph type="sldNum" sz="quarter" idx="10"/>
          </p:nvPr>
        </p:nvSpPr>
        <p:spPr/>
        <p:txBody>
          <a:bodyPr/>
          <a:lstStyle/>
          <a:p>
            <a:fld id="{13EA5F73-8F78-D044-ABD3-2E23D45ECAFC}" type="slidenum">
              <a:rPr lang="x-none" smtClean="0"/>
              <a:pPr/>
              <a:t>‹#›</a:t>
            </a:fld>
            <a:endParaRPr lang="x-none" dirty="0"/>
          </a:p>
        </p:txBody>
      </p:sp>
    </p:spTree>
    <p:extLst>
      <p:ext uri="{BB962C8B-B14F-4D97-AF65-F5344CB8AC3E}">
        <p14:creationId xmlns:p14="http://schemas.microsoft.com/office/powerpoint/2010/main" val="365954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C127A-E685-AE49-844C-EE47EE0D40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dirty="0"/>
          </a:p>
        </p:txBody>
      </p:sp>
      <p:sp>
        <p:nvSpPr>
          <p:cNvPr id="3" name="Subtitle 2">
            <a:extLst>
              <a:ext uri="{FF2B5EF4-FFF2-40B4-BE49-F238E27FC236}">
                <a16:creationId xmlns:a16="http://schemas.microsoft.com/office/drawing/2014/main" xmlns="" id="{5F27BFE9-B889-B840-AA38-45D7B7A41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dirty="0"/>
          </a:p>
        </p:txBody>
      </p:sp>
      <p:sp>
        <p:nvSpPr>
          <p:cNvPr id="4" name="Date Placeholder 3">
            <a:extLst>
              <a:ext uri="{FF2B5EF4-FFF2-40B4-BE49-F238E27FC236}">
                <a16:creationId xmlns:a16="http://schemas.microsoft.com/office/drawing/2014/main" xmlns="" id="{F8EE4729-59A8-934E-99D8-79F335ECB940}"/>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583426C9-DA2B-724D-AAF9-E5DD5B738F4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5DBD2342-0B1E-5F47-BEF2-54F565B02AF3}"/>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1899687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10DB-6F95-E345-8226-0915BA978E58}"/>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5032320-0523-EC4E-B8A5-42CCFBB04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B85A134-A90F-D346-8CD8-1BAEF481113C}"/>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B210C58B-0120-DA42-B5DE-C4DB9F710B3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401EDEF4-A18D-0941-BB4F-56611820E35B}"/>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32551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D80F6-321E-CE4A-973C-EA9164941E4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6EE7E80-8B9A-0347-A239-DBA1161FF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17B294-F39B-E646-BDC0-30D8BA284277}"/>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E89356FB-225F-944F-94A0-9CEBCFB26B0B}"/>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42260D10-40F7-7B4C-919A-4F24BC8BA926}"/>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3961742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C1989-1903-A448-8DEA-2567E96B61A9}"/>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AA7ABA4-689F-BC45-BAF7-E51CD0936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F1F45CEC-310E-864D-8F39-4B7239DEB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702532E0-A70F-6C4C-B08D-520C508B7825}"/>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6" name="Footer Placeholder 5">
            <a:extLst>
              <a:ext uri="{FF2B5EF4-FFF2-40B4-BE49-F238E27FC236}">
                <a16:creationId xmlns:a16="http://schemas.microsoft.com/office/drawing/2014/main" xmlns="" id="{E9A272CB-7367-F743-B231-74BEC4D03698}"/>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C786D626-C57A-E64F-A357-327E1D9808BD}"/>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80722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0ADAA-D998-2641-B5A8-19D155AFE9E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048434C-BB41-D949-8D8A-3031001C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654AAB-F880-714E-BE8D-1343DD2FE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BF10BE52-A0E5-414E-A477-2479F52B3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21B57C-E36C-8247-A9CE-E47CEC543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B056047C-CF71-324D-8297-D483571DA961}"/>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8" name="Footer Placeholder 7">
            <a:extLst>
              <a:ext uri="{FF2B5EF4-FFF2-40B4-BE49-F238E27FC236}">
                <a16:creationId xmlns:a16="http://schemas.microsoft.com/office/drawing/2014/main" xmlns="" id="{5ECABAE6-3F38-BD49-A263-6B1E112D7E8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6CB0DFA9-9403-6541-B574-ADD24E5B746A}"/>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422714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58FA0-B959-8148-9640-34B13491A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F039845-720F-6F49-B281-0E6C2E311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6C08815B-9A87-9E48-B902-120A3BAABA14}"/>
              </a:ext>
            </a:extLst>
          </p:cNvPr>
          <p:cNvSpPr>
            <a:spLocks noGrp="1"/>
          </p:cNvSpPr>
          <p:nvPr>
            <p:ph type="dt" sz="half" idx="10"/>
          </p:nvPr>
        </p:nvSpPr>
        <p:spPr/>
        <p:txBody>
          <a:bodyPr/>
          <a:lstStyle/>
          <a:p>
            <a:fld id="{E0605957-6024-D548-BA57-692B78EB9E19}" type="datetimeFigureOut">
              <a:rPr lang="x-none" smtClean="0"/>
              <a:t>19.09.2024</a:t>
            </a:fld>
            <a:endParaRPr lang="x-none"/>
          </a:p>
        </p:txBody>
      </p:sp>
      <p:sp>
        <p:nvSpPr>
          <p:cNvPr id="5" name="Footer Placeholder 4">
            <a:extLst>
              <a:ext uri="{FF2B5EF4-FFF2-40B4-BE49-F238E27FC236}">
                <a16:creationId xmlns:a16="http://schemas.microsoft.com/office/drawing/2014/main" xmlns="" id="{6C341103-CB80-C64F-9889-04436199026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D10BDBD-9060-D148-800B-CA1E65CA1390}"/>
              </a:ext>
            </a:extLst>
          </p:cNvPr>
          <p:cNvSpPr>
            <a:spLocks noGrp="1"/>
          </p:cNvSpPr>
          <p:nvPr>
            <p:ph type="sldNum" sz="quarter" idx="12"/>
          </p:nvPr>
        </p:nvSpPr>
        <p:spPr/>
        <p:txBody>
          <a:bodyPr/>
          <a:lstStyle/>
          <a:p>
            <a:fld id="{C9B13ACA-B440-6A45-BDD5-9931CABDC363}" type="slidenum">
              <a:rPr lang="x-none" smtClean="0"/>
              <a:t>‹#›</a:t>
            </a:fld>
            <a:endParaRPr lang="x-none"/>
          </a:p>
        </p:txBody>
      </p:sp>
    </p:spTree>
    <p:extLst>
      <p:ext uri="{BB962C8B-B14F-4D97-AF65-F5344CB8AC3E}">
        <p14:creationId xmlns:p14="http://schemas.microsoft.com/office/powerpoint/2010/main" val="3272969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F8B04-4876-4545-9F23-888A42341532}"/>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AF3ED819-2A9C-CF46-A422-7280F6EB6422}"/>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4" name="Footer Placeholder 3">
            <a:extLst>
              <a:ext uri="{FF2B5EF4-FFF2-40B4-BE49-F238E27FC236}">
                <a16:creationId xmlns:a16="http://schemas.microsoft.com/office/drawing/2014/main" xmlns="" id="{BDCBC98B-9C69-1C42-8813-45BC6BB8688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99806996-2BF4-3F45-8018-D16643265184}"/>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529704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4F467A-7966-2E43-BCA8-64C2AC7A529A}"/>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3" name="Footer Placeholder 2">
            <a:extLst>
              <a:ext uri="{FF2B5EF4-FFF2-40B4-BE49-F238E27FC236}">
                <a16:creationId xmlns:a16="http://schemas.microsoft.com/office/drawing/2014/main" xmlns="" id="{D1215765-F78E-F048-8FD3-B7F28633603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DA38A519-3574-F544-8D89-AD01F792416F}"/>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1562886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139FD-D939-984F-BBAE-9B6C77499D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95AF00A-BE49-264C-961A-7FFBA9B08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91E00C70-F9AA-F24C-BF91-2938DA69B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62859F-F061-2C4B-8075-1742C3E71433}"/>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6" name="Footer Placeholder 5">
            <a:extLst>
              <a:ext uri="{FF2B5EF4-FFF2-40B4-BE49-F238E27FC236}">
                <a16:creationId xmlns:a16="http://schemas.microsoft.com/office/drawing/2014/main" xmlns="" id="{92CE228E-CC4B-D04D-AF05-BA4EFA5ADA4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E0C15BCA-8705-6949-9571-AC03B7017FFD}"/>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171714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771AF-CC6A-424E-89E9-C39873DCA9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4C9E442E-7D00-4D4F-81EE-6CFFAF268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xmlns="" id="{6A43A280-55D9-8940-8C56-FF43DC3A8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2CC482-ADF6-C74E-BC8E-8FE2823F0967}"/>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6" name="Footer Placeholder 5">
            <a:extLst>
              <a:ext uri="{FF2B5EF4-FFF2-40B4-BE49-F238E27FC236}">
                <a16:creationId xmlns:a16="http://schemas.microsoft.com/office/drawing/2014/main" xmlns="" id="{51B75669-C627-8D43-BED0-C0A330A86D9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B02BF319-B127-C04B-A8AD-1A4867808B12}"/>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766590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6C129-FF38-6849-AF76-EEF14EFFB7A7}"/>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74D947E-EC4F-EB40-BE55-215644C657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F7849022-6493-AB45-9F0D-D27E35D2FB56}"/>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16A6DA8B-99C9-DF48-9850-7B72745CB96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FAD3B243-76EE-7147-9163-C6574613B16C}"/>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589113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A955D0E-758E-054A-BCC1-0AEEE19C33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7EFA0D78-7BA2-6D45-8E34-C5608F7FD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5BE21C5-4E24-B24C-BE50-3537E1C2A90E}"/>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41A82AB5-211A-594A-9FDF-DF8260F61368}"/>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B54EBE3-8D72-6343-BE42-AC54DD941A63}"/>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468116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269D1-CD94-8048-8915-477CD2AA4956}"/>
              </a:ext>
            </a:extLst>
          </p:cNvPr>
          <p:cNvSpPr>
            <a:spLocks noGrp="1"/>
          </p:cNvSpPr>
          <p:nvPr>
            <p:ph type="title"/>
          </p:nvPr>
        </p:nvSpPr>
        <p:spPr/>
        <p:txBody>
          <a:bodyPr/>
          <a:lstStyle/>
          <a:p>
            <a:r>
              <a:rPr lang="en-US"/>
              <a:t>Click to edit Master title style</a:t>
            </a:r>
            <a:endParaRPr lang="x-none"/>
          </a:p>
        </p:txBody>
      </p:sp>
      <p:sp>
        <p:nvSpPr>
          <p:cNvPr id="3" name="Slide Number Placeholder 2">
            <a:extLst>
              <a:ext uri="{FF2B5EF4-FFF2-40B4-BE49-F238E27FC236}">
                <a16:creationId xmlns:a16="http://schemas.microsoft.com/office/drawing/2014/main" xmlns="" id="{65AEB14A-288B-594B-A454-A089005F094C}"/>
              </a:ext>
            </a:extLst>
          </p:cNvPr>
          <p:cNvSpPr>
            <a:spLocks noGrp="1"/>
          </p:cNvSpPr>
          <p:nvPr>
            <p:ph type="sldNum" sz="quarter" idx="10"/>
          </p:nvPr>
        </p:nvSpPr>
        <p:spPr/>
        <p:txBody>
          <a:bodyPr/>
          <a:lstStyle/>
          <a:p>
            <a:fld id="{13EA5F73-8F78-D044-ABD3-2E23D45ECAFC}" type="slidenum">
              <a:rPr lang="x-none" smtClean="0"/>
              <a:pPr/>
              <a:t>‹#›</a:t>
            </a:fld>
            <a:endParaRPr lang="x-none" dirty="0"/>
          </a:p>
        </p:txBody>
      </p:sp>
    </p:spTree>
    <p:extLst>
      <p:ext uri="{BB962C8B-B14F-4D97-AF65-F5344CB8AC3E}">
        <p14:creationId xmlns:p14="http://schemas.microsoft.com/office/powerpoint/2010/main" val="1698682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0511D-F4E4-DC44-80AF-B4D38BED1C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88CF437-654E-F741-B6BF-BC5ACEBE6A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56F24A7-AABA-D14D-A359-74D748E6F804}"/>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5" name="Footer Placeholder 4">
            <a:extLst>
              <a:ext uri="{FF2B5EF4-FFF2-40B4-BE49-F238E27FC236}">
                <a16:creationId xmlns:a16="http://schemas.microsoft.com/office/drawing/2014/main" xmlns="" id="{F80D4FC5-BE71-A649-913B-20A0B1844D2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082EC0E4-935B-9144-B930-BD32849B3E53}"/>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2981149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8B00B-45E4-B742-A93C-2E82F1EA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904B0C2-49D9-9646-B416-FF95CDB952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2760172-D0DB-6C43-8FCE-12B1A1BA35B8}"/>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5" name="Footer Placeholder 4">
            <a:extLst>
              <a:ext uri="{FF2B5EF4-FFF2-40B4-BE49-F238E27FC236}">
                <a16:creationId xmlns:a16="http://schemas.microsoft.com/office/drawing/2014/main" xmlns="" id="{BECD9AF3-240A-664F-A680-AFA38856747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9079F06C-6BE4-C54F-A598-F520FA521E85}"/>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2223605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64A6F-62F2-7540-B348-2B6FA7FDB3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7AF14AB6-373B-3E49-9A0A-05FE2D7E4F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0F947D2-DB8C-9749-A4F9-3267376ED025}"/>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5" name="Footer Placeholder 4">
            <a:extLst>
              <a:ext uri="{FF2B5EF4-FFF2-40B4-BE49-F238E27FC236}">
                <a16:creationId xmlns:a16="http://schemas.microsoft.com/office/drawing/2014/main" xmlns="" id="{7B591539-C162-F14A-BBAF-986AB00CD1B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0C26A049-AA11-BD4C-A69A-52A7EB51D657}"/>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84233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C127A-E685-AE49-844C-EE47EE0D40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dirty="0"/>
          </a:p>
        </p:txBody>
      </p:sp>
      <p:sp>
        <p:nvSpPr>
          <p:cNvPr id="3" name="Subtitle 2">
            <a:extLst>
              <a:ext uri="{FF2B5EF4-FFF2-40B4-BE49-F238E27FC236}">
                <a16:creationId xmlns:a16="http://schemas.microsoft.com/office/drawing/2014/main" xmlns="" id="{5F27BFE9-B889-B840-AA38-45D7B7A41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dirty="0"/>
          </a:p>
        </p:txBody>
      </p:sp>
      <p:sp>
        <p:nvSpPr>
          <p:cNvPr id="4" name="Date Placeholder 3">
            <a:extLst>
              <a:ext uri="{FF2B5EF4-FFF2-40B4-BE49-F238E27FC236}">
                <a16:creationId xmlns:a16="http://schemas.microsoft.com/office/drawing/2014/main" xmlns="" id="{F8EE4729-59A8-934E-99D8-79F335ECB940}"/>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583426C9-DA2B-724D-AAF9-E5DD5B738F4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5DBD2342-0B1E-5F47-BEF2-54F565B02AF3}"/>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1760786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A665D-BBF1-2141-8F42-160D6F0F3F8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FFB92F3-4577-714B-814A-89960385EE0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F50FF83D-A618-9A46-AD2F-AF481D9DA75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485BE2AD-7100-6540-AF5B-F743571443A2}"/>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6" name="Footer Placeholder 5">
            <a:extLst>
              <a:ext uri="{FF2B5EF4-FFF2-40B4-BE49-F238E27FC236}">
                <a16:creationId xmlns:a16="http://schemas.microsoft.com/office/drawing/2014/main" xmlns="" id="{289568EC-C113-4B46-BD1B-47080E357A4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CF9AAD70-105E-8B49-BC60-A450395CA74A}"/>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1121803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41785-6A04-4146-B66F-7C1337EC795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3E5B702-13EA-6F41-82A0-420CEF14007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E2946A-9BDF-B142-AE7C-47795BC56E2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0700933D-9FBF-7740-9321-EC7FC3626B2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643FA3C-E686-6349-817B-588A0EC12BA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81DB3F0B-FF2F-4541-A818-3E1F3DE78EE9}"/>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8" name="Footer Placeholder 7">
            <a:extLst>
              <a:ext uri="{FF2B5EF4-FFF2-40B4-BE49-F238E27FC236}">
                <a16:creationId xmlns:a16="http://schemas.microsoft.com/office/drawing/2014/main" xmlns="" id="{19192FF2-51E9-7548-AF32-17ACAB4F3DA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599835E8-1B64-5F4E-B824-587AF098D037}"/>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78518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3E085-0821-2743-B903-0CF77B53EF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3515D4A8-AC1F-F540-A130-3E42B7C1021D}"/>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4" name="Footer Placeholder 3">
            <a:extLst>
              <a:ext uri="{FF2B5EF4-FFF2-40B4-BE49-F238E27FC236}">
                <a16:creationId xmlns:a16="http://schemas.microsoft.com/office/drawing/2014/main" xmlns="" id="{0111D1CE-E228-F547-90F0-5AAB073944D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3DDE39A-4C56-4D44-BEAC-90F5BD3E4B24}"/>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4252017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020516-0019-0548-8BE0-9A06BEDF8A65}"/>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3" name="Footer Placeholder 2">
            <a:extLst>
              <a:ext uri="{FF2B5EF4-FFF2-40B4-BE49-F238E27FC236}">
                <a16:creationId xmlns:a16="http://schemas.microsoft.com/office/drawing/2014/main" xmlns="" id="{62CAC882-DCE3-FA4D-9270-0216F47CA8E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5E7666A6-4F98-8041-9748-109BD32FE3DB}"/>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3528396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6AC7E-440D-184D-B2B2-28C40F4A5D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88C39EF-5107-A041-8B8C-616480249B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967BC3FF-F91E-3A4E-B15D-827613F2D6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29ABE7E-D26C-B547-BEAC-71DF244AA6EC}"/>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6" name="Footer Placeholder 5">
            <a:extLst>
              <a:ext uri="{FF2B5EF4-FFF2-40B4-BE49-F238E27FC236}">
                <a16:creationId xmlns:a16="http://schemas.microsoft.com/office/drawing/2014/main" xmlns="" id="{F956EE77-106F-0A4B-ADF0-60A6BF2E4AD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FF3BF48B-169A-E846-8CF3-544F1700EE7D}"/>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1382313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3AF18-3897-1747-8BD3-7FC1D3F1E7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0BDAD4BA-9973-5B45-A006-25E992C6512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xmlns="" id="{440FD8F1-7C53-0F4B-B0EB-80FE2E583B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4B8A95-6D85-A244-992A-E710E65BD85E}"/>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6" name="Footer Placeholder 5">
            <a:extLst>
              <a:ext uri="{FF2B5EF4-FFF2-40B4-BE49-F238E27FC236}">
                <a16:creationId xmlns:a16="http://schemas.microsoft.com/office/drawing/2014/main" xmlns="" id="{C5FEF085-4013-7F43-9D17-828CFAE02D8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63B063E2-66D6-664F-8F3B-79243AE5C18B}"/>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3756082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768F3-697F-9D4F-BB08-AAD44FB7FE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22F8CD1D-15E8-B04D-B890-5F68E63F33A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2C44BAE-56EE-5048-9232-C3271EC1630A}"/>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5" name="Footer Placeholder 4">
            <a:extLst>
              <a:ext uri="{FF2B5EF4-FFF2-40B4-BE49-F238E27FC236}">
                <a16:creationId xmlns:a16="http://schemas.microsoft.com/office/drawing/2014/main" xmlns="" id="{A99CBA41-8A18-DA48-9EEA-FCE9E8BAE1B8}"/>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A8261E00-79A0-8D40-9492-7E8BF40DE9E6}"/>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2535359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82DF02-76FE-E140-B3EF-D70147DDEED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C7BF9511-12FB-8349-A82F-147909A657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FA606B9-08BB-424D-BE95-B1908EB06C60}"/>
              </a:ext>
            </a:extLst>
          </p:cNvPr>
          <p:cNvSpPr>
            <a:spLocks noGrp="1"/>
          </p:cNvSpPr>
          <p:nvPr>
            <p:ph type="dt" sz="half" idx="10"/>
          </p:nvPr>
        </p:nvSpPr>
        <p:spPr>
          <a:xfrm>
            <a:off x="838200" y="6356350"/>
            <a:ext cx="2743200" cy="365125"/>
          </a:xfrm>
          <a:prstGeom prst="rect">
            <a:avLst/>
          </a:prstGeom>
        </p:spPr>
        <p:txBody>
          <a:bodyPr/>
          <a:lstStyle/>
          <a:p>
            <a:fld id="{4BD9A126-40E2-B74D-880E-6DFB04CE154B}" type="datetimeFigureOut">
              <a:rPr lang="x-none" smtClean="0"/>
              <a:t>19.09.2024</a:t>
            </a:fld>
            <a:endParaRPr lang="x-none"/>
          </a:p>
        </p:txBody>
      </p:sp>
      <p:sp>
        <p:nvSpPr>
          <p:cNvPr id="5" name="Footer Placeholder 4">
            <a:extLst>
              <a:ext uri="{FF2B5EF4-FFF2-40B4-BE49-F238E27FC236}">
                <a16:creationId xmlns:a16="http://schemas.microsoft.com/office/drawing/2014/main" xmlns="" id="{F069EFC9-02EF-0A4C-980E-BD4BA7E0AD8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FA86DB01-0086-0B4A-A324-B94DFC499D7B}"/>
              </a:ext>
            </a:extLst>
          </p:cNvPr>
          <p:cNvSpPr>
            <a:spLocks noGrp="1"/>
          </p:cNvSpPr>
          <p:nvPr>
            <p:ph type="sldNum" sz="quarter" idx="12"/>
          </p:nvPr>
        </p:nvSpPr>
        <p:spPr>
          <a:xfrm>
            <a:off x="8610600" y="6356350"/>
            <a:ext cx="2743200" cy="365125"/>
          </a:xfrm>
          <a:prstGeom prst="rect">
            <a:avLst/>
          </a:prstGeom>
        </p:spPr>
        <p:txBody>
          <a:bodyPr/>
          <a:lstStyle/>
          <a:p>
            <a:fld id="{10AD215F-5BCC-6D46-B171-1E6F6DA03BA5}" type="slidenum">
              <a:rPr lang="x-none" smtClean="0"/>
              <a:t>‹#›</a:t>
            </a:fld>
            <a:endParaRPr lang="x-none"/>
          </a:p>
        </p:txBody>
      </p:sp>
    </p:spTree>
    <p:extLst>
      <p:ext uri="{BB962C8B-B14F-4D97-AF65-F5344CB8AC3E}">
        <p14:creationId xmlns:p14="http://schemas.microsoft.com/office/powerpoint/2010/main" val="388090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10DB-6F95-E345-8226-0915BA978E58}"/>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5032320-0523-EC4E-B8A5-42CCFBB04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B85A134-A90F-D346-8CD8-1BAEF481113C}"/>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B210C58B-0120-DA42-B5DE-C4DB9F710B3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401EDEF4-A18D-0941-BB4F-56611820E35B}"/>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12879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D80F6-321E-CE4A-973C-EA9164941E4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6EE7E80-8B9A-0347-A239-DBA1161FF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17B294-F39B-E646-BDC0-30D8BA284277}"/>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5" name="Footer Placeholder 4">
            <a:extLst>
              <a:ext uri="{FF2B5EF4-FFF2-40B4-BE49-F238E27FC236}">
                <a16:creationId xmlns:a16="http://schemas.microsoft.com/office/drawing/2014/main" xmlns="" id="{E89356FB-225F-944F-94A0-9CEBCFB26B0B}"/>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42260D10-40F7-7B4C-919A-4F24BC8BA926}"/>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380363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C1989-1903-A448-8DEA-2567E96B61A9}"/>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AA7ABA4-689F-BC45-BAF7-E51CD0936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F1F45CEC-310E-864D-8F39-4B7239DEB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702532E0-A70F-6C4C-B08D-520C508B7825}"/>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6" name="Footer Placeholder 5">
            <a:extLst>
              <a:ext uri="{FF2B5EF4-FFF2-40B4-BE49-F238E27FC236}">
                <a16:creationId xmlns:a16="http://schemas.microsoft.com/office/drawing/2014/main" xmlns="" id="{E9A272CB-7367-F743-B231-74BEC4D03698}"/>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C786D626-C57A-E64F-A357-327E1D9808BD}"/>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8970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0ADAA-D998-2641-B5A8-19D155AFE9E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048434C-BB41-D949-8D8A-3031001C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654AAB-F880-714E-BE8D-1343DD2FE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BF10BE52-A0E5-414E-A477-2479F52B3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21B57C-E36C-8247-A9CE-E47CEC543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B056047C-CF71-324D-8297-D483571DA961}"/>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8" name="Footer Placeholder 7">
            <a:extLst>
              <a:ext uri="{FF2B5EF4-FFF2-40B4-BE49-F238E27FC236}">
                <a16:creationId xmlns:a16="http://schemas.microsoft.com/office/drawing/2014/main" xmlns="" id="{5ECABAE6-3F38-BD49-A263-6B1E112D7E8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6CB0DFA9-9403-6541-B574-ADD24E5B746A}"/>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370840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F8B04-4876-4545-9F23-888A42341532}"/>
              </a:ext>
            </a:extLst>
          </p:cNvPr>
          <p:cNvSpPr>
            <a:spLocks noGrp="1"/>
          </p:cNvSpPr>
          <p:nvPr>
            <p:ph type="title"/>
          </p:nvPr>
        </p:nvSpPr>
        <p:spPr>
          <a:xfrm>
            <a:off x="838200" y="81105"/>
            <a:ext cx="10515600" cy="574834"/>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AF3ED819-2A9C-CF46-A422-7280F6EB6422}"/>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4" name="Footer Placeholder 3">
            <a:extLst>
              <a:ext uri="{FF2B5EF4-FFF2-40B4-BE49-F238E27FC236}">
                <a16:creationId xmlns:a16="http://schemas.microsoft.com/office/drawing/2014/main" xmlns="" id="{BDCBC98B-9C69-1C42-8813-45BC6BB8688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99806996-2BF4-3F45-8018-D16643265184}"/>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20256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4F467A-7966-2E43-BCA8-64C2AC7A529A}"/>
              </a:ext>
            </a:extLst>
          </p:cNvPr>
          <p:cNvSpPr>
            <a:spLocks noGrp="1"/>
          </p:cNvSpPr>
          <p:nvPr>
            <p:ph type="dt" sz="half" idx="10"/>
          </p:nvPr>
        </p:nvSpPr>
        <p:spPr>
          <a:xfrm>
            <a:off x="838200" y="6356350"/>
            <a:ext cx="2743200" cy="365125"/>
          </a:xfrm>
          <a:prstGeom prst="rect">
            <a:avLst/>
          </a:prstGeom>
        </p:spPr>
        <p:txBody>
          <a:bodyPr/>
          <a:lstStyle/>
          <a:p>
            <a:fld id="{07B24DDA-3533-8946-AB6B-E66D745C572A}" type="datetimeFigureOut">
              <a:rPr lang="x-none" smtClean="0"/>
              <a:t>19.09.2024</a:t>
            </a:fld>
            <a:endParaRPr lang="x-none"/>
          </a:p>
        </p:txBody>
      </p:sp>
      <p:sp>
        <p:nvSpPr>
          <p:cNvPr id="3" name="Footer Placeholder 2">
            <a:extLst>
              <a:ext uri="{FF2B5EF4-FFF2-40B4-BE49-F238E27FC236}">
                <a16:creationId xmlns:a16="http://schemas.microsoft.com/office/drawing/2014/main" xmlns="" id="{D1215765-F78E-F048-8FD3-B7F28633603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DA38A519-3574-F544-8D89-AD01F792416F}"/>
              </a:ext>
            </a:extLst>
          </p:cNvPr>
          <p:cNvSpPr>
            <a:spLocks noGrp="1"/>
          </p:cNvSpPr>
          <p:nvPr>
            <p:ph type="sldNum" sz="quarter" idx="12"/>
          </p:nvPr>
        </p:nvSpPr>
        <p:spPr>
          <a:xfrm>
            <a:off x="8610600" y="6356350"/>
            <a:ext cx="2743200" cy="365125"/>
          </a:xfrm>
          <a:prstGeom prst="rect">
            <a:avLst/>
          </a:prstGeom>
        </p:spPr>
        <p:txBody>
          <a:bodyPr/>
          <a:lstStyle/>
          <a:p>
            <a:fld id="{5024297F-50D5-6844-815D-4000E7E468EF}" type="slidenum">
              <a:rPr lang="x-none" smtClean="0"/>
              <a:t>‹#›</a:t>
            </a:fld>
            <a:endParaRPr lang="x-none"/>
          </a:p>
        </p:txBody>
      </p:sp>
    </p:spTree>
    <p:extLst>
      <p:ext uri="{BB962C8B-B14F-4D97-AF65-F5344CB8AC3E}">
        <p14:creationId xmlns:p14="http://schemas.microsoft.com/office/powerpoint/2010/main" val="3508555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FFC000"/>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72DD2D0-FAB3-0740-BA43-8480EFBE2DA1}"/>
              </a:ext>
            </a:extLst>
          </p:cNvPr>
          <p:cNvPicPr>
            <a:picLocks noChangeAspect="1"/>
          </p:cNvPicPr>
          <p:nvPr/>
        </p:nvPicPr>
        <p:blipFill>
          <a:blip r:embed="rId4"/>
          <a:stretch>
            <a:fillRect/>
          </a:stretch>
        </p:blipFill>
        <p:spPr>
          <a:xfrm>
            <a:off x="136630" y="115610"/>
            <a:ext cx="789259" cy="777875"/>
          </a:xfrm>
          <a:prstGeom prst="rect">
            <a:avLst/>
          </a:prstGeom>
        </p:spPr>
      </p:pic>
      <p:sp>
        <p:nvSpPr>
          <p:cNvPr id="15" name="TextBox 14">
            <a:extLst>
              <a:ext uri="{FF2B5EF4-FFF2-40B4-BE49-F238E27FC236}">
                <a16:creationId xmlns:a16="http://schemas.microsoft.com/office/drawing/2014/main" xmlns="" id="{433A2762-D3A1-F24D-9A2E-CAAD2F1B738E}"/>
              </a:ext>
            </a:extLst>
          </p:cNvPr>
          <p:cNvSpPr txBox="1">
            <a:spLocks noChangeAspect="1"/>
          </p:cNvSpPr>
          <p:nvPr/>
        </p:nvSpPr>
        <p:spPr>
          <a:xfrm>
            <a:off x="1040400" y="150604"/>
            <a:ext cx="3273653" cy="707886"/>
          </a:xfrm>
          <a:prstGeom prst="rect">
            <a:avLst/>
          </a:prstGeom>
          <a:noFill/>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a:t>
            </a:r>
            <a:r>
              <a:rPr lang="kk-KZ" sz="2400" b="1" dirty="0">
                <a:latin typeface="Helvetica Neue" panose="02000503000000020004" pitchFamily="2" charset="0"/>
                <a:ea typeface="Helvetica Neue" panose="02000503000000020004" pitchFamily="2" charset="0"/>
                <a:cs typeface="Helvetica Neue" panose="02000503000000020004" pitchFamily="2" charset="0"/>
              </a:rPr>
              <a:t>БІЛІМ-Инновация</a:t>
            </a:r>
            <a:r>
              <a:rPr lang="en-US" sz="2400" b="1" dirty="0">
                <a:latin typeface="Helvetica Neue" panose="02000503000000020004" pitchFamily="2" charset="0"/>
                <a:ea typeface="Helvetica Neue" panose="02000503000000020004" pitchFamily="2" charset="0"/>
                <a:cs typeface="Helvetica Neue" panose="02000503000000020004" pitchFamily="2" charset="0"/>
              </a:rPr>
              <a:t>”</a:t>
            </a:r>
            <a:endParaRPr lang="kk-KZ" sz="2400" b="1" dirty="0">
              <a:latin typeface="Helvetica Neue" panose="02000503000000020004" pitchFamily="2" charset="0"/>
              <a:ea typeface="Helvetica Neue" panose="02000503000000020004" pitchFamily="2" charset="0"/>
              <a:cs typeface="Helvetica Neue" panose="02000503000000020004" pitchFamily="2" charset="0"/>
            </a:endParaRPr>
          </a:p>
          <a:p>
            <a:r>
              <a:rPr lang="kk-KZ" sz="1600" b="1" dirty="0">
                <a:latin typeface="Helvetica Neue" panose="02000503000000020004" pitchFamily="2" charset="0"/>
                <a:ea typeface="Helvetica Neue" panose="02000503000000020004" pitchFamily="2" charset="0"/>
                <a:cs typeface="Helvetica Neue" panose="02000503000000020004" pitchFamily="2" charset="0"/>
              </a:rPr>
              <a:t>Халықаралық қоғамдық қоры</a:t>
            </a:r>
            <a:endParaRPr lang="x-none" sz="1600" b="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1" name="Straight Connector 20">
            <a:extLst>
              <a:ext uri="{FF2B5EF4-FFF2-40B4-BE49-F238E27FC236}">
                <a16:creationId xmlns:a16="http://schemas.microsoft.com/office/drawing/2014/main" xmlns="" id="{634545CA-D5EE-414B-99E7-2FA967DB8621}"/>
              </a:ext>
            </a:extLst>
          </p:cNvPr>
          <p:cNvCxnSpPr>
            <a:cxnSpLocks/>
          </p:cNvCxnSpPr>
          <p:nvPr/>
        </p:nvCxnSpPr>
        <p:spPr>
          <a:xfrm>
            <a:off x="1565563" y="2033795"/>
            <a:ext cx="906087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974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DB39106-E3C2-1A4F-84F1-77855FF55C45}"/>
              </a:ext>
            </a:extLst>
          </p:cNvPr>
          <p:cNvSpPr/>
          <p:nvPr/>
        </p:nvSpPr>
        <p:spPr>
          <a:xfrm>
            <a:off x="-24366" y="-13855"/>
            <a:ext cx="2892256" cy="711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Rectangle 6">
            <a:extLst>
              <a:ext uri="{FF2B5EF4-FFF2-40B4-BE49-F238E27FC236}">
                <a16:creationId xmlns:a16="http://schemas.microsoft.com/office/drawing/2014/main" xmlns="" id="{16859D63-4321-554F-94C5-0F0049270CA3}"/>
              </a:ext>
            </a:extLst>
          </p:cNvPr>
          <p:cNvSpPr/>
          <p:nvPr/>
        </p:nvSpPr>
        <p:spPr>
          <a:xfrm>
            <a:off x="2867890" y="-27710"/>
            <a:ext cx="9324110" cy="725213"/>
          </a:xfrm>
          <a:prstGeom prst="rect">
            <a:avLst/>
          </a:prstGeom>
          <a:solidFill>
            <a:srgbClr val="313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 Placeholder 2">
            <a:extLst>
              <a:ext uri="{FF2B5EF4-FFF2-40B4-BE49-F238E27FC236}">
                <a16:creationId xmlns:a16="http://schemas.microsoft.com/office/drawing/2014/main" xmlns="" id="{4270770F-9D92-E446-8F7F-4F4423966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10" name="Title Placeholder 9">
            <a:extLst>
              <a:ext uri="{FF2B5EF4-FFF2-40B4-BE49-F238E27FC236}">
                <a16:creationId xmlns:a16="http://schemas.microsoft.com/office/drawing/2014/main" xmlns="" id="{31A9EFEC-D126-A641-9243-5069BA165767}"/>
              </a:ext>
            </a:extLst>
          </p:cNvPr>
          <p:cNvSpPr>
            <a:spLocks noGrp="1"/>
          </p:cNvSpPr>
          <p:nvPr>
            <p:ph type="title"/>
          </p:nvPr>
        </p:nvSpPr>
        <p:spPr>
          <a:xfrm>
            <a:off x="838200" y="933586"/>
            <a:ext cx="10515600" cy="757102"/>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12" name="Rectangle 11">
            <a:extLst>
              <a:ext uri="{FF2B5EF4-FFF2-40B4-BE49-F238E27FC236}">
                <a16:creationId xmlns:a16="http://schemas.microsoft.com/office/drawing/2014/main" xmlns="" id="{9F5DE4EA-4B7E-6F42-8D56-2ABFB08E4D2A}"/>
              </a:ext>
            </a:extLst>
          </p:cNvPr>
          <p:cNvSpPr/>
          <p:nvPr/>
        </p:nvSpPr>
        <p:spPr>
          <a:xfrm>
            <a:off x="-24366" y="6511637"/>
            <a:ext cx="11662183" cy="360218"/>
          </a:xfrm>
          <a:prstGeom prst="rect">
            <a:avLst/>
          </a:prstGeom>
          <a:solidFill>
            <a:srgbClr val="294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Slide Number Placeholder 13">
            <a:extLst>
              <a:ext uri="{FF2B5EF4-FFF2-40B4-BE49-F238E27FC236}">
                <a16:creationId xmlns:a16="http://schemas.microsoft.com/office/drawing/2014/main" xmlns="" id="{042B9FF8-D28F-DC43-9089-D17ACCC2C1AB}"/>
              </a:ext>
            </a:extLst>
          </p:cNvPr>
          <p:cNvSpPr>
            <a:spLocks noGrp="1"/>
          </p:cNvSpPr>
          <p:nvPr>
            <p:ph type="sldNum" sz="quarter" idx="4"/>
          </p:nvPr>
        </p:nvSpPr>
        <p:spPr>
          <a:xfrm>
            <a:off x="9369405"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13EA5F73-8F78-D044-ABD3-2E23D45ECAFC}" type="slidenum">
              <a:rPr lang="x-none" smtClean="0"/>
              <a:pPr/>
              <a:t>‹#›</a:t>
            </a:fld>
            <a:endParaRPr lang="x-none" dirty="0"/>
          </a:p>
        </p:txBody>
      </p:sp>
      <p:cxnSp>
        <p:nvCxnSpPr>
          <p:cNvPr id="19" name="Straight Connector 18">
            <a:extLst>
              <a:ext uri="{FF2B5EF4-FFF2-40B4-BE49-F238E27FC236}">
                <a16:creationId xmlns:a16="http://schemas.microsoft.com/office/drawing/2014/main" xmlns="" id="{2DA467CF-6672-6F47-8356-3275D8EE8875}"/>
              </a:ext>
            </a:extLst>
          </p:cNvPr>
          <p:cNvCxnSpPr/>
          <p:nvPr/>
        </p:nvCxnSpPr>
        <p:spPr>
          <a:xfrm>
            <a:off x="838200" y="1621413"/>
            <a:ext cx="105156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A3C6484-8AA1-ED48-B8B2-76AC3BDE6346}"/>
              </a:ext>
            </a:extLst>
          </p:cNvPr>
          <p:cNvCxnSpPr/>
          <p:nvPr/>
        </p:nvCxnSpPr>
        <p:spPr>
          <a:xfrm>
            <a:off x="838200" y="6304249"/>
            <a:ext cx="105156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4272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DB39106-E3C2-1A4F-84F1-77855FF55C45}"/>
              </a:ext>
            </a:extLst>
          </p:cNvPr>
          <p:cNvSpPr/>
          <p:nvPr/>
        </p:nvSpPr>
        <p:spPr>
          <a:xfrm>
            <a:off x="-24366" y="-13855"/>
            <a:ext cx="2892256" cy="711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Rectangle 6">
            <a:extLst>
              <a:ext uri="{FF2B5EF4-FFF2-40B4-BE49-F238E27FC236}">
                <a16:creationId xmlns:a16="http://schemas.microsoft.com/office/drawing/2014/main" xmlns="" id="{16859D63-4321-554F-94C5-0F0049270CA3}"/>
              </a:ext>
            </a:extLst>
          </p:cNvPr>
          <p:cNvSpPr/>
          <p:nvPr/>
        </p:nvSpPr>
        <p:spPr>
          <a:xfrm>
            <a:off x="2867890" y="-27710"/>
            <a:ext cx="9324110" cy="725213"/>
          </a:xfrm>
          <a:prstGeom prst="rect">
            <a:avLst/>
          </a:prstGeom>
          <a:solidFill>
            <a:srgbClr val="313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 Placeholder 2">
            <a:extLst>
              <a:ext uri="{FF2B5EF4-FFF2-40B4-BE49-F238E27FC236}">
                <a16:creationId xmlns:a16="http://schemas.microsoft.com/office/drawing/2014/main" xmlns="" id="{4270770F-9D92-E446-8F7F-4F4423966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10" name="Title Placeholder 9">
            <a:extLst>
              <a:ext uri="{FF2B5EF4-FFF2-40B4-BE49-F238E27FC236}">
                <a16:creationId xmlns:a16="http://schemas.microsoft.com/office/drawing/2014/main" xmlns="" id="{31A9EFEC-D126-A641-9243-5069BA165767}"/>
              </a:ext>
            </a:extLst>
          </p:cNvPr>
          <p:cNvSpPr>
            <a:spLocks noGrp="1"/>
          </p:cNvSpPr>
          <p:nvPr>
            <p:ph type="title"/>
          </p:nvPr>
        </p:nvSpPr>
        <p:spPr>
          <a:xfrm>
            <a:off x="838200" y="933586"/>
            <a:ext cx="10515600" cy="757102"/>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12" name="Rectangle 11">
            <a:extLst>
              <a:ext uri="{FF2B5EF4-FFF2-40B4-BE49-F238E27FC236}">
                <a16:creationId xmlns:a16="http://schemas.microsoft.com/office/drawing/2014/main" xmlns="" id="{9F5DE4EA-4B7E-6F42-8D56-2ABFB08E4D2A}"/>
              </a:ext>
            </a:extLst>
          </p:cNvPr>
          <p:cNvSpPr/>
          <p:nvPr/>
        </p:nvSpPr>
        <p:spPr>
          <a:xfrm>
            <a:off x="-24366" y="6511637"/>
            <a:ext cx="11662183" cy="360218"/>
          </a:xfrm>
          <a:prstGeom prst="rect">
            <a:avLst/>
          </a:prstGeom>
          <a:solidFill>
            <a:srgbClr val="294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Slide Number Placeholder 13">
            <a:extLst>
              <a:ext uri="{FF2B5EF4-FFF2-40B4-BE49-F238E27FC236}">
                <a16:creationId xmlns:a16="http://schemas.microsoft.com/office/drawing/2014/main" xmlns="" id="{042B9FF8-D28F-DC43-9089-D17ACCC2C1AB}"/>
              </a:ext>
            </a:extLst>
          </p:cNvPr>
          <p:cNvSpPr>
            <a:spLocks noGrp="1"/>
          </p:cNvSpPr>
          <p:nvPr>
            <p:ph type="sldNum" sz="quarter" idx="4"/>
          </p:nvPr>
        </p:nvSpPr>
        <p:spPr>
          <a:xfrm>
            <a:off x="9369405"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13EA5F73-8F78-D044-ABD3-2E23D45ECAFC}" type="slidenum">
              <a:rPr lang="x-none" smtClean="0"/>
              <a:pPr/>
              <a:t>‹#›</a:t>
            </a:fld>
            <a:endParaRPr lang="x-none" dirty="0"/>
          </a:p>
        </p:txBody>
      </p:sp>
    </p:spTree>
    <p:extLst>
      <p:ext uri="{BB962C8B-B14F-4D97-AF65-F5344CB8AC3E}">
        <p14:creationId xmlns:p14="http://schemas.microsoft.com/office/powerpoint/2010/main" val="36076413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946F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F7F9B40-E35F-EF41-8502-C8D50877D1BF}"/>
              </a:ext>
            </a:extLst>
          </p:cNvPr>
          <p:cNvPicPr>
            <a:picLocks noChangeAspect="1"/>
          </p:cNvPicPr>
          <p:nvPr/>
        </p:nvPicPr>
        <p:blipFill>
          <a:blip r:embed="rId13"/>
          <a:stretch>
            <a:fillRect/>
          </a:stretch>
        </p:blipFill>
        <p:spPr>
          <a:xfrm>
            <a:off x="1728376" y="-1205346"/>
            <a:ext cx="8735248" cy="8735248"/>
          </a:xfrm>
          <a:prstGeom prst="rect">
            <a:avLst/>
          </a:prstGeom>
        </p:spPr>
      </p:pic>
      <p:pic>
        <p:nvPicPr>
          <p:cNvPr id="3" name="Picture 2">
            <a:extLst>
              <a:ext uri="{FF2B5EF4-FFF2-40B4-BE49-F238E27FC236}">
                <a16:creationId xmlns:a16="http://schemas.microsoft.com/office/drawing/2014/main" xmlns="" id="{0292DE2E-C329-5645-8C66-610E3D68F018}"/>
              </a:ext>
            </a:extLst>
          </p:cNvPr>
          <p:cNvPicPr>
            <a:picLocks noChangeAspect="1"/>
          </p:cNvPicPr>
          <p:nvPr/>
        </p:nvPicPr>
        <p:blipFill>
          <a:blip r:embed="rId13"/>
          <a:stretch>
            <a:fillRect/>
          </a:stretch>
        </p:blipFill>
        <p:spPr>
          <a:xfrm>
            <a:off x="1728376" y="-1194195"/>
            <a:ext cx="8735248" cy="8735248"/>
          </a:xfrm>
          <a:prstGeom prst="rect">
            <a:avLst/>
          </a:prstGeom>
        </p:spPr>
      </p:pic>
    </p:spTree>
    <p:extLst>
      <p:ext uri="{BB962C8B-B14F-4D97-AF65-F5344CB8AC3E}">
        <p14:creationId xmlns:p14="http://schemas.microsoft.com/office/powerpoint/2010/main" val="4234711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thsisfun.com/definitions/absolute-value.html" TargetMode="External"/><Relationship Id="rId2" Type="http://schemas.openxmlformats.org/officeDocument/2006/relationships/hyperlink" Target="https://www.khanacademy.org/math/algebra-home/alg-absolute-value/alg-absolute-value-inequalities/v/absolute-value-inequalities" TargetMode="External"/><Relationship Id="rId1" Type="http://schemas.openxmlformats.org/officeDocument/2006/relationships/slideLayout" Target="../slideLayouts/slideLayout4.xml"/><Relationship Id="rId6" Type="http://schemas.openxmlformats.org/officeDocument/2006/relationships/hyperlink" Target="https://www.mathsisfun.com/numbers/absolute-value.html" TargetMode="External"/><Relationship Id="rId5" Type="http://schemas.openxmlformats.org/officeDocument/2006/relationships/hyperlink" Target="https://www.mathsisfun.com/links/core-high-school-algebra.html" TargetMode="External"/><Relationship Id="rId4" Type="http://schemas.openxmlformats.org/officeDocument/2006/relationships/hyperlink" Target="https://www.mathsisfun.com/links/core-high-school-func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DC4079E-998E-C847-9730-99D1836D906A}"/>
              </a:ext>
            </a:extLst>
          </p:cNvPr>
          <p:cNvSpPr>
            <a:spLocks noGrp="1"/>
          </p:cNvSpPr>
          <p:nvPr>
            <p:ph type="ctrTitle"/>
          </p:nvPr>
        </p:nvSpPr>
        <p:spPr>
          <a:xfrm>
            <a:off x="1524000" y="2212921"/>
            <a:ext cx="9144000" cy="2387600"/>
          </a:xfrm>
        </p:spPr>
        <p:txBody>
          <a:bodyPr anchor="t"/>
          <a:lstStyle/>
          <a:p>
            <a:r>
              <a:rPr lang="en-US" sz="7200" dirty="0">
                <a:latin typeface="Helvetica Neue" panose="02000503000000020004" pitchFamily="2" charset="0"/>
                <a:ea typeface="Helvetica Neue" panose="02000503000000020004" pitchFamily="2" charset="0"/>
                <a:cs typeface="Helvetica Neue" panose="02000503000000020004" pitchFamily="2" charset="0"/>
              </a:rPr>
              <a:t>Inequality involving absolute value </a:t>
            </a:r>
            <a:endParaRPr lang="x-none" sz="7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ubtitle 2">
            <a:extLst>
              <a:ext uri="{FF2B5EF4-FFF2-40B4-BE49-F238E27FC236}">
                <a16:creationId xmlns:a16="http://schemas.microsoft.com/office/drawing/2014/main" xmlns="" id="{28CDB8CF-878D-D34D-BC49-CC0DF6D50C9D}"/>
              </a:ext>
            </a:extLst>
          </p:cNvPr>
          <p:cNvSpPr>
            <a:spLocks noGrp="1"/>
          </p:cNvSpPr>
          <p:nvPr>
            <p:ph type="subTitle" idx="1"/>
          </p:nvPr>
        </p:nvSpPr>
        <p:spPr>
          <a:xfrm>
            <a:off x="1524000" y="1642351"/>
            <a:ext cx="3563007" cy="396656"/>
          </a:xfrm>
        </p:spPr>
        <p:txBody>
          <a:bodyPr>
            <a:normAutofit lnSpcReduction="10000"/>
          </a:bodyPr>
          <a:lstStyle/>
          <a:p>
            <a:pPr algn="l"/>
            <a:r>
              <a:rPr lang="en-US" b="1" dirty="0">
                <a:solidFill>
                  <a:schemeClr val="accent2">
                    <a:lumMod val="75000"/>
                  </a:schemeClr>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b="1" dirty="0">
              <a:solidFill>
                <a:schemeClr val="accent2">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xmlns="" id="{ED599CA3-5BF8-7241-AB1F-56DF30EB9192}"/>
              </a:ext>
            </a:extLst>
          </p:cNvPr>
          <p:cNvSpPr txBox="1"/>
          <p:nvPr/>
        </p:nvSpPr>
        <p:spPr>
          <a:xfrm>
            <a:off x="7441324" y="1628313"/>
            <a:ext cx="3226676" cy="424732"/>
          </a:xfrm>
          <a:prstGeom prst="rect">
            <a:avLst/>
          </a:prstGeom>
        </p:spPr>
        <p:txBody>
          <a:bodyPr/>
          <a:lstStyle>
            <a:lvl1pPr indent="0">
              <a:lnSpc>
                <a:spcPct val="90000"/>
              </a:lnSpc>
              <a:spcBef>
                <a:spcPts val="1000"/>
              </a:spcBef>
              <a:buFont typeface="Arial" panose="020B0604020202020204" pitchFamily="34" charset="0"/>
              <a:buNone/>
              <a:defRPr sz="2400" b="1">
                <a:solidFill>
                  <a:srgbClr val="002060"/>
                </a:solidFill>
                <a:latin typeface="Helvetica Neue" panose="02000503000000020004" pitchFamily="2" charset="0"/>
                <a:ea typeface="Helvetica Neue" panose="02000503000000020004" pitchFamily="2" charset="0"/>
                <a:cs typeface="Helvetica Neue" panose="02000503000000020004" pitchFamily="2"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r"/>
            <a:r>
              <a:rPr lang="en-US" dirty="0">
                <a:solidFill>
                  <a:schemeClr val="accent1">
                    <a:lumMod val="75000"/>
                  </a:schemeClr>
                </a:solidFill>
              </a:rPr>
              <a:t>CHAPTER no 4</a:t>
            </a:r>
            <a:endParaRPr lang="x-none" dirty="0">
              <a:solidFill>
                <a:schemeClr val="accent1">
                  <a:lumMod val="75000"/>
                </a:schemeClr>
              </a:solidFill>
            </a:endParaRPr>
          </a:p>
        </p:txBody>
      </p:sp>
    </p:spTree>
    <p:extLst>
      <p:ext uri="{BB962C8B-B14F-4D97-AF65-F5344CB8AC3E}">
        <p14:creationId xmlns:p14="http://schemas.microsoft.com/office/powerpoint/2010/main" val="137444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15547"/>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Activity:</a:t>
            </a:r>
            <a:endParaRPr lang="x-none" dirty="0"/>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3278936263"/>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10</a:t>
            </a:fld>
            <a:endParaRPr lang="x-none" sz="1800" dirty="0"/>
          </a:p>
        </p:txBody>
      </p:sp>
      <mc:AlternateContent xmlns:mc="http://schemas.openxmlformats.org/markup-compatibility/2006" xmlns:a14="http://schemas.microsoft.com/office/drawing/2010/main">
        <mc:Choice Requires="a14">
          <p:sp>
            <p:nvSpPr>
              <p:cNvPr id="3" name="TextBox 2"/>
              <p:cNvSpPr txBox="1"/>
              <p:nvPr/>
            </p:nvSpPr>
            <p:spPr>
              <a:xfrm>
                <a:off x="1573823" y="1904582"/>
                <a:ext cx="8419263" cy="2554545"/>
              </a:xfrm>
              <a:prstGeom prst="rect">
                <a:avLst/>
              </a:prstGeom>
              <a:noFill/>
            </p:spPr>
            <p:txBody>
              <a:bodyPr wrap="square" rtlCol="0">
                <a:spAutoFit/>
              </a:bodyPr>
              <a:lstStyle/>
              <a:p>
                <a:r>
                  <a:rPr lang="en-US" sz="5200" dirty="0">
                    <a:latin typeface="Algerian" panose="04020705040A02060702" pitchFamily="82" charset="0"/>
                  </a:rPr>
                  <a:t>Solve the inequalities.</a:t>
                </a:r>
              </a:p>
              <a:p>
                <a:pPr marL="914400" indent="-914400">
                  <a:buFont typeface="+mj-lt"/>
                  <a:buAutoNum type="arabicPeriod"/>
                </a:pPr>
                <a14:m>
                  <m:oMath xmlns:m="http://schemas.openxmlformats.org/officeDocument/2006/math">
                    <m:r>
                      <m:rPr>
                        <m:nor/>
                      </m:rPr>
                      <a:rPr lang="ru-RU" sz="5400"/>
                      <m:t>−10 + </m:t>
                    </m:r>
                    <m:r>
                      <m:rPr>
                        <m:nor/>
                      </m:rPr>
                      <a:rPr lang="ru-RU" sz="5400" b="0" i="0" smtClean="0"/>
                      <m:t>2</m:t>
                    </m:r>
                    <m:r>
                      <m:rPr>
                        <m:nor/>
                      </m:rPr>
                      <a:rPr lang="ru-RU" sz="5400"/>
                      <m:t>|</m:t>
                    </m:r>
                    <m:r>
                      <m:rPr>
                        <m:nor/>
                      </m:rPr>
                      <a:rPr lang="en-US" sz="5400" b="0" i="0" smtClean="0"/>
                      <m:t>x</m:t>
                    </m:r>
                    <m:r>
                      <m:rPr>
                        <m:nor/>
                      </m:rPr>
                      <a:rPr lang="ru-RU" sz="5400"/>
                      <m:t> − 4| </m:t>
                    </m:r>
                    <m:r>
                      <a:rPr lang="ru-RU" sz="5400" i="1" smtClean="0">
                        <a:latin typeface="Cambria Math" panose="02040503050406030204" pitchFamily="18" charset="0"/>
                        <a:ea typeface="Cambria Math" panose="02040503050406030204" pitchFamily="18" charset="0"/>
                      </a:rPr>
                      <m:t>≤</m:t>
                    </m:r>
                    <m:r>
                      <m:rPr>
                        <m:nor/>
                      </m:rPr>
                      <a:rPr lang="ru-RU" sz="5400"/>
                      <m:t> −10</m:t>
                    </m:r>
                    <m:r>
                      <m:rPr>
                        <m:nor/>
                      </m:rPr>
                      <a:rPr lang="en-US" sz="5400" b="0" i="1" smtClean="0"/>
                      <m:t>  </m:t>
                    </m:r>
                  </m:oMath>
                </a14:m>
                <a:endParaRPr lang="en-US" sz="5400" b="0" dirty="0"/>
              </a:p>
              <a:p>
                <a:pPr marL="914400" indent="-914400">
                  <a:buFont typeface="+mj-lt"/>
                  <a:buAutoNum type="arabicPeriod"/>
                </a:pPr>
                <a:r>
                  <a:rPr lang="ru-RU" sz="5400" dirty="0"/>
                  <a:t>|2</a:t>
                </a:r>
                <a:r>
                  <a:rPr lang="en-US" sz="5400" dirty="0"/>
                  <a:t>x</a:t>
                </a:r>
                <a:r>
                  <a:rPr lang="ru-RU" sz="5400" dirty="0"/>
                  <a:t> + 2| + 3 </a:t>
                </a:r>
                <a14:m>
                  <m:oMath xmlns:m="http://schemas.openxmlformats.org/officeDocument/2006/math">
                    <m:r>
                      <a:rPr lang="ru-RU" sz="5400" b="0" i="1" smtClean="0">
                        <a:latin typeface="Cambria Math" panose="02040503050406030204" pitchFamily="18" charset="0"/>
                        <a:ea typeface="Cambria Math" panose="02040503050406030204" pitchFamily="18" charset="0"/>
                      </a:rPr>
                      <m:t>&gt;</m:t>
                    </m:r>
                  </m:oMath>
                </a14:m>
                <a:r>
                  <a:rPr lang="ru-RU" sz="5400" dirty="0"/>
                  <a:t> −3</a:t>
                </a:r>
                <a:endParaRPr lang="ru-RU" sz="5400" i="1" dirty="0"/>
              </a:p>
            </p:txBody>
          </p:sp>
        </mc:Choice>
        <mc:Fallback xmlns="">
          <p:sp>
            <p:nvSpPr>
              <p:cNvPr id="3" name="TextBox 2"/>
              <p:cNvSpPr txBox="1">
                <a:spLocks noRot="1" noChangeAspect="1" noMove="1" noResize="1" noEditPoints="1" noAdjustHandles="1" noChangeArrowheads="1" noChangeShapeType="1" noTextEdit="1"/>
              </p:cNvSpPr>
              <p:nvPr/>
            </p:nvSpPr>
            <p:spPr>
              <a:xfrm>
                <a:off x="1573823" y="1904582"/>
                <a:ext cx="8419263" cy="2554545"/>
              </a:xfrm>
              <a:prstGeom prst="rect">
                <a:avLst/>
              </a:prstGeom>
              <a:blipFill>
                <a:blip r:embed="rId2"/>
                <a:stretch>
                  <a:fillRect l="-3910" t="-5967" b="-14081"/>
                </a:stretch>
              </a:blipFill>
            </p:spPr>
            <p:txBody>
              <a:bodyPr/>
              <a:lstStyle/>
              <a:p>
                <a:r>
                  <a:rPr lang="ru-RU">
                    <a:noFill/>
                  </a:rPr>
                  <a:t> </a:t>
                </a:r>
              </a:p>
            </p:txBody>
          </p:sp>
        </mc:Fallback>
      </mc:AlternateContent>
    </p:spTree>
    <p:extLst>
      <p:ext uri="{BB962C8B-B14F-4D97-AF65-F5344CB8AC3E}">
        <p14:creationId xmlns:p14="http://schemas.microsoft.com/office/powerpoint/2010/main" val="31856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15547"/>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Resources:</a:t>
            </a:r>
            <a:endParaRPr lang="x-none" dirty="0"/>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solidFill>
                  <a:schemeClr val="bg1"/>
                </a:solidFill>
              </a:rPr>
              <a:t>Absolute value of </a:t>
            </a:r>
            <a:r>
              <a:rPr lang="en-US" sz="3200" dirty="0"/>
              <a:t>Inequalities</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3762055392"/>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11</a:t>
            </a:fld>
            <a:endParaRPr lang="x-none" sz="1800" dirty="0"/>
          </a:p>
        </p:txBody>
      </p:sp>
      <p:sp>
        <p:nvSpPr>
          <p:cNvPr id="2" name="TextBox 1"/>
          <p:cNvSpPr txBox="1"/>
          <p:nvPr/>
        </p:nvSpPr>
        <p:spPr>
          <a:xfrm>
            <a:off x="940526" y="1946366"/>
            <a:ext cx="10413274" cy="3139321"/>
          </a:xfrm>
          <a:prstGeom prst="rect">
            <a:avLst/>
          </a:prstGeom>
          <a:noFill/>
        </p:spPr>
        <p:txBody>
          <a:bodyPr wrap="square" rtlCol="0">
            <a:spAutoFit/>
          </a:bodyPr>
          <a:lstStyle/>
          <a:p>
            <a:r>
              <a:rPr lang="en-US" dirty="0">
                <a:hlinkClick r:id="rId2"/>
              </a:rPr>
              <a:t>https://www.khanacademy.org/math/algebra-home/alg-absolute-value/alg-absolute-value-inequalities/v/absolute-value-inequalities</a:t>
            </a:r>
            <a:endParaRPr lang="en-US" dirty="0"/>
          </a:p>
          <a:p>
            <a:r>
              <a:rPr lang="en-US" dirty="0"/>
              <a:t/>
            </a:r>
            <a:br>
              <a:rPr lang="en-US" dirty="0"/>
            </a:br>
            <a:r>
              <a:rPr lang="en-US" dirty="0">
                <a:hlinkClick r:id="rId3"/>
              </a:rPr>
              <a:t>https://www.mathsisfun.com/definitions/absolute-value.html</a:t>
            </a:r>
            <a:endParaRPr lang="en-US" dirty="0"/>
          </a:p>
          <a:p>
            <a:r>
              <a:rPr lang="en-US" dirty="0">
                <a:hlinkClick r:id="rId4"/>
              </a:rPr>
              <a:t>https://www.mathsisfun.com/links/core-high-school-functions.html</a:t>
            </a:r>
            <a:endParaRPr lang="en-US" dirty="0"/>
          </a:p>
          <a:p>
            <a:endParaRPr lang="en-US" dirty="0"/>
          </a:p>
          <a:p>
            <a:r>
              <a:rPr lang="en-US" dirty="0">
                <a:hlinkClick r:id="rId5"/>
              </a:rPr>
              <a:t>https://www.mathsisfun.com/links/core-high-school-algebra.html</a:t>
            </a:r>
            <a:r>
              <a:rPr lang="en-US" dirty="0"/>
              <a:t/>
            </a:r>
            <a:br>
              <a:rPr lang="en-US" dirty="0"/>
            </a:br>
            <a:endParaRPr lang="en-US" dirty="0"/>
          </a:p>
          <a:p>
            <a:r>
              <a:rPr lang="en-US" dirty="0">
                <a:hlinkClick r:id="rId6"/>
              </a:rPr>
              <a:t>https://www.mathsisfun.com/numbers/absolute-value.html</a:t>
            </a:r>
            <a:r>
              <a:rPr lang="en-US" dirty="0"/>
              <a:t/>
            </a:r>
            <a:br>
              <a:rPr lang="en-US" dirty="0"/>
            </a:br>
            <a:endParaRPr lang="en-US" dirty="0"/>
          </a:p>
          <a:p>
            <a:endParaRPr lang="ru-RU" dirty="0"/>
          </a:p>
        </p:txBody>
      </p:sp>
    </p:spTree>
    <p:extLst>
      <p:ext uri="{BB962C8B-B14F-4D97-AF65-F5344CB8AC3E}">
        <p14:creationId xmlns:p14="http://schemas.microsoft.com/office/powerpoint/2010/main" val="302014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29195"/>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You will be able to:</a:t>
            </a:r>
            <a:endParaRPr lang="x-none" dirty="0"/>
          </a:p>
        </p:txBody>
      </p:sp>
      <p:sp>
        <p:nvSpPr>
          <p:cNvPr id="9" name="Subtitle 2">
            <a:extLst>
              <a:ext uri="{FF2B5EF4-FFF2-40B4-BE49-F238E27FC236}">
                <a16:creationId xmlns:a16="http://schemas.microsoft.com/office/drawing/2014/main" xmlns="" id="{5B9A8E27-2286-444C-92E3-CEECA1BBF8BE}"/>
              </a:ext>
            </a:extLst>
          </p:cNvPr>
          <p:cNvSpPr txBox="1">
            <a:spLocks/>
          </p:cNvSpPr>
          <p:nvPr/>
        </p:nvSpPr>
        <p:spPr>
          <a:xfrm>
            <a:off x="500115" y="1956879"/>
            <a:ext cx="10478531" cy="34613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4400" dirty="0">
                <a:cs typeface="Times New Roman" panose="02020603050405020304" pitchFamily="18" charset="0"/>
              </a:rPr>
              <a:t>Know the definition of </a:t>
            </a:r>
            <a:r>
              <a:rPr lang="en-US" sz="4400" i="1" dirty="0">
                <a:cs typeface="Times New Roman" panose="02020603050405020304" pitchFamily="18" charset="0"/>
              </a:rPr>
              <a:t>absolute value of a function</a:t>
            </a:r>
            <a:r>
              <a:rPr lang="en-US" sz="4400" dirty="0">
                <a:cs typeface="Times New Roman" panose="02020603050405020304" pitchFamily="18" charset="0"/>
              </a:rPr>
              <a:t>.</a:t>
            </a:r>
          </a:p>
          <a:p>
            <a:pPr marL="342900" indent="-342900"/>
            <a:r>
              <a:rPr lang="en-US" sz="4400" dirty="0"/>
              <a:t>Identify what the absolute value inequality is set “equal” to… </a:t>
            </a:r>
          </a:p>
          <a:p>
            <a:pPr marL="342900" indent="-342900"/>
            <a:r>
              <a:rPr lang="en-US" sz="4400" dirty="0"/>
              <a:t>Graph the answer on a number line and write the answer in interval notation.</a:t>
            </a:r>
            <a:endParaRPr lang="en-US" sz="4400" i="1" dirty="0">
              <a:cs typeface="Times New Roman" panose="02020603050405020304" pitchFamily="18" charset="0"/>
            </a:endParaRPr>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a:t>
            </a:r>
            <a:r>
              <a:rPr lang="en-US" sz="3200" dirty="0"/>
              <a:t>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110357"/>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2800" dirty="0"/>
              <a:t>Absolute value of Inequalities.</a:t>
            </a:r>
            <a:endParaRPr lang="x-none" sz="28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2217303104"/>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a:t>
                      </a:r>
                      <a:r>
                        <a:rPr lang="ru-RU"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2</a:t>
            </a:fld>
            <a:endParaRPr lang="x-none" sz="1800" dirty="0"/>
          </a:p>
        </p:txBody>
      </p:sp>
    </p:spTree>
    <p:extLst>
      <p:ext uri="{BB962C8B-B14F-4D97-AF65-F5344CB8AC3E}">
        <p14:creationId xmlns:p14="http://schemas.microsoft.com/office/powerpoint/2010/main" val="98759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5B9A8E27-2286-444C-92E3-CEECA1BBF8BE}"/>
              </a:ext>
            </a:extLst>
          </p:cNvPr>
          <p:cNvSpPr txBox="1">
            <a:spLocks/>
          </p:cNvSpPr>
          <p:nvPr/>
        </p:nvSpPr>
        <p:spPr>
          <a:xfrm>
            <a:off x="840258" y="1815150"/>
            <a:ext cx="5969975" cy="4299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x-none" dirty="0">
              <a:cs typeface="Times New Roman" panose="02020603050405020304" pitchFamily="18" charset="0"/>
            </a:endParaRPr>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681883631"/>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a:t>
                      </a:r>
                      <a:r>
                        <a:rPr lang="ru-RU"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3</a:t>
            </a:fld>
            <a:endParaRPr lang="x-none" sz="1800" dirty="0"/>
          </a:p>
        </p:txBody>
      </p:sp>
      <p:sp>
        <p:nvSpPr>
          <p:cNvPr id="5" name="TextBox 4"/>
          <p:cNvSpPr txBox="1"/>
          <p:nvPr/>
        </p:nvSpPr>
        <p:spPr>
          <a:xfrm>
            <a:off x="840258" y="739487"/>
            <a:ext cx="10994188" cy="1631216"/>
          </a:xfrm>
          <a:prstGeom prst="rect">
            <a:avLst/>
          </a:prstGeom>
          <a:noFill/>
        </p:spPr>
        <p:txBody>
          <a:bodyPr wrap="square" rtlCol="0">
            <a:spAutoFit/>
          </a:bodyPr>
          <a:lstStyle/>
          <a:p>
            <a:r>
              <a:rPr lang="en-US" sz="5200" b="1" dirty="0">
                <a:latin typeface="Helvetica Neue" panose="02000503000000020004"/>
              </a:rPr>
              <a:t>Definition 1: </a:t>
            </a:r>
            <a:r>
              <a:rPr lang="en-US" sz="4400" dirty="0"/>
              <a:t>Identify what the absolute value inequality is set “equal” to 0 “zero”</a:t>
            </a:r>
            <a:endParaRPr lang="x-none" sz="4400" b="1" dirty="0">
              <a:latin typeface="Helvetica Neue" panose="02000503000000020004"/>
            </a:endParaRPr>
          </a:p>
        </p:txBody>
      </p:sp>
      <p:sp>
        <p:nvSpPr>
          <p:cNvPr id="6" name="TextBox 5"/>
          <p:cNvSpPr txBox="1"/>
          <p:nvPr/>
        </p:nvSpPr>
        <p:spPr>
          <a:xfrm>
            <a:off x="365759" y="1600272"/>
            <a:ext cx="8399417" cy="1107996"/>
          </a:xfrm>
          <a:prstGeom prst="rect">
            <a:avLst/>
          </a:prstGeom>
          <a:noFill/>
        </p:spPr>
        <p:txBody>
          <a:bodyPr wrap="square" rtlCol="0">
            <a:spAutoFit/>
          </a:bodyPr>
          <a:lstStyle/>
          <a:p>
            <a:endParaRPr lang="en-US" sz="2400" i="1" dirty="0"/>
          </a:p>
          <a:p>
            <a:endParaRPr lang="en-US" sz="2400" i="1" dirty="0"/>
          </a:p>
          <a:p>
            <a:endParaRPr lang="ru-RU" i="1" dirty="0"/>
          </a:p>
        </p:txBody>
      </p:sp>
      <mc:AlternateContent xmlns:mc="http://schemas.openxmlformats.org/markup-compatibility/2006" xmlns:a14="http://schemas.microsoft.com/office/drawing/2010/main">
        <mc:Choice Requires="a14">
          <p:sp>
            <p:nvSpPr>
              <p:cNvPr id="4" name="Прямоугольник 3"/>
              <p:cNvSpPr/>
              <p:nvPr/>
            </p:nvSpPr>
            <p:spPr>
              <a:xfrm>
                <a:off x="840258" y="2413338"/>
                <a:ext cx="8303742" cy="2308324"/>
              </a:xfrm>
              <a:prstGeom prst="rect">
                <a:avLst/>
              </a:prstGeom>
            </p:spPr>
            <p:txBody>
              <a:bodyPr wrap="square">
                <a:spAutoFit/>
              </a:bodyPr>
              <a:lstStyle/>
              <a:p>
                <a:pPr marL="342900" indent="-342900">
                  <a:buAutoNum type="alphaLcPeriod"/>
                </a:pPr>
                <a:r>
                  <a:rPr lang="en-US" dirty="0"/>
                  <a:t>If the absolute value is </a:t>
                </a:r>
                <a:r>
                  <a:rPr lang="en-US" b="1" dirty="0"/>
                  <a:t>less than zero</a:t>
                </a:r>
                <a:r>
                  <a:rPr lang="en-US" dirty="0"/>
                  <a:t>, there is </a:t>
                </a:r>
                <a:r>
                  <a:rPr lang="en-US" b="1" dirty="0"/>
                  <a:t>no solution</a:t>
                </a:r>
                <a:r>
                  <a:rPr lang="en-US" dirty="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0</m:t>
                    </m:r>
                  </m:oMath>
                </a14:m>
                <a:endParaRPr lang="en-US" dirty="0"/>
              </a:p>
              <a:p>
                <a:pPr marL="342900" indent="-342900">
                  <a:buFontTx/>
                  <a:buAutoNum type="alphaLcPeriod"/>
                </a:pPr>
                <a:r>
                  <a:rPr lang="en-US" dirty="0"/>
                  <a:t>If the absolute value is </a:t>
                </a:r>
                <a:r>
                  <a:rPr lang="en-US" b="1" dirty="0"/>
                  <a:t>less than </a:t>
                </a:r>
                <a:r>
                  <a:rPr lang="en-US" dirty="0"/>
                  <a:t>or </a:t>
                </a:r>
                <a:r>
                  <a:rPr lang="en-US" b="1" dirty="0"/>
                  <a:t>equal to zero</a:t>
                </a:r>
                <a:r>
                  <a:rPr lang="en-US" dirty="0"/>
                  <a:t>, there is </a:t>
                </a:r>
                <a:r>
                  <a:rPr lang="en-US" b="1" dirty="0"/>
                  <a:t>one solution</a:t>
                </a:r>
                <a:r>
                  <a:rPr lang="en-US" dirty="0"/>
                  <a:t>.                Just set the argument equal to zero and solve.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oMath>
                </a14:m>
                <a:endParaRPr lang="en-US" dirty="0"/>
              </a:p>
              <a:p>
                <a:pPr marL="342900" indent="-342900">
                  <a:buFontTx/>
                  <a:buAutoNum type="alphaLcPeriod"/>
                </a:pPr>
                <a:r>
                  <a:rPr lang="en-US" dirty="0"/>
                  <a:t>If the absolute value is </a:t>
                </a:r>
                <a:r>
                  <a:rPr lang="en-US" b="1" dirty="0"/>
                  <a:t>greater than </a:t>
                </a:r>
                <a:r>
                  <a:rPr lang="en-US" dirty="0"/>
                  <a:t>or </a:t>
                </a:r>
                <a:r>
                  <a:rPr lang="en-US" b="1" dirty="0"/>
                  <a:t>equal to zero</a:t>
                </a:r>
                <a:r>
                  <a:rPr lang="en-US" dirty="0"/>
                  <a:t>, the solution is </a:t>
                </a:r>
                <a:r>
                  <a:rPr lang="en-US" b="1" dirty="0"/>
                  <a:t>all real numbers</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oMath>
                </a14:m>
                <a:endParaRPr lang="en-US" dirty="0"/>
              </a:p>
              <a:p>
                <a:pPr marL="342900" indent="-342900">
                  <a:buFontTx/>
                  <a:buAutoNum type="alphaLcPeriod"/>
                </a:pPr>
                <a:r>
                  <a:rPr lang="en-US" dirty="0"/>
                  <a:t>If the absolute value is </a:t>
                </a:r>
                <a:r>
                  <a:rPr lang="en-US" b="1" dirty="0"/>
                  <a:t>greater than zero</a:t>
                </a:r>
                <a:r>
                  <a:rPr lang="en-US" dirty="0"/>
                  <a:t>, the solution is all real numbers </a:t>
                </a:r>
                <a:r>
                  <a:rPr lang="en-US" b="1" dirty="0"/>
                  <a:t>except</a:t>
                </a:r>
                <a:r>
                  <a:rPr lang="en-US" dirty="0"/>
                  <a:t> for the value which makes it equal to zero. This will be written as a </a:t>
                </a:r>
                <a:r>
                  <a:rPr lang="en-US" b="1" dirty="0"/>
                  <a:t>union</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0</m:t>
                    </m:r>
                  </m:oMath>
                </a14:m>
                <a:endParaRPr lang="en-US" dirty="0"/>
              </a:p>
              <a:p>
                <a:pPr marL="342900" indent="-342900">
                  <a:buAutoNum type="alphaLcPeriod"/>
                </a:pPr>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840258" y="2413338"/>
                <a:ext cx="8303742" cy="2308324"/>
              </a:xfrm>
              <a:prstGeom prst="rect">
                <a:avLst/>
              </a:prstGeom>
              <a:blipFill>
                <a:blip r:embed="rId2"/>
                <a:stretch>
                  <a:fillRect l="-661" t="-1583" r="-514"/>
                </a:stretch>
              </a:blipFill>
            </p:spPr>
            <p:txBody>
              <a:bodyPr/>
              <a:lstStyle/>
              <a:p>
                <a:r>
                  <a:rPr lang="ru-RU">
                    <a:noFill/>
                  </a:rPr>
                  <a:t> </a:t>
                </a:r>
              </a:p>
            </p:txBody>
          </p:sp>
        </mc:Fallback>
      </mc:AlternateContent>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49127">
            <a:off x="8550504" y="4070040"/>
            <a:ext cx="3162300" cy="1838087"/>
          </a:xfrm>
          <a:prstGeom prst="rect">
            <a:avLst/>
          </a:prstGeom>
        </p:spPr>
      </p:pic>
    </p:spTree>
    <p:extLst>
      <p:ext uri="{BB962C8B-B14F-4D97-AF65-F5344CB8AC3E}">
        <p14:creationId xmlns:p14="http://schemas.microsoft.com/office/powerpoint/2010/main" val="252325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15547"/>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Example 1:</a:t>
            </a:r>
            <a:endParaRPr lang="x-none" dirty="0"/>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 </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4282757420"/>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4</a:t>
            </a:fld>
            <a:endParaRPr lang="x-none" sz="1800" dirty="0"/>
          </a:p>
        </p:txBody>
      </p:sp>
      <p:sp>
        <p:nvSpPr>
          <p:cNvPr id="7" name="TextBox 6"/>
          <p:cNvSpPr txBox="1"/>
          <p:nvPr/>
        </p:nvSpPr>
        <p:spPr>
          <a:xfrm>
            <a:off x="2284839" y="3368295"/>
            <a:ext cx="7589370" cy="707886"/>
          </a:xfrm>
          <a:prstGeom prst="rect">
            <a:avLst/>
          </a:prstGeom>
          <a:noFill/>
        </p:spPr>
        <p:txBody>
          <a:bodyPr wrap="square" rtlCol="0">
            <a:spAutoFit/>
          </a:bodyPr>
          <a:lstStyle/>
          <a:p>
            <a:pPr algn="ctr"/>
            <a:r>
              <a:rPr lang="en-US" sz="4000" dirty="0"/>
              <a:t>No Solution</a:t>
            </a:r>
            <a:endParaRPr lang="ru-RU" sz="4000" b="1" dirty="0">
              <a:solidFill>
                <a:srgbClr val="00B0F0"/>
              </a:solidFill>
            </a:endParaRPr>
          </a:p>
        </p:txBody>
      </p:sp>
      <mc:AlternateContent xmlns:mc="http://schemas.openxmlformats.org/markup-compatibility/2006" xmlns:a14="http://schemas.microsoft.com/office/drawing/2010/main">
        <mc:Choice Requires="a14">
          <p:sp>
            <p:nvSpPr>
              <p:cNvPr id="16" name="TextBox 15"/>
              <p:cNvSpPr txBox="1"/>
              <p:nvPr/>
            </p:nvSpPr>
            <p:spPr>
              <a:xfrm>
                <a:off x="875270" y="1763296"/>
                <a:ext cx="10478530" cy="1107996"/>
              </a:xfrm>
              <a:prstGeom prst="rect">
                <a:avLst/>
              </a:prstGeom>
              <a:noFill/>
            </p:spPr>
            <p:txBody>
              <a:bodyPr wrap="square" rtlCol="0">
                <a:spAutoFit/>
              </a:bodyPr>
              <a:lstStyle/>
              <a:p>
                <a:pPr algn="ctr"/>
                <a:r>
                  <a:rPr lang="en-US" sz="3600" b="1" dirty="0">
                    <a:solidFill>
                      <a:srgbClr val="FF0000"/>
                    </a:solidFill>
                  </a:rPr>
                  <a:t>Solve the inequality </a:t>
                </a:r>
                <a14:m>
                  <m:oMath xmlns:m="http://schemas.openxmlformats.org/officeDocument/2006/math">
                    <m:r>
                      <m:rPr>
                        <m:nor/>
                      </m:rPr>
                      <a:rPr lang="en-US" sz="3600" b="1" i="1" dirty="0">
                        <a:solidFill>
                          <a:srgbClr val="FF0000"/>
                        </a:solidFill>
                      </a:rPr>
                      <m:t>│</m:t>
                    </m:r>
                    <m:r>
                      <m:rPr>
                        <m:nor/>
                      </m:rPr>
                      <a:rPr lang="en-US" sz="3600" b="1" dirty="0" smtClean="0">
                        <a:solidFill>
                          <a:srgbClr val="FF0000"/>
                        </a:solidFill>
                      </a:rPr>
                      <m:t>2</m:t>
                    </m:r>
                  </m:oMath>
                </a14:m>
                <a:r>
                  <a:rPr lang="en-US" sz="3600" b="1" dirty="0">
                    <a:solidFill>
                      <a:srgbClr val="FF0000"/>
                    </a:solidFill>
                  </a:rPr>
                  <a:t>x – 1 </a:t>
                </a:r>
                <a14:m>
                  <m:oMath xmlns:m="http://schemas.openxmlformats.org/officeDocument/2006/math">
                    <m:r>
                      <m:rPr>
                        <m:nor/>
                      </m:rPr>
                      <a:rPr lang="en-US" sz="3600" b="1" i="1" dirty="0">
                        <a:solidFill>
                          <a:srgbClr val="FF0000"/>
                        </a:solidFill>
                      </a:rPr>
                      <m:t>│</m:t>
                    </m:r>
                  </m:oMath>
                </a14:m>
                <a:r>
                  <a:rPr lang="en-US" sz="3600" b="1" dirty="0">
                    <a:solidFill>
                      <a:srgbClr val="FF0000"/>
                    </a:solidFill>
                  </a:rPr>
                  <a:t> + 4 &lt;</a:t>
                </a:r>
                <a:r>
                  <a:rPr lang="en-US" sz="3600" b="1" dirty="0"/>
                  <a:t> </a:t>
                </a:r>
                <a:r>
                  <a:rPr lang="en-US" sz="3600" b="1" dirty="0">
                    <a:solidFill>
                      <a:srgbClr val="FF0000"/>
                    </a:solidFill>
                  </a:rPr>
                  <a:t>4</a:t>
                </a:r>
              </a:p>
              <a:p>
                <a:endParaRPr lang="en-US" sz="1200" b="1" dirty="0"/>
              </a:p>
              <a:p>
                <a:endParaRPr lang="ru-RU" dirty="0"/>
              </a:p>
            </p:txBody>
          </p:sp>
        </mc:Choice>
        <mc:Fallback xmlns="">
          <p:sp>
            <p:nvSpPr>
              <p:cNvPr id="16" name="TextBox 15"/>
              <p:cNvSpPr txBox="1">
                <a:spLocks noRot="1" noChangeAspect="1" noMove="1" noResize="1" noEditPoints="1" noAdjustHandles="1" noChangeArrowheads="1" noChangeShapeType="1" noTextEdit="1"/>
              </p:cNvSpPr>
              <p:nvPr/>
            </p:nvSpPr>
            <p:spPr>
              <a:xfrm>
                <a:off x="875270" y="1763296"/>
                <a:ext cx="10478530" cy="1107996"/>
              </a:xfrm>
              <a:prstGeom prst="rect">
                <a:avLst/>
              </a:prstGeom>
              <a:blipFill>
                <a:blip r:embed="rId2"/>
                <a:stretch>
                  <a:fillRect t="-82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4579966" y="2724390"/>
                <a:ext cx="2999115" cy="646331"/>
              </a:xfrm>
              <a:prstGeom prst="rect">
                <a:avLst/>
              </a:prstGeom>
            </p:spPr>
            <p:txBody>
              <a:bodyPr wrap="square">
                <a:spAutoFit/>
              </a:bodyPr>
              <a:lstStyle/>
              <a:p>
                <a:pPr algn="ctr"/>
                <a14:m>
                  <m:oMath xmlns:m="http://schemas.openxmlformats.org/officeDocument/2006/math">
                    <m:r>
                      <m:rPr>
                        <m:nor/>
                      </m:rPr>
                      <a:rPr lang="en-US" sz="3600" b="1" i="1" dirty="0">
                        <a:solidFill>
                          <a:srgbClr val="FF0000"/>
                        </a:solidFill>
                      </a:rPr>
                      <m:t>│</m:t>
                    </m:r>
                    <m:r>
                      <m:rPr>
                        <m:nor/>
                      </m:rPr>
                      <a:rPr lang="en-US" sz="3600" b="1" dirty="0">
                        <a:solidFill>
                          <a:srgbClr val="FF0000"/>
                        </a:solidFill>
                      </a:rPr>
                      <m:t>2</m:t>
                    </m:r>
                  </m:oMath>
                </a14:m>
                <a:r>
                  <a:rPr lang="en-US" sz="3600" b="1" dirty="0">
                    <a:solidFill>
                      <a:srgbClr val="FF0000"/>
                    </a:solidFill>
                  </a:rPr>
                  <a:t>x – 1 </a:t>
                </a:r>
                <a14:m>
                  <m:oMath xmlns:m="http://schemas.openxmlformats.org/officeDocument/2006/math">
                    <m:r>
                      <m:rPr>
                        <m:nor/>
                      </m:rPr>
                      <a:rPr lang="en-US" sz="3600" b="1" i="1" dirty="0">
                        <a:solidFill>
                          <a:srgbClr val="FF0000"/>
                        </a:solidFill>
                      </a:rPr>
                      <m:t>│</m:t>
                    </m:r>
                  </m:oMath>
                </a14:m>
                <a:r>
                  <a:rPr lang="en-US" sz="3600" b="1" dirty="0">
                    <a:solidFill>
                      <a:srgbClr val="FF0000"/>
                    </a:solidFill>
                  </a:rPr>
                  <a:t> &lt; 0</a:t>
                </a:r>
                <a:r>
                  <a:rPr lang="en-US" sz="3600" b="1" dirty="0"/>
                  <a:t> </a:t>
                </a:r>
                <a:endParaRPr lang="en-US" sz="3600" b="1" dirty="0">
                  <a:solidFill>
                    <a:srgbClr val="FF0000"/>
                  </a:solidFill>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579966" y="2724390"/>
                <a:ext cx="2999115" cy="646331"/>
              </a:xfrm>
              <a:prstGeom prst="rect">
                <a:avLst/>
              </a:prstGeom>
              <a:blipFill>
                <a:blip r:embed="rId3"/>
                <a:stretch>
                  <a:fillRect t="-15094" b="-34906"/>
                </a:stretch>
              </a:blipFill>
            </p:spPr>
            <p:txBody>
              <a:bodyPr/>
              <a:lstStyle/>
              <a:p>
                <a:r>
                  <a:rPr lang="ru-RU">
                    <a:noFill/>
                  </a:rPr>
                  <a:t> </a:t>
                </a:r>
              </a:p>
            </p:txBody>
          </p:sp>
        </mc:Fallback>
      </mc:AlternateContent>
    </p:spTree>
    <p:extLst>
      <p:ext uri="{BB962C8B-B14F-4D97-AF65-F5344CB8AC3E}">
        <p14:creationId xmlns:p14="http://schemas.microsoft.com/office/powerpoint/2010/main" val="22589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5B9A8E27-2286-444C-92E3-CEECA1BBF8BE}"/>
              </a:ext>
            </a:extLst>
          </p:cNvPr>
          <p:cNvSpPr txBox="1">
            <a:spLocks/>
          </p:cNvSpPr>
          <p:nvPr/>
        </p:nvSpPr>
        <p:spPr>
          <a:xfrm>
            <a:off x="840258" y="1815150"/>
            <a:ext cx="5969975" cy="4299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x-none" dirty="0">
              <a:cs typeface="Times New Roman" panose="02020603050405020304" pitchFamily="18" charset="0"/>
            </a:endParaRPr>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1405461853"/>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a:t>
                      </a:r>
                      <a:r>
                        <a:rPr lang="ru-RU"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5</a:t>
            </a:fld>
            <a:endParaRPr lang="x-none" sz="1800" dirty="0"/>
          </a:p>
        </p:txBody>
      </p:sp>
      <p:sp>
        <p:nvSpPr>
          <p:cNvPr id="5" name="TextBox 4"/>
          <p:cNvSpPr txBox="1"/>
          <p:nvPr/>
        </p:nvSpPr>
        <p:spPr>
          <a:xfrm>
            <a:off x="840258" y="739487"/>
            <a:ext cx="10994188" cy="1508105"/>
          </a:xfrm>
          <a:prstGeom prst="rect">
            <a:avLst/>
          </a:prstGeom>
          <a:noFill/>
        </p:spPr>
        <p:txBody>
          <a:bodyPr wrap="square" rtlCol="0">
            <a:spAutoFit/>
          </a:bodyPr>
          <a:lstStyle/>
          <a:p>
            <a:r>
              <a:rPr lang="en-US" sz="5200" b="1" dirty="0">
                <a:latin typeface="Helvetica Neue" panose="02000503000000020004"/>
              </a:rPr>
              <a:t>Definition 2: </a:t>
            </a:r>
            <a:r>
              <a:rPr lang="en-US" sz="4000" dirty="0"/>
              <a:t>Identify what the absolute value inequality is set “equal” to  “</a:t>
            </a:r>
            <a:r>
              <a:rPr lang="en-US" sz="4000" dirty="0">
                <a:solidFill>
                  <a:srgbClr val="FF0000"/>
                </a:solidFill>
              </a:rPr>
              <a:t>negative</a:t>
            </a:r>
            <a:r>
              <a:rPr lang="en-US" sz="4000" dirty="0"/>
              <a:t>” number</a:t>
            </a:r>
            <a:endParaRPr lang="x-none" sz="4000" b="1" dirty="0">
              <a:latin typeface="Helvetica Neue" panose="02000503000000020004"/>
            </a:endParaRPr>
          </a:p>
        </p:txBody>
      </p:sp>
      <mc:AlternateContent xmlns:mc="http://schemas.openxmlformats.org/markup-compatibility/2006" xmlns:a14="http://schemas.microsoft.com/office/drawing/2010/main">
        <mc:Choice Requires="a14">
          <p:sp>
            <p:nvSpPr>
              <p:cNvPr id="4" name="Прямоугольник 3"/>
              <p:cNvSpPr/>
              <p:nvPr/>
            </p:nvSpPr>
            <p:spPr>
              <a:xfrm>
                <a:off x="840258" y="2413338"/>
                <a:ext cx="8303742" cy="1754326"/>
              </a:xfrm>
              <a:prstGeom prst="rect">
                <a:avLst/>
              </a:prstGeom>
            </p:spPr>
            <p:txBody>
              <a:bodyPr wrap="square">
                <a:spAutoFit/>
              </a:bodyPr>
              <a:lstStyle/>
              <a:p>
                <a:pPr marL="342900" indent="-342900">
                  <a:buFontTx/>
                  <a:buAutoNum type="alphaLcPeriod"/>
                </a:pPr>
                <a:r>
                  <a:rPr lang="en-US" dirty="0"/>
                  <a:t>If the absolute value is </a:t>
                </a:r>
                <a:r>
                  <a:rPr lang="en-US" b="1" dirty="0"/>
                  <a:t>less than or equal to a negative number</a:t>
                </a:r>
                <a:r>
                  <a:rPr lang="en-US" dirty="0"/>
                  <a:t>, there is </a:t>
                </a:r>
                <a:r>
                  <a:rPr lang="en-US" b="1" dirty="0"/>
                  <a:t>no solution</a:t>
                </a:r>
                <a:r>
                  <a:rPr lang="en-US" dirty="0"/>
                  <a:t>. The absolute value of something will never be less than or equal to a negative number.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𝑛𝑒𝑔𝑎𝑡𝑖𝑣𝑒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𝑛𝑢𝑚𝑏𝑒𝑟</m:t>
                    </m:r>
                  </m:oMath>
                </a14:m>
                <a:endParaRPr lang="en-US" b="0" dirty="0">
                  <a:ea typeface="Cambria Math" panose="02040503050406030204" pitchFamily="18" charset="0"/>
                </a:endParaRPr>
              </a:p>
              <a:p>
                <a:pPr marL="342900" indent="-342900">
                  <a:buFontTx/>
                  <a:buAutoNum type="alphaLcPeriod"/>
                </a:pPr>
                <a:r>
                  <a:rPr lang="en-US" dirty="0"/>
                  <a:t>If the absolute value is </a:t>
                </a:r>
                <a:r>
                  <a:rPr lang="en-US" b="1" dirty="0"/>
                  <a:t>greater than or equal to a negative number</a:t>
                </a:r>
                <a:r>
                  <a:rPr lang="en-US" dirty="0"/>
                  <a:t>, the solution is </a:t>
                </a:r>
                <a:r>
                  <a:rPr lang="en-US" b="1" dirty="0"/>
                  <a:t>all real numbers</a:t>
                </a:r>
                <a:r>
                  <a:rPr lang="en-US" dirty="0"/>
                  <a:t>. The absolute value of something will </a:t>
                </a:r>
                <a:r>
                  <a:rPr lang="en-US" i="1" dirty="0"/>
                  <a:t>always</a:t>
                </a:r>
                <a:r>
                  <a:rPr lang="en-US" dirty="0"/>
                  <a:t> be greater than a negative number.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𝑛𝑒𝑔𝑎𝑡𝑖𝑣𝑒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𝑛𝑢𝑚𝑏𝑒𝑟</m:t>
                    </m:r>
                  </m:oMath>
                </a14:m>
                <a:endParaRPr lang="en-US" dirty="0">
                  <a:ea typeface="Cambria Math" panose="02040503050406030204"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840258" y="2413338"/>
                <a:ext cx="8303742" cy="1754326"/>
              </a:xfrm>
              <a:prstGeom prst="rect">
                <a:avLst/>
              </a:prstGeom>
              <a:blipFill>
                <a:blip r:embed="rId2"/>
                <a:stretch>
                  <a:fillRect l="-661" t="-2083" b="-4514"/>
                </a:stretch>
              </a:blipFill>
            </p:spPr>
            <p:txBody>
              <a:bodyPr/>
              <a:lstStyle/>
              <a:p>
                <a:r>
                  <a:rPr lang="ru-RU">
                    <a:noFill/>
                  </a:rPr>
                  <a:t> </a:t>
                </a:r>
              </a:p>
            </p:txBody>
          </p:sp>
        </mc:Fallback>
      </mc:AlternateContent>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15875">
            <a:off x="8683870" y="3491157"/>
            <a:ext cx="2438400" cy="2438400"/>
          </a:xfrm>
          <a:prstGeom prst="rect">
            <a:avLst/>
          </a:prstGeom>
        </p:spPr>
      </p:pic>
    </p:spTree>
    <p:extLst>
      <p:ext uri="{BB962C8B-B14F-4D97-AF65-F5344CB8AC3E}">
        <p14:creationId xmlns:p14="http://schemas.microsoft.com/office/powerpoint/2010/main" val="266194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15547"/>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Example 2:</a:t>
            </a:r>
            <a:endParaRPr lang="x-none" dirty="0"/>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 </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726775925"/>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6</a:t>
            </a:fld>
            <a:endParaRPr lang="x-none" sz="1800" dirty="0"/>
          </a:p>
        </p:txBody>
      </p:sp>
      <p:sp>
        <p:nvSpPr>
          <p:cNvPr id="7" name="TextBox 6"/>
          <p:cNvSpPr txBox="1"/>
          <p:nvPr/>
        </p:nvSpPr>
        <p:spPr>
          <a:xfrm>
            <a:off x="2319850" y="3403719"/>
            <a:ext cx="7589370" cy="707886"/>
          </a:xfrm>
          <a:prstGeom prst="rect">
            <a:avLst/>
          </a:prstGeom>
          <a:noFill/>
        </p:spPr>
        <p:txBody>
          <a:bodyPr wrap="square" rtlCol="0">
            <a:spAutoFit/>
          </a:bodyPr>
          <a:lstStyle/>
          <a:p>
            <a:pPr algn="ctr"/>
            <a:r>
              <a:rPr lang="en-US" sz="4000" dirty="0"/>
              <a:t>No Solution </a:t>
            </a:r>
            <a:endParaRPr lang="ru-RU" sz="4000" b="1" dirty="0">
              <a:solidFill>
                <a:srgbClr val="00B0F0"/>
              </a:solidFill>
            </a:endParaRPr>
          </a:p>
        </p:txBody>
      </p:sp>
      <p:sp>
        <p:nvSpPr>
          <p:cNvPr id="16" name="TextBox 15"/>
          <p:cNvSpPr txBox="1"/>
          <p:nvPr/>
        </p:nvSpPr>
        <p:spPr>
          <a:xfrm>
            <a:off x="875270" y="1763296"/>
            <a:ext cx="10478530" cy="1477328"/>
          </a:xfrm>
          <a:prstGeom prst="rect">
            <a:avLst/>
          </a:prstGeom>
          <a:noFill/>
        </p:spPr>
        <p:txBody>
          <a:bodyPr wrap="square" rtlCol="0">
            <a:spAutoFit/>
          </a:bodyPr>
          <a:lstStyle/>
          <a:p>
            <a:pPr algn="ctr"/>
            <a:r>
              <a:rPr lang="en-US" sz="3600" b="1" dirty="0">
                <a:solidFill>
                  <a:srgbClr val="FF0000"/>
                </a:solidFill>
              </a:rPr>
              <a:t>Solve the inequality </a:t>
            </a:r>
            <a:r>
              <a:rPr lang="ru-RU" sz="3600" dirty="0"/>
              <a:t>|3</a:t>
            </a:r>
            <a:r>
              <a:rPr lang="en-US" sz="3600" dirty="0"/>
              <a:t>x</a:t>
            </a:r>
            <a:r>
              <a:rPr lang="ru-RU" sz="3600" dirty="0"/>
              <a:t> + 4| + 5 ≤ 3</a:t>
            </a:r>
            <a:endParaRPr lang="en-US" sz="3600" dirty="0"/>
          </a:p>
          <a:p>
            <a:pPr algn="ctr"/>
            <a:r>
              <a:rPr lang="ru-RU" sz="3600" dirty="0"/>
              <a:t>|3</a:t>
            </a:r>
            <a:r>
              <a:rPr lang="en-US" sz="3600" dirty="0"/>
              <a:t>x</a:t>
            </a:r>
            <a:r>
              <a:rPr lang="ru-RU" sz="3600" dirty="0"/>
              <a:t> + 4| ≤ </a:t>
            </a:r>
            <a:r>
              <a:rPr lang="ru-RU" sz="3600" dirty="0">
                <a:solidFill>
                  <a:srgbClr val="FF0000"/>
                </a:solidFill>
              </a:rPr>
              <a:t>−2</a:t>
            </a:r>
            <a:r>
              <a:rPr lang="ru-RU" sz="3600" dirty="0"/>
              <a:t> </a:t>
            </a:r>
            <a:endParaRPr lang="en-US" sz="3600" b="1" dirty="0"/>
          </a:p>
          <a:p>
            <a:endParaRPr lang="ru-RU" dirty="0"/>
          </a:p>
        </p:txBody>
      </p:sp>
    </p:spTree>
    <p:extLst>
      <p:ext uri="{BB962C8B-B14F-4D97-AF65-F5344CB8AC3E}">
        <p14:creationId xmlns:p14="http://schemas.microsoft.com/office/powerpoint/2010/main" val="331868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5B9A8E27-2286-444C-92E3-CEECA1BBF8BE}"/>
              </a:ext>
            </a:extLst>
          </p:cNvPr>
          <p:cNvSpPr txBox="1">
            <a:spLocks/>
          </p:cNvSpPr>
          <p:nvPr/>
        </p:nvSpPr>
        <p:spPr>
          <a:xfrm>
            <a:off x="840258" y="1815150"/>
            <a:ext cx="5969975" cy="4299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x-none" dirty="0">
              <a:cs typeface="Times New Roman" panose="02020603050405020304" pitchFamily="18" charset="0"/>
            </a:endParaRPr>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2836438337"/>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a:t>
                      </a:r>
                      <a:r>
                        <a:rPr lang="ru-RU"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7</a:t>
            </a:fld>
            <a:endParaRPr lang="x-none" sz="1800" dirty="0"/>
          </a:p>
        </p:txBody>
      </p:sp>
      <p:sp>
        <p:nvSpPr>
          <p:cNvPr id="5" name="TextBox 4"/>
          <p:cNvSpPr txBox="1"/>
          <p:nvPr/>
        </p:nvSpPr>
        <p:spPr>
          <a:xfrm>
            <a:off x="840258" y="739487"/>
            <a:ext cx="10994188" cy="1508105"/>
          </a:xfrm>
          <a:prstGeom prst="rect">
            <a:avLst/>
          </a:prstGeom>
          <a:noFill/>
        </p:spPr>
        <p:txBody>
          <a:bodyPr wrap="square" rtlCol="0">
            <a:spAutoFit/>
          </a:bodyPr>
          <a:lstStyle/>
          <a:p>
            <a:r>
              <a:rPr lang="en-US" sz="5200" b="1" dirty="0">
                <a:latin typeface="Helvetica Neue" panose="02000503000000020004"/>
              </a:rPr>
              <a:t>Definition 3: </a:t>
            </a:r>
            <a:r>
              <a:rPr lang="en-US" sz="4000" dirty="0"/>
              <a:t>Identify what the absolute value inequality is set “equal” to  “</a:t>
            </a:r>
            <a:r>
              <a:rPr lang="en-US" sz="4000" dirty="0">
                <a:solidFill>
                  <a:srgbClr val="92D050"/>
                </a:solidFill>
              </a:rPr>
              <a:t>positive</a:t>
            </a:r>
            <a:r>
              <a:rPr lang="en-US" sz="4000" dirty="0"/>
              <a:t>” number</a:t>
            </a:r>
            <a:endParaRPr lang="x-none" sz="4000" b="1" dirty="0">
              <a:latin typeface="Helvetica Neue" panose="02000503000000020004"/>
            </a:endParaRPr>
          </a:p>
        </p:txBody>
      </p:sp>
      <mc:AlternateContent xmlns:mc="http://schemas.openxmlformats.org/markup-compatibility/2006" xmlns:a14="http://schemas.microsoft.com/office/drawing/2010/main">
        <mc:Choice Requires="a14">
          <p:sp>
            <p:nvSpPr>
              <p:cNvPr id="4" name="Прямоугольник 3"/>
              <p:cNvSpPr/>
              <p:nvPr/>
            </p:nvSpPr>
            <p:spPr>
              <a:xfrm>
                <a:off x="840258" y="2413338"/>
                <a:ext cx="8303742" cy="2308324"/>
              </a:xfrm>
              <a:prstGeom prst="rect">
                <a:avLst/>
              </a:prstGeom>
            </p:spPr>
            <p:txBody>
              <a:bodyPr wrap="square">
                <a:spAutoFit/>
              </a:bodyPr>
              <a:lstStyle/>
              <a:p>
                <a:pPr marL="342900" indent="-342900">
                  <a:buFontTx/>
                  <a:buAutoNum type="alphaLcPeriod"/>
                </a:pPr>
                <a:r>
                  <a:rPr lang="en-US" dirty="0"/>
                  <a:t>If the absolute value is </a:t>
                </a:r>
                <a:r>
                  <a:rPr lang="en-US" b="1" dirty="0"/>
                  <a:t>less than or less than or equal to a positive number</a:t>
                </a:r>
                <a:r>
                  <a:rPr lang="en-US" dirty="0"/>
                  <a:t>, the problem can be approached two ways. Either way, the solution will be written as an intersection.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𝑝𝑜𝑠𝑖𝑡𝑖𝑣𝑒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𝑛𝑢𝑚𝑏𝑒𝑟</m:t>
                    </m:r>
                  </m:oMath>
                </a14:m>
                <a:endParaRPr lang="en-US" dirty="0"/>
              </a:p>
              <a:p>
                <a:pPr marL="342900" indent="-342900">
                  <a:buFontTx/>
                  <a:buAutoNum type="alphaLcPeriod"/>
                </a:pPr>
                <a:r>
                  <a:rPr lang="en-US" dirty="0"/>
                  <a:t>If the absolute value is </a:t>
                </a:r>
                <a:r>
                  <a:rPr lang="en-US" b="1" dirty="0"/>
                  <a:t>greater than or greater than or equal to a positive number</a:t>
                </a:r>
                <a:r>
                  <a:rPr lang="en-US" dirty="0"/>
                  <a:t>, set the argument less than the opposite of the number and greater than the number using an ‘or’ statement in between the two inequalities. Then solve each inequality, writing the solution as a </a:t>
                </a:r>
                <a:r>
                  <a:rPr lang="en-US" b="1" dirty="0"/>
                  <a:t>union</a:t>
                </a:r>
                <a:r>
                  <a:rPr lang="en-US" dirty="0"/>
                  <a:t> of the two solutions. </a:t>
                </a:r>
                <a:r>
                  <a:rPr lang="kk-KZ" dirty="0"/>
                  <a:t>                     </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𝑝𝑜𝑠𝑖𝑡𝑖𝑣𝑒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𝑛𝑢𝑚𝑏𝑒𝑟</m:t>
                    </m:r>
                  </m:oMath>
                </a14:m>
                <a:endParaRPr lang="en-US" dirty="0">
                  <a:ea typeface="Cambria Math" panose="02040503050406030204"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840258" y="2413338"/>
                <a:ext cx="8303742" cy="2308324"/>
              </a:xfrm>
              <a:prstGeom prst="rect">
                <a:avLst/>
              </a:prstGeom>
              <a:blipFill>
                <a:blip r:embed="rId2"/>
                <a:stretch>
                  <a:fillRect l="-611" t="-1093" r="-763" b="-1093"/>
                </a:stretch>
              </a:blipFill>
            </p:spPr>
            <p:txBody>
              <a:bodyPr/>
              <a:lstStyle/>
              <a:p>
                <a:r>
                  <a:rPr lang="ru-KZ">
                    <a:noFill/>
                  </a:rPr>
                  <a:t> </a:t>
                </a:r>
              </a:p>
            </p:txBody>
          </p:sp>
        </mc:Fallback>
      </mc:AlternateContent>
      <p:pic>
        <p:nvPicPr>
          <p:cNvPr id="2" name="Рисунок 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0712420">
            <a:off x="9242322" y="4283964"/>
            <a:ext cx="2438400" cy="1709928"/>
          </a:xfrm>
          <a:prstGeom prst="rect">
            <a:avLst/>
          </a:prstGeom>
        </p:spPr>
      </p:pic>
    </p:spTree>
    <p:extLst>
      <p:ext uri="{BB962C8B-B14F-4D97-AF65-F5344CB8AC3E}">
        <p14:creationId xmlns:p14="http://schemas.microsoft.com/office/powerpoint/2010/main" val="295496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15547"/>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Example 3a:</a:t>
            </a:r>
            <a:endParaRPr lang="x-none" dirty="0"/>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 </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170814995"/>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a:xfrm>
            <a:off x="11680722" y="6495328"/>
            <a:ext cx="511277" cy="365125"/>
          </a:xfrm>
        </p:spPr>
        <p:txBody>
          <a:bodyPr/>
          <a:lstStyle/>
          <a:p>
            <a:pPr algn="ctr"/>
            <a:fld id="{5024297F-50D5-6844-815D-4000E7E468EF}" type="slidenum">
              <a:rPr lang="x-none" sz="1800" smtClean="0"/>
              <a:pPr algn="ctr"/>
              <a:t>8</a:t>
            </a:fld>
            <a:endParaRPr lang="x-none" sz="1800" dirty="0"/>
          </a:p>
        </p:txBody>
      </p:sp>
      <mc:AlternateContent xmlns:mc="http://schemas.openxmlformats.org/markup-compatibility/2006" xmlns:a14="http://schemas.microsoft.com/office/drawing/2010/main">
        <mc:Choice Requires="a14">
          <p:sp>
            <p:nvSpPr>
              <p:cNvPr id="7" name="TextBox 6"/>
              <p:cNvSpPr txBox="1"/>
              <p:nvPr/>
            </p:nvSpPr>
            <p:spPr>
              <a:xfrm>
                <a:off x="840259" y="5351436"/>
                <a:ext cx="10478530" cy="707886"/>
              </a:xfrm>
              <a:prstGeom prst="rect">
                <a:avLst/>
              </a:prstGeom>
              <a:noFill/>
            </p:spPr>
            <p:txBody>
              <a:bodyPr wrap="square" rtlCol="0">
                <a:spAutoFit/>
              </a:bodyPr>
              <a:lstStyle/>
              <a:p>
                <a:pPr algn="ctr"/>
                <a:r>
                  <a:rPr lang="en-US" sz="4000" dirty="0"/>
                  <a:t>Solution: </a:t>
                </a:r>
                <a14:m>
                  <m:oMath xmlns:m="http://schemas.openxmlformats.org/officeDocument/2006/math">
                    <m:sSub>
                      <m:sSubPr>
                        <m:ctrlPr>
                          <a:rPr lang="tr-TR" sz="4000" b="1" i="1" smtClean="0">
                            <a:solidFill>
                              <a:schemeClr val="tx1"/>
                            </a:solidFill>
                            <a:latin typeface="Cambria Math" panose="02040503050406030204" pitchFamily="18" charset="0"/>
                          </a:rPr>
                        </m:ctrlPr>
                      </m:sSubPr>
                      <m:e>
                        <m:r>
                          <a:rPr lang="en-US" sz="4000" b="1" i="1">
                            <a:solidFill>
                              <a:schemeClr val="tx1"/>
                            </a:solidFill>
                            <a:latin typeface="Cambria Math" panose="02040503050406030204" pitchFamily="18" charset="0"/>
                          </a:rPr>
                          <m:t>𝑺</m:t>
                        </m:r>
                        <m:r>
                          <a:rPr lang="en-US" sz="4000" b="1" i="1">
                            <a:solidFill>
                              <a:schemeClr val="tx1"/>
                            </a:solidFill>
                            <a:latin typeface="Cambria Math" panose="02040503050406030204" pitchFamily="18" charset="0"/>
                          </a:rPr>
                          <m:t>=</m:t>
                        </m:r>
                        <m:sSub>
                          <m:sSubPr>
                            <m:ctrlPr>
                              <a:rPr lang="tr-TR" sz="4000" b="1" i="1">
                                <a:solidFill>
                                  <a:schemeClr val="tx1"/>
                                </a:solidFill>
                                <a:latin typeface="Cambria Math" panose="02040503050406030204" pitchFamily="18" charset="0"/>
                              </a:rPr>
                            </m:ctrlPr>
                          </m:sSubPr>
                          <m:e>
                            <m:r>
                              <a:rPr lang="tr-TR" sz="4000" b="1" i="1">
                                <a:solidFill>
                                  <a:schemeClr val="tx1"/>
                                </a:solidFill>
                                <a:latin typeface="Cambria Math" panose="02040503050406030204" pitchFamily="18" charset="0"/>
                              </a:rPr>
                              <m:t>𝑺</m:t>
                            </m:r>
                          </m:e>
                          <m:sub>
                            <m:r>
                              <a:rPr lang="en-US" sz="4000" b="1" i="1">
                                <a:solidFill>
                                  <a:schemeClr val="tx1"/>
                                </a:solidFill>
                                <a:latin typeface="Cambria Math" panose="02040503050406030204" pitchFamily="18" charset="0"/>
                              </a:rPr>
                              <m:t>𝟏</m:t>
                            </m:r>
                          </m:sub>
                        </m:sSub>
                        <m:r>
                          <a:rPr lang="en-US" sz="4000" b="1" i="1">
                            <a:solidFill>
                              <a:schemeClr val="tx1"/>
                            </a:solidFill>
                            <a:latin typeface="Cambria Math" panose="02040503050406030204" pitchFamily="18" charset="0"/>
                            <a:ea typeface="Cambria Math" panose="02040503050406030204" pitchFamily="18" charset="0"/>
                          </a:rPr>
                          <m:t>∩</m:t>
                        </m:r>
                        <m:r>
                          <a:rPr lang="tr-TR" sz="4000" b="1" i="1">
                            <a:solidFill>
                              <a:schemeClr val="tx1"/>
                            </a:solidFill>
                            <a:latin typeface="Cambria Math" panose="02040503050406030204" pitchFamily="18" charset="0"/>
                          </a:rPr>
                          <m:t>𝑺</m:t>
                        </m:r>
                      </m:e>
                      <m:sub>
                        <m:r>
                          <a:rPr lang="en-US" sz="4000" b="1" i="1">
                            <a:solidFill>
                              <a:schemeClr val="tx1"/>
                            </a:solidFill>
                            <a:latin typeface="Cambria Math" panose="02040503050406030204" pitchFamily="18" charset="0"/>
                          </a:rPr>
                          <m:t>𝟐</m:t>
                        </m:r>
                      </m:sub>
                    </m:sSub>
                    <m:r>
                      <a:rPr lang="en-US" sz="4000" b="1" i="1" smtClean="0">
                        <a:solidFill>
                          <a:schemeClr val="tx1"/>
                        </a:solidFill>
                        <a:latin typeface="Cambria Math" panose="02040503050406030204" pitchFamily="18" charset="0"/>
                      </a:rPr>
                      <m:t>=</m:t>
                    </m:r>
                  </m:oMath>
                </a14:m>
                <a:r>
                  <a:rPr lang="en-US" sz="4000" dirty="0"/>
                  <a:t>(-6,10) </a:t>
                </a:r>
                <a:endParaRPr lang="ru-RU" sz="4000" b="1" dirty="0">
                  <a:solidFill>
                    <a:srgbClr val="00B0F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40259" y="5351436"/>
                <a:ext cx="10478530" cy="707886"/>
              </a:xfrm>
              <a:prstGeom prst="rect">
                <a:avLst/>
              </a:prstGeom>
              <a:blipFill>
                <a:blip r:embed="rId2"/>
                <a:stretch>
                  <a:fillRect t="-15517" b="-36207"/>
                </a:stretch>
              </a:blipFill>
            </p:spPr>
            <p:txBody>
              <a:bodyPr/>
              <a:lstStyle/>
              <a:p>
                <a:r>
                  <a:rPr lang="ru-RU">
                    <a:noFill/>
                  </a:rPr>
                  <a:t> </a:t>
                </a:r>
              </a:p>
            </p:txBody>
          </p:sp>
        </mc:Fallback>
      </mc:AlternateContent>
      <p:sp>
        <p:nvSpPr>
          <p:cNvPr id="16" name="TextBox 15"/>
          <p:cNvSpPr txBox="1"/>
          <p:nvPr/>
        </p:nvSpPr>
        <p:spPr>
          <a:xfrm>
            <a:off x="989570" y="1728332"/>
            <a:ext cx="10478530" cy="923330"/>
          </a:xfrm>
          <a:prstGeom prst="rect">
            <a:avLst/>
          </a:prstGeom>
          <a:noFill/>
        </p:spPr>
        <p:txBody>
          <a:bodyPr wrap="square" rtlCol="0">
            <a:spAutoFit/>
          </a:bodyPr>
          <a:lstStyle/>
          <a:p>
            <a:pPr algn="ctr"/>
            <a:r>
              <a:rPr lang="en-US" sz="3600" b="1" dirty="0">
                <a:solidFill>
                  <a:srgbClr val="FF0000"/>
                </a:solidFill>
              </a:rPr>
              <a:t>Solve the inequality </a:t>
            </a:r>
            <a:r>
              <a:rPr lang="ru-RU" sz="3600" dirty="0"/>
              <a:t>|2 − </a:t>
            </a:r>
            <a:r>
              <a:rPr lang="en-US" sz="3600" dirty="0"/>
              <a:t>x</a:t>
            </a:r>
            <a:r>
              <a:rPr lang="ru-RU" sz="3600" dirty="0"/>
              <a:t>| &lt;</a:t>
            </a:r>
            <a:r>
              <a:rPr lang="en-US" sz="3600" dirty="0"/>
              <a:t> </a:t>
            </a:r>
            <a:r>
              <a:rPr lang="en-US" sz="3600" dirty="0">
                <a:solidFill>
                  <a:schemeClr val="accent6">
                    <a:lumMod val="60000"/>
                    <a:lumOff val="40000"/>
                  </a:schemeClr>
                </a:solidFill>
              </a:rPr>
              <a:t>8</a:t>
            </a:r>
            <a:endParaRPr lang="en-US" sz="3600" b="1" dirty="0">
              <a:solidFill>
                <a:schemeClr val="accent6">
                  <a:lumMod val="60000"/>
                  <a:lumOff val="40000"/>
                </a:schemeClr>
              </a:solidFill>
            </a:endParaRPr>
          </a:p>
          <a:p>
            <a:endParaRPr lang="ru-RU" dirty="0"/>
          </a:p>
        </p:txBody>
      </p:sp>
      <mc:AlternateContent xmlns:mc="http://schemas.openxmlformats.org/markup-compatibility/2006" xmlns:a14="http://schemas.microsoft.com/office/drawing/2010/main">
        <mc:Choice Requires="a14">
          <p:sp>
            <p:nvSpPr>
              <p:cNvPr id="2" name="Прямоугольник 1"/>
              <p:cNvSpPr/>
              <p:nvPr/>
            </p:nvSpPr>
            <p:spPr>
              <a:xfrm>
                <a:off x="1436663" y="2298242"/>
                <a:ext cx="2348866" cy="2862322"/>
              </a:xfrm>
              <a:prstGeom prst="rect">
                <a:avLst/>
              </a:prstGeom>
            </p:spPr>
            <p:txBody>
              <a:bodyPr wrap="square">
                <a:spAutoFit/>
              </a:bodyPr>
              <a:lstStyle/>
              <a:p>
                <a:r>
                  <a:rPr lang="en-US" sz="3600" b="1" dirty="0">
                    <a:solidFill>
                      <a:srgbClr val="FF0000"/>
                    </a:solidFill>
                  </a:rPr>
                  <a:t>CASE 1</a:t>
                </a:r>
              </a:p>
              <a:p>
                <a:r>
                  <a:rPr lang="ru-RU" sz="3600" dirty="0"/>
                  <a:t>2 − </a:t>
                </a:r>
                <a:r>
                  <a:rPr lang="en-US" sz="3600" dirty="0"/>
                  <a:t>x</a:t>
                </a:r>
                <a:r>
                  <a:rPr lang="ru-RU" sz="3600" dirty="0"/>
                  <a:t> &lt;</a:t>
                </a:r>
                <a:r>
                  <a:rPr lang="en-US" sz="3600" dirty="0"/>
                  <a:t> 8</a:t>
                </a:r>
              </a:p>
              <a:p>
                <a:r>
                  <a:rPr lang="en-US" sz="3600" dirty="0"/>
                  <a:t>    </a:t>
                </a:r>
                <a:r>
                  <a:rPr lang="ru-RU" sz="3600" dirty="0"/>
                  <a:t>− </a:t>
                </a:r>
                <a:r>
                  <a:rPr lang="en-US" sz="3600" dirty="0"/>
                  <a:t>x</a:t>
                </a:r>
                <a:r>
                  <a:rPr lang="ru-RU" sz="3600" dirty="0"/>
                  <a:t> &lt;</a:t>
                </a:r>
                <a:r>
                  <a:rPr lang="en-US" sz="3600" dirty="0"/>
                  <a:t> </a:t>
                </a:r>
                <a:r>
                  <a:rPr lang="ru-RU" sz="3600" dirty="0"/>
                  <a:t> </a:t>
                </a:r>
                <a:r>
                  <a:rPr lang="en-US" sz="3600" dirty="0"/>
                  <a:t>6</a:t>
                </a:r>
              </a:p>
              <a:p>
                <a:r>
                  <a:rPr lang="en-US" sz="3600" dirty="0"/>
                  <a:t>    x</a:t>
                </a:r>
                <a:r>
                  <a:rPr lang="en-US" sz="3600" b="1" dirty="0">
                    <a:solidFill>
                      <a:schemeClr val="accent6">
                        <a:lumMod val="75000"/>
                      </a:schemeClr>
                    </a:solidFill>
                  </a:rPr>
                  <a:t> </a:t>
                </a:r>
                <a:r>
                  <a:rPr lang="en-US" sz="3600" dirty="0"/>
                  <a:t>&gt; - 6</a:t>
                </a:r>
              </a:p>
              <a:p>
                <a:pPr/>
                <a14:m>
                  <m:oMathPara xmlns:m="http://schemas.openxmlformats.org/officeDocument/2006/math">
                    <m:oMathParaPr>
                      <m:jc m:val="centerGroup"/>
                    </m:oMathParaPr>
                    <m:oMath xmlns:m="http://schemas.openxmlformats.org/officeDocument/2006/math">
                      <m:sSub>
                        <m:sSubPr>
                          <m:ctrlPr>
                            <a:rPr lang="tr-TR" sz="3600" b="1" i="1" smtClean="0">
                              <a:solidFill>
                                <a:srgbClr val="FF0000"/>
                              </a:solidFill>
                              <a:latin typeface="Cambria Math" panose="02040503050406030204" pitchFamily="18" charset="0"/>
                            </a:rPr>
                          </m:ctrlPr>
                        </m:sSubPr>
                        <m:e>
                          <m:r>
                            <a:rPr lang="tr-TR" sz="3600" b="1" i="1" smtClean="0">
                              <a:solidFill>
                                <a:srgbClr val="FF0000"/>
                              </a:solidFill>
                              <a:latin typeface="Cambria Math" panose="02040503050406030204" pitchFamily="18" charset="0"/>
                            </a:rPr>
                            <m:t>𝑺</m:t>
                          </m:r>
                        </m:e>
                        <m:sub>
                          <m:r>
                            <a:rPr lang="tr-TR" sz="3600" b="1" i="1" smtClean="0">
                              <a:solidFill>
                                <a:srgbClr val="FF0000"/>
                              </a:solidFill>
                              <a:latin typeface="Cambria Math" panose="02040503050406030204" pitchFamily="18" charset="0"/>
                            </a:rPr>
                            <m:t>𝟏</m:t>
                          </m:r>
                        </m:sub>
                      </m:sSub>
                      <m:r>
                        <a:rPr lang="en-US" sz="3600" b="1" i="1" smtClean="0">
                          <a:solidFill>
                            <a:srgbClr val="FF0000"/>
                          </a:solidFill>
                          <a:latin typeface="Cambria Math" panose="02040503050406030204" pitchFamily="18" charset="0"/>
                        </a:rPr>
                        <m:t>:(−</m:t>
                      </m:r>
                      <m:r>
                        <a:rPr lang="en-US" sz="3600" b="1" i="1" smtClean="0">
                          <a:solidFill>
                            <a:srgbClr val="FF0000"/>
                          </a:solidFill>
                          <a:latin typeface="Cambria Math" panose="02040503050406030204" pitchFamily="18" charset="0"/>
                        </a:rPr>
                        <m:t>𝟔</m:t>
                      </m:r>
                      <m:r>
                        <a:rPr lang="en-US" sz="3600" b="1" i="1" smtClean="0">
                          <a:solidFill>
                            <a:srgbClr val="FF0000"/>
                          </a:solidFill>
                          <a:latin typeface="Cambria Math" panose="02040503050406030204" pitchFamily="18" charset="0"/>
                        </a:rPr>
                        <m:t>, ∞)</m:t>
                      </m:r>
                    </m:oMath>
                  </m:oMathPara>
                </a14:m>
                <a:endParaRPr lang="ru-RU" sz="3600" b="1" dirty="0">
                  <a:solidFill>
                    <a:srgbClr val="FF0000"/>
                  </a:solidFill>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436663" y="2298242"/>
                <a:ext cx="2348866" cy="2862322"/>
              </a:xfrm>
              <a:prstGeom prst="rect">
                <a:avLst/>
              </a:prstGeom>
              <a:blipFill>
                <a:blip r:embed="rId3"/>
                <a:stretch>
                  <a:fillRect l="-7527" t="-3097" r="-7527" b="-4425"/>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4232621" y="2304586"/>
                <a:ext cx="2827602" cy="2862322"/>
              </a:xfrm>
              <a:prstGeom prst="rect">
                <a:avLst/>
              </a:prstGeom>
            </p:spPr>
            <p:txBody>
              <a:bodyPr wrap="square">
                <a:spAutoFit/>
              </a:bodyPr>
              <a:lstStyle/>
              <a:p>
                <a:r>
                  <a:rPr lang="en-US" sz="3600" b="1" dirty="0">
                    <a:solidFill>
                      <a:srgbClr val="FF0000"/>
                    </a:solidFill>
                  </a:rPr>
                  <a:t>CASE 2</a:t>
                </a:r>
              </a:p>
              <a:p>
                <a:r>
                  <a:rPr lang="en-US" sz="3600" dirty="0"/>
                  <a:t>–(</a:t>
                </a:r>
                <a:r>
                  <a:rPr lang="ru-RU" sz="3600" dirty="0"/>
                  <a:t>2 − </a:t>
                </a:r>
                <a:r>
                  <a:rPr lang="en-US" sz="3600" dirty="0"/>
                  <a:t>x)</a:t>
                </a:r>
                <a:r>
                  <a:rPr lang="ru-RU" sz="3600" dirty="0"/>
                  <a:t> &lt;</a:t>
                </a:r>
                <a:r>
                  <a:rPr lang="en-US" sz="3600" dirty="0"/>
                  <a:t> 8</a:t>
                </a:r>
              </a:p>
              <a:p>
                <a:r>
                  <a:rPr lang="en-US" sz="3600" dirty="0"/>
                  <a:t>    </a:t>
                </a:r>
                <a:r>
                  <a:rPr lang="ru-RU" sz="3600" dirty="0"/>
                  <a:t>−</a:t>
                </a:r>
                <a:r>
                  <a:rPr lang="en-US" sz="3600" dirty="0"/>
                  <a:t>2+x</a:t>
                </a:r>
                <a:r>
                  <a:rPr lang="ru-RU" sz="3600" dirty="0"/>
                  <a:t> &lt;</a:t>
                </a:r>
                <a:r>
                  <a:rPr lang="en-US" sz="3600" dirty="0"/>
                  <a:t> </a:t>
                </a:r>
                <a:r>
                  <a:rPr lang="ru-RU" sz="3600" dirty="0"/>
                  <a:t> </a:t>
                </a:r>
                <a:r>
                  <a:rPr lang="en-US" sz="3600" dirty="0"/>
                  <a:t>8</a:t>
                </a:r>
              </a:p>
              <a:p>
                <a:r>
                  <a:rPr lang="en-US" sz="3600" dirty="0"/>
                  <a:t>    x</a:t>
                </a:r>
                <a:r>
                  <a:rPr lang="en-US" sz="3600" b="1" dirty="0">
                    <a:solidFill>
                      <a:schemeClr val="accent6">
                        <a:lumMod val="75000"/>
                      </a:schemeClr>
                    </a:solidFill>
                  </a:rPr>
                  <a:t> </a:t>
                </a:r>
                <a:r>
                  <a:rPr lang="ru-RU" sz="3600" dirty="0"/>
                  <a:t>&lt;</a:t>
                </a:r>
                <a:r>
                  <a:rPr lang="en-US" sz="3600" dirty="0"/>
                  <a:t> 10</a:t>
                </a:r>
              </a:p>
              <a:p>
                <a:pPr/>
                <a14:m>
                  <m:oMathPara xmlns:m="http://schemas.openxmlformats.org/officeDocument/2006/math">
                    <m:oMathParaPr>
                      <m:jc m:val="centerGroup"/>
                    </m:oMathParaPr>
                    <m:oMath xmlns:m="http://schemas.openxmlformats.org/officeDocument/2006/math">
                      <m:sSub>
                        <m:sSubPr>
                          <m:ctrlPr>
                            <a:rPr lang="tr-TR" sz="3600" b="1" i="1">
                              <a:solidFill>
                                <a:srgbClr val="FF0000"/>
                              </a:solidFill>
                              <a:latin typeface="Cambria Math" panose="02040503050406030204" pitchFamily="18" charset="0"/>
                            </a:rPr>
                          </m:ctrlPr>
                        </m:sSubPr>
                        <m:e>
                          <m:r>
                            <a:rPr lang="tr-TR" sz="3600" b="1" i="1">
                              <a:solidFill>
                                <a:srgbClr val="FF0000"/>
                              </a:solidFill>
                              <a:latin typeface="Cambria Math" panose="02040503050406030204" pitchFamily="18" charset="0"/>
                            </a:rPr>
                            <m:t>𝑺</m:t>
                          </m:r>
                        </m:e>
                        <m:sub>
                          <m:r>
                            <a:rPr lang="en-US" sz="3600" b="1" i="1" smtClean="0">
                              <a:solidFill>
                                <a:srgbClr val="FF0000"/>
                              </a:solidFill>
                              <a:latin typeface="Cambria Math" panose="02040503050406030204" pitchFamily="18" charset="0"/>
                            </a:rPr>
                            <m:t>𝟐</m:t>
                          </m:r>
                        </m:sub>
                      </m:sSub>
                      <m:r>
                        <a:rPr lang="en-US" sz="3600" b="1" i="1">
                          <a:solidFill>
                            <a:srgbClr val="FF0000"/>
                          </a:solidFill>
                          <a:latin typeface="Cambria Math" panose="02040503050406030204" pitchFamily="18" charset="0"/>
                        </a:rPr>
                        <m:t>:(−∞, </m:t>
                      </m:r>
                      <m:r>
                        <a:rPr lang="en-US" sz="3600" b="1" i="1" smtClean="0">
                          <a:solidFill>
                            <a:srgbClr val="FF0000"/>
                          </a:solidFill>
                          <a:latin typeface="Cambria Math" panose="02040503050406030204" pitchFamily="18" charset="0"/>
                        </a:rPr>
                        <m:t>𝟏𝟎</m:t>
                      </m:r>
                      <m:r>
                        <a:rPr lang="en-US" sz="3600" b="1" i="1">
                          <a:solidFill>
                            <a:srgbClr val="FF0000"/>
                          </a:solidFill>
                          <a:latin typeface="Cambria Math" panose="02040503050406030204" pitchFamily="18" charset="0"/>
                        </a:rPr>
                        <m:t>)</m:t>
                      </m:r>
                    </m:oMath>
                  </m:oMathPara>
                </a14:m>
                <a:endParaRPr lang="ru-RU" sz="3600" b="1" dirty="0">
                  <a:solidFill>
                    <a:srgbClr val="FF0000"/>
                  </a:solidFill>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4232621" y="2304586"/>
                <a:ext cx="2827602" cy="2862322"/>
              </a:xfrm>
              <a:prstGeom prst="rect">
                <a:avLst/>
              </a:prstGeom>
              <a:blipFill>
                <a:blip r:embed="rId4"/>
                <a:stretch>
                  <a:fillRect l="-6466" t="-3191"/>
                </a:stretch>
              </a:blipFill>
            </p:spPr>
            <p:txBody>
              <a:bodyPr/>
              <a:lstStyle/>
              <a:p>
                <a:r>
                  <a:rPr lang="ru-RU">
                    <a:noFill/>
                  </a:rPr>
                  <a:t> </a:t>
                </a:r>
              </a:p>
            </p:txBody>
          </p:sp>
        </mc:Fallback>
      </mc:AlternateContent>
      <p:pic>
        <p:nvPicPr>
          <p:cNvPr id="17" name="Рисунок 16"/>
          <p:cNvPicPr>
            <a:picLocks noChangeAspect="1"/>
          </p:cNvPicPr>
          <p:nvPr/>
        </p:nvPicPr>
        <p:blipFill>
          <a:blip r:embed="rId5"/>
          <a:stretch>
            <a:fillRect/>
          </a:stretch>
        </p:blipFill>
        <p:spPr>
          <a:xfrm>
            <a:off x="7504235" y="3435439"/>
            <a:ext cx="3963865" cy="1731469"/>
          </a:xfrm>
          <a:prstGeom prst="rect">
            <a:avLst/>
          </a:prstGeom>
        </p:spPr>
      </p:pic>
      <mc:AlternateContent xmlns:mc="http://schemas.openxmlformats.org/markup-compatibility/2006" xmlns:a14="http://schemas.microsoft.com/office/drawing/2010/main">
        <mc:Choice Requires="a14">
          <p:sp>
            <p:nvSpPr>
              <p:cNvPr id="3" name="Прямоугольник 2"/>
              <p:cNvSpPr/>
              <p:nvPr/>
            </p:nvSpPr>
            <p:spPr>
              <a:xfrm>
                <a:off x="8388408" y="2684286"/>
                <a:ext cx="20931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𝑺</m:t>
                          </m:r>
                          <m:r>
                            <a:rPr lang="en-US" sz="2800" b="1" i="1" smtClean="0">
                              <a:solidFill>
                                <a:srgbClr val="FF0000"/>
                              </a:solidFill>
                              <a:latin typeface="Cambria Math" panose="02040503050406030204" pitchFamily="18" charset="0"/>
                            </a:rPr>
                            <m:t>=</m:t>
                          </m:r>
                          <m:sSub>
                            <m:sSubPr>
                              <m:ctrlPr>
                                <a:rPr lang="tr-TR" sz="2800" b="1" i="1">
                                  <a:solidFill>
                                    <a:srgbClr val="FF0000"/>
                                  </a:solidFill>
                                  <a:latin typeface="Cambria Math" panose="02040503050406030204" pitchFamily="18" charset="0"/>
                                </a:rPr>
                              </m:ctrlPr>
                            </m:sSubPr>
                            <m:e>
                              <m:r>
                                <a:rPr lang="tr-TR" sz="2800" b="1" i="1">
                                  <a:solidFill>
                                    <a:srgbClr val="FF0000"/>
                                  </a:solidFill>
                                  <a:latin typeface="Cambria Math" panose="02040503050406030204" pitchFamily="18" charset="0"/>
                                </a:rPr>
                                <m:t>𝑺</m:t>
                              </m:r>
                            </m:e>
                            <m:sub>
                              <m:r>
                                <a:rPr lang="en-US" sz="2800" b="1" i="1" smtClean="0">
                                  <a:solidFill>
                                    <a:srgbClr val="FF0000"/>
                                  </a:solidFill>
                                  <a:latin typeface="Cambria Math" panose="02040503050406030204" pitchFamily="18" charset="0"/>
                                </a:rPr>
                                <m:t>𝟏</m:t>
                              </m:r>
                            </m:sub>
                          </m:sSub>
                          <m:r>
                            <a:rPr lang="en-US" sz="2800" b="1" i="1" smtClean="0">
                              <a:solidFill>
                                <a:srgbClr val="FF0000"/>
                              </a:solidFill>
                              <a:latin typeface="Cambria Math" panose="02040503050406030204" pitchFamily="18" charset="0"/>
                              <a:ea typeface="Cambria Math" panose="02040503050406030204" pitchFamily="18" charset="0"/>
                            </a:rPr>
                            <m:t>∩</m:t>
                          </m:r>
                          <m:r>
                            <a:rPr lang="tr-TR" sz="2800" b="1" i="1">
                              <a:solidFill>
                                <a:srgbClr val="FF0000"/>
                              </a:solidFill>
                              <a:latin typeface="Cambria Math" panose="02040503050406030204" pitchFamily="18" charset="0"/>
                            </a:rPr>
                            <m:t>𝑺</m:t>
                          </m:r>
                        </m:e>
                        <m:sub>
                          <m:r>
                            <a:rPr lang="en-US" sz="2800" b="1" i="1">
                              <a:solidFill>
                                <a:srgbClr val="FF0000"/>
                              </a:solidFill>
                              <a:latin typeface="Cambria Math" panose="02040503050406030204" pitchFamily="18" charset="0"/>
                            </a:rPr>
                            <m:t>𝟐</m:t>
                          </m:r>
                        </m:sub>
                      </m:sSub>
                    </m:oMath>
                  </m:oMathPara>
                </a14:m>
                <a:endParaRPr lang="ru-RU" sz="28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8388408" y="2684286"/>
                <a:ext cx="2093137" cy="523220"/>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3460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 grpId="0"/>
      <p:bldP spid="1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196FEA4-0146-DD4B-9F49-221AB781DA25}"/>
              </a:ext>
            </a:extLst>
          </p:cNvPr>
          <p:cNvSpPr txBox="1">
            <a:spLocks/>
          </p:cNvSpPr>
          <p:nvPr/>
        </p:nvSpPr>
        <p:spPr>
          <a:xfrm>
            <a:off x="840259" y="815547"/>
            <a:ext cx="10478530" cy="78465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5300" dirty="0"/>
              <a:t>Example 3b:</a:t>
            </a:r>
            <a:endParaRPr lang="x-none" dirty="0"/>
          </a:p>
        </p:txBody>
      </p:sp>
      <p:sp>
        <p:nvSpPr>
          <p:cNvPr id="10" name="Title Placeholder 1">
            <a:extLst>
              <a:ext uri="{FF2B5EF4-FFF2-40B4-BE49-F238E27FC236}">
                <a16:creationId xmlns:a16="http://schemas.microsoft.com/office/drawing/2014/main" xmlns="" id="{387906A3-678A-3C4D-B8A8-81657D554FEF}"/>
              </a:ext>
            </a:extLst>
          </p:cNvPr>
          <p:cNvSpPr txBox="1">
            <a:spLocks/>
          </p:cNvSpPr>
          <p:nvPr/>
        </p:nvSpPr>
        <p:spPr>
          <a:xfrm>
            <a:off x="0" y="69413"/>
            <a:ext cx="2795752"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3200" dirty="0">
                <a:solidFill>
                  <a:schemeClr val="bg1"/>
                </a:solidFill>
              </a:rPr>
              <a:t>CHAPTER no 4</a:t>
            </a:r>
            <a:endParaRPr lang="x-none" sz="3200" dirty="0">
              <a:solidFill>
                <a:schemeClr val="bg1"/>
              </a:solidFill>
            </a:endParaRPr>
          </a:p>
        </p:txBody>
      </p:sp>
      <p:sp>
        <p:nvSpPr>
          <p:cNvPr id="11" name="Title Placeholder 1">
            <a:extLst>
              <a:ext uri="{FF2B5EF4-FFF2-40B4-BE49-F238E27FC236}">
                <a16:creationId xmlns:a16="http://schemas.microsoft.com/office/drawing/2014/main" xmlns="" id="{A785A80D-000B-2249-89CC-4AE6F80BA85C}"/>
              </a:ext>
            </a:extLst>
          </p:cNvPr>
          <p:cNvSpPr txBox="1">
            <a:spLocks noChangeAspect="1"/>
          </p:cNvSpPr>
          <p:nvPr/>
        </p:nvSpPr>
        <p:spPr>
          <a:xfrm>
            <a:off x="2971796" y="69413"/>
            <a:ext cx="8382004" cy="5748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200" dirty="0"/>
              <a:t>Absolute value of Inequalities </a:t>
            </a:r>
            <a:endParaRPr lang="x-none" sz="3200" dirty="0">
              <a:solidFill>
                <a:schemeClr val="bg1"/>
              </a:solidFill>
            </a:endParaRPr>
          </a:p>
        </p:txBody>
      </p:sp>
      <p:graphicFrame>
        <p:nvGraphicFramePr>
          <p:cNvPr id="12" name="Table 11">
            <a:extLst>
              <a:ext uri="{FF2B5EF4-FFF2-40B4-BE49-F238E27FC236}">
                <a16:creationId xmlns:a16="http://schemas.microsoft.com/office/drawing/2014/main" xmlns="" id="{0135D3C1-C0AE-944B-80D2-37B726CCF2AC}"/>
              </a:ext>
            </a:extLst>
          </p:cNvPr>
          <p:cNvGraphicFramePr>
            <a:graphicFrameLocks noGrp="1"/>
          </p:cNvGraphicFramePr>
          <p:nvPr>
            <p:extLst>
              <p:ext uri="{D42A27DB-BD31-4B8C-83A1-F6EECF244321}">
                <p14:modId xmlns:p14="http://schemas.microsoft.com/office/powerpoint/2010/main" val="401418728"/>
              </p:ext>
            </p:extLst>
          </p:nvPr>
        </p:nvGraphicFramePr>
        <p:xfrm>
          <a:off x="79394" y="6552161"/>
          <a:ext cx="4723836" cy="251460"/>
        </p:xfrm>
        <a:graphic>
          <a:graphicData uri="http://schemas.openxmlformats.org/drawingml/2006/table">
            <a:tbl>
              <a:tblPr firstRow="1" bandRow="1">
                <a:tableStyleId>{5C22544A-7EE6-4342-B048-85BDC9FD1C3A}</a:tableStyleId>
              </a:tblPr>
              <a:tblGrid>
                <a:gridCol w="1180959">
                  <a:extLst>
                    <a:ext uri="{9D8B030D-6E8A-4147-A177-3AD203B41FA5}">
                      <a16:colId xmlns:a16="http://schemas.microsoft.com/office/drawing/2014/main" xmlns="" val="1551755065"/>
                    </a:ext>
                  </a:extLst>
                </a:gridCol>
                <a:gridCol w="1180959">
                  <a:extLst>
                    <a:ext uri="{9D8B030D-6E8A-4147-A177-3AD203B41FA5}">
                      <a16:colId xmlns:a16="http://schemas.microsoft.com/office/drawing/2014/main" xmlns="" val="2939922565"/>
                    </a:ext>
                  </a:extLst>
                </a:gridCol>
                <a:gridCol w="1180959">
                  <a:extLst>
                    <a:ext uri="{9D8B030D-6E8A-4147-A177-3AD203B41FA5}">
                      <a16:colId xmlns:a16="http://schemas.microsoft.com/office/drawing/2014/main" xmlns="" val="1467980107"/>
                    </a:ext>
                  </a:extLst>
                </a:gridCol>
                <a:gridCol w="1180959">
                  <a:extLst>
                    <a:ext uri="{9D8B030D-6E8A-4147-A177-3AD203B41FA5}">
                      <a16:colId xmlns:a16="http://schemas.microsoft.com/office/drawing/2014/main" xmlns="" val="3869045171"/>
                    </a:ext>
                  </a:extLst>
                </a:gridCol>
              </a:tblGrid>
              <a:tr h="185420">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ALGEBRA</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4-term</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Week no 2</a:t>
                      </a:r>
                      <a:endPar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x-none" sz="10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2019-2020</a:t>
                      </a: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0859704"/>
                  </a:ext>
                </a:extLst>
              </a:tr>
            </a:tbl>
          </a:graphicData>
        </a:graphic>
      </p:graphicFrame>
      <mc:AlternateContent xmlns:mc="http://schemas.openxmlformats.org/markup-compatibility/2006" xmlns:a14="http://schemas.microsoft.com/office/drawing/2010/main">
        <mc:Choice Requires="a14">
          <p:sp>
            <p:nvSpPr>
              <p:cNvPr id="18" name="Объект 17"/>
              <p:cNvSpPr>
                <a:spLocks noGrp="1"/>
              </p:cNvSpPr>
              <p:nvPr>
                <p:ph sz="half" idx="2"/>
              </p:nvPr>
            </p:nvSpPr>
            <p:spPr>
              <a:xfrm>
                <a:off x="8878188" y="1486889"/>
                <a:ext cx="2599049" cy="1201902"/>
              </a:xfrm>
            </p:spPr>
            <p:txBody>
              <a:bodyPr/>
              <a:lstStyle/>
              <a:p>
                <a:pPr marL="0" indent="0">
                  <a:buNone/>
                </a:pPr>
                <a:r>
                  <a:rPr lang="ru-RU" dirty="0"/>
                  <a:t>3|4</a:t>
                </a:r>
                <a:r>
                  <a:rPr lang="tr-TR" dirty="0"/>
                  <a:t>x</a:t>
                </a:r>
                <a:r>
                  <a:rPr lang="ru-RU" dirty="0"/>
                  <a:t>− 1| </a:t>
                </a:r>
                <a14:m>
                  <m:oMath xmlns:m="http://schemas.openxmlformats.org/officeDocument/2006/math">
                    <m:r>
                      <m:rPr>
                        <m:nor/>
                      </m:rPr>
                      <a:rPr lang="ru-RU"/>
                      <m:t>≥</m:t>
                    </m:r>
                  </m:oMath>
                </a14:m>
                <a:r>
                  <a:rPr lang="ru-RU" dirty="0"/>
                  <a:t> 9</a:t>
                </a:r>
                <a:endParaRPr lang="tr-TR" dirty="0"/>
              </a:p>
              <a:p>
                <a:pPr marL="0" indent="0">
                  <a:buNone/>
                </a:pPr>
                <a:r>
                  <a:rPr lang="ru-RU" dirty="0"/>
                  <a:t>|4</a:t>
                </a:r>
                <a:r>
                  <a:rPr lang="tr-TR" dirty="0"/>
                  <a:t>x</a:t>
                </a:r>
                <a:r>
                  <a:rPr lang="ru-RU" dirty="0"/>
                  <a:t>− 1| </a:t>
                </a:r>
                <a14:m>
                  <m:oMath xmlns:m="http://schemas.openxmlformats.org/officeDocument/2006/math">
                    <m:r>
                      <m:rPr>
                        <m:nor/>
                      </m:rPr>
                      <a:rPr lang="ru-RU"/>
                      <m:t>≥</m:t>
                    </m:r>
                  </m:oMath>
                </a14:m>
                <a:r>
                  <a:rPr lang="ru-RU" dirty="0"/>
                  <a:t> </a:t>
                </a:r>
                <a:r>
                  <a:rPr lang="tr-TR" dirty="0">
                    <a:solidFill>
                      <a:srgbClr val="92D050"/>
                    </a:solidFill>
                  </a:rPr>
                  <a:t>3</a:t>
                </a:r>
                <a:r>
                  <a:rPr lang="ru-RU" dirty="0"/>
                  <a:t> </a:t>
                </a:r>
                <a:endParaRPr lang="tr-TR" dirty="0"/>
              </a:p>
            </p:txBody>
          </p:sp>
        </mc:Choice>
        <mc:Fallback xmlns="">
          <p:sp>
            <p:nvSpPr>
              <p:cNvPr id="18" name="Объект 17"/>
              <p:cNvSpPr>
                <a:spLocks noGrp="1" noRot="1" noChangeAspect="1" noMove="1" noResize="1" noEditPoints="1" noAdjustHandles="1" noChangeArrowheads="1" noChangeShapeType="1" noTextEdit="1"/>
              </p:cNvSpPr>
              <p:nvPr>
                <p:ph sz="half" idx="2"/>
              </p:nvPr>
            </p:nvSpPr>
            <p:spPr>
              <a:xfrm>
                <a:off x="8878188" y="1486889"/>
                <a:ext cx="2599049" cy="1201902"/>
              </a:xfrm>
              <a:blipFill>
                <a:blip r:embed="rId3"/>
                <a:stretch>
                  <a:fillRect l="-4854" t="-8333"/>
                </a:stretch>
              </a:blipFill>
            </p:spPr>
            <p:txBody>
              <a:bodyPr/>
              <a:lstStyle/>
              <a:p>
                <a:r>
                  <a:rPr lang="ru-KZ">
                    <a:noFill/>
                  </a:rPr>
                  <a:t> </a:t>
                </a:r>
              </a:p>
            </p:txBody>
          </p:sp>
        </mc:Fallback>
      </mc:AlternateContent>
      <p:sp>
        <p:nvSpPr>
          <p:cNvPr id="13" name="Slide Number Placeholder 6">
            <a:extLst>
              <a:ext uri="{FF2B5EF4-FFF2-40B4-BE49-F238E27FC236}">
                <a16:creationId xmlns:a16="http://schemas.microsoft.com/office/drawing/2014/main" xmlns="" id="{31B5F9EA-366E-694B-8BD7-770969279E14}"/>
              </a:ext>
            </a:extLst>
          </p:cNvPr>
          <p:cNvSpPr>
            <a:spLocks noGrp="1"/>
          </p:cNvSpPr>
          <p:nvPr>
            <p:ph type="sldNum" sz="quarter" idx="12"/>
          </p:nvPr>
        </p:nvSpPr>
        <p:spPr/>
        <p:txBody>
          <a:bodyPr/>
          <a:lstStyle/>
          <a:p>
            <a:pPr algn="ctr"/>
            <a:fld id="{5024297F-50D5-6844-815D-4000E7E468EF}" type="slidenum">
              <a:rPr lang="x-none" sz="1800" smtClean="0"/>
              <a:pPr algn="ctr"/>
              <a:t>9</a:t>
            </a:fld>
            <a:endParaRPr lang="x-none" sz="1800" dirty="0"/>
          </a:p>
        </p:txBody>
      </p:sp>
      <mc:AlternateContent xmlns:mc="http://schemas.openxmlformats.org/markup-compatibility/2006" xmlns:a14="http://schemas.microsoft.com/office/drawing/2010/main">
        <mc:Choice Requires="a14">
          <p:sp>
            <p:nvSpPr>
              <p:cNvPr id="16" name="TextBox 15"/>
              <p:cNvSpPr txBox="1"/>
              <p:nvPr/>
            </p:nvSpPr>
            <p:spPr>
              <a:xfrm>
                <a:off x="2971796" y="895591"/>
                <a:ext cx="10478530" cy="646331"/>
              </a:xfrm>
              <a:prstGeom prst="rect">
                <a:avLst/>
              </a:prstGeom>
              <a:noFill/>
            </p:spPr>
            <p:txBody>
              <a:bodyPr wrap="square" rtlCol="0">
                <a:spAutoFit/>
              </a:bodyPr>
              <a:lstStyle/>
              <a:p>
                <a:pPr algn="ctr"/>
                <a:r>
                  <a:rPr lang="en-US" sz="3600" b="1" dirty="0">
                    <a:solidFill>
                      <a:srgbClr val="FF0000"/>
                    </a:solidFill>
                  </a:rPr>
                  <a:t>Solve the inequality </a:t>
                </a:r>
                <a:r>
                  <a:rPr lang="ru-RU" sz="3600" dirty="0"/>
                  <a:t>3|4</a:t>
                </a:r>
                <a:r>
                  <a:rPr lang="en-US" sz="3600" dirty="0"/>
                  <a:t>x</a:t>
                </a:r>
                <a:r>
                  <a:rPr lang="ru-RU" sz="3600" dirty="0"/>
                  <a:t> − 1| </a:t>
                </a:r>
                <a14:m>
                  <m:oMath xmlns:m="http://schemas.openxmlformats.org/officeDocument/2006/math">
                    <m:r>
                      <m:rPr>
                        <m:nor/>
                      </m:rPr>
                      <a:rPr lang="ru-RU" sz="3600"/>
                      <m:t>≥</m:t>
                    </m:r>
                  </m:oMath>
                </a14:m>
                <a:r>
                  <a:rPr lang="ru-RU" sz="3600" dirty="0"/>
                  <a:t> 9</a:t>
                </a:r>
                <a:endParaRPr lang="ru-RU" dirty="0"/>
              </a:p>
            </p:txBody>
          </p:sp>
        </mc:Choice>
        <mc:Fallback xmlns="">
          <p:sp>
            <p:nvSpPr>
              <p:cNvPr id="16" name="TextBox 15"/>
              <p:cNvSpPr txBox="1">
                <a:spLocks noRot="1" noChangeAspect="1" noMove="1" noResize="1" noEditPoints="1" noAdjustHandles="1" noChangeArrowheads="1" noChangeShapeType="1" noTextEdit="1"/>
              </p:cNvSpPr>
              <p:nvPr/>
            </p:nvSpPr>
            <p:spPr>
              <a:xfrm>
                <a:off x="2971796" y="895591"/>
                <a:ext cx="10478530" cy="646331"/>
              </a:xfrm>
              <a:prstGeom prst="rect">
                <a:avLst/>
              </a:prstGeom>
              <a:blipFill>
                <a:blip r:embed="rId2"/>
                <a:stretch>
                  <a:fillRect t="-13725" b="-35294"/>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2" name="Прямоугольник 21"/>
              <p:cNvSpPr/>
              <p:nvPr/>
            </p:nvSpPr>
            <p:spPr>
              <a:xfrm>
                <a:off x="1028570" y="1567210"/>
                <a:ext cx="2348866" cy="2862322"/>
              </a:xfrm>
              <a:prstGeom prst="rect">
                <a:avLst/>
              </a:prstGeom>
            </p:spPr>
            <p:txBody>
              <a:bodyPr wrap="square">
                <a:spAutoFit/>
              </a:bodyPr>
              <a:lstStyle/>
              <a:p>
                <a:r>
                  <a:rPr lang="en-US" sz="3600" b="1" dirty="0">
                    <a:solidFill>
                      <a:srgbClr val="FF0000"/>
                    </a:solidFill>
                  </a:rPr>
                  <a:t>CASE 1</a:t>
                </a:r>
              </a:p>
              <a:p>
                <a:r>
                  <a:rPr lang="ru-RU" sz="3600" dirty="0"/>
                  <a:t>4</a:t>
                </a:r>
                <a:r>
                  <a:rPr lang="tr-TR" sz="3600" dirty="0"/>
                  <a:t>x</a:t>
                </a:r>
                <a:r>
                  <a:rPr lang="ru-RU" sz="3600" dirty="0"/>
                  <a:t>− 1 </a:t>
                </a:r>
                <a14:m>
                  <m:oMath xmlns:m="http://schemas.openxmlformats.org/officeDocument/2006/math">
                    <m:r>
                      <m:rPr>
                        <m:nor/>
                      </m:rPr>
                      <a:rPr lang="ru-RU" sz="3600"/>
                      <m:t>≥</m:t>
                    </m:r>
                  </m:oMath>
                </a14:m>
                <a:r>
                  <a:rPr lang="ru-RU" sz="3600" dirty="0"/>
                  <a:t> </a:t>
                </a:r>
                <a:r>
                  <a:rPr lang="tr-TR" sz="3600" dirty="0">
                    <a:solidFill>
                      <a:srgbClr val="92D050"/>
                    </a:solidFill>
                  </a:rPr>
                  <a:t>3</a:t>
                </a:r>
                <a:r>
                  <a:rPr lang="en-US" sz="3600" dirty="0"/>
                  <a:t>    4x</a:t>
                </a:r>
                <a:r>
                  <a:rPr lang="ru-RU" sz="3600" dirty="0"/>
                  <a:t> </a:t>
                </a:r>
                <a14:m>
                  <m:oMath xmlns:m="http://schemas.openxmlformats.org/officeDocument/2006/math">
                    <m:r>
                      <m:rPr>
                        <m:nor/>
                      </m:rPr>
                      <a:rPr lang="ru-RU" sz="3600"/>
                      <m:t>≥</m:t>
                    </m:r>
                  </m:oMath>
                </a14:m>
                <a:r>
                  <a:rPr lang="en-US" sz="3600" dirty="0"/>
                  <a:t> 4</a:t>
                </a:r>
              </a:p>
              <a:p>
                <a:r>
                  <a:rPr lang="en-US" sz="3600" dirty="0"/>
                  <a:t>    x</a:t>
                </a:r>
                <a:r>
                  <a:rPr lang="en-US" sz="3600" b="1" dirty="0">
                    <a:solidFill>
                      <a:schemeClr val="accent6">
                        <a:lumMod val="75000"/>
                      </a:schemeClr>
                    </a:solidFill>
                  </a:rPr>
                  <a:t> </a:t>
                </a:r>
                <a14:m>
                  <m:oMath xmlns:m="http://schemas.openxmlformats.org/officeDocument/2006/math">
                    <m:r>
                      <m:rPr>
                        <m:nor/>
                      </m:rPr>
                      <a:rPr lang="ru-RU" sz="3600"/>
                      <m:t>≥</m:t>
                    </m:r>
                  </m:oMath>
                </a14:m>
                <a:r>
                  <a:rPr lang="en-US" sz="3600" dirty="0"/>
                  <a:t> 1</a:t>
                </a:r>
              </a:p>
              <a:p>
                <a:pPr/>
                <a14:m>
                  <m:oMathPara xmlns:m="http://schemas.openxmlformats.org/officeDocument/2006/math">
                    <m:oMathParaPr>
                      <m:jc m:val="centerGroup"/>
                    </m:oMathParaPr>
                    <m:oMath xmlns:m="http://schemas.openxmlformats.org/officeDocument/2006/math">
                      <m:sSub>
                        <m:sSubPr>
                          <m:ctrlPr>
                            <a:rPr lang="tr-TR" sz="3600" b="1" i="1" smtClean="0">
                              <a:solidFill>
                                <a:srgbClr val="FF0000"/>
                              </a:solidFill>
                              <a:latin typeface="Cambria Math" panose="02040503050406030204" pitchFamily="18" charset="0"/>
                            </a:rPr>
                          </m:ctrlPr>
                        </m:sSubPr>
                        <m:e>
                          <m:r>
                            <a:rPr lang="tr-TR" sz="3600" b="1" i="1" smtClean="0">
                              <a:solidFill>
                                <a:srgbClr val="FF0000"/>
                              </a:solidFill>
                              <a:latin typeface="Cambria Math" panose="02040503050406030204" pitchFamily="18" charset="0"/>
                            </a:rPr>
                            <m:t>𝑺</m:t>
                          </m:r>
                        </m:e>
                        <m:sub>
                          <m:r>
                            <a:rPr lang="tr-TR" sz="3600" b="1" i="1" smtClean="0">
                              <a:solidFill>
                                <a:srgbClr val="FF0000"/>
                              </a:solidFill>
                              <a:latin typeface="Cambria Math" panose="02040503050406030204" pitchFamily="18" charset="0"/>
                            </a:rPr>
                            <m:t>𝟏</m:t>
                          </m:r>
                        </m:sub>
                      </m:sSub>
                      <m:r>
                        <a:rPr lang="en-US" sz="3600" b="1" i="1" smtClean="0">
                          <a:solidFill>
                            <a:srgbClr val="FF0000"/>
                          </a:solidFill>
                          <a:latin typeface="Cambria Math" panose="02040503050406030204" pitchFamily="18" charset="0"/>
                        </a:rPr>
                        <m:t>:[</m:t>
                      </m:r>
                      <m:r>
                        <a:rPr lang="en-US" sz="3600" b="1" i="1" smtClean="0">
                          <a:solidFill>
                            <a:srgbClr val="FF0000"/>
                          </a:solidFill>
                          <a:latin typeface="Cambria Math" panose="02040503050406030204" pitchFamily="18" charset="0"/>
                        </a:rPr>
                        <m:t>𝟏</m:t>
                      </m:r>
                      <m:r>
                        <a:rPr lang="en-US" sz="3600" b="1" i="1" smtClean="0">
                          <a:solidFill>
                            <a:srgbClr val="FF0000"/>
                          </a:solidFill>
                          <a:latin typeface="Cambria Math" panose="02040503050406030204" pitchFamily="18" charset="0"/>
                        </a:rPr>
                        <m:t>, ∞)</m:t>
                      </m:r>
                    </m:oMath>
                  </m:oMathPara>
                </a14:m>
                <a:endParaRPr lang="ru-RU" sz="3600" b="1" dirty="0">
                  <a:solidFill>
                    <a:srgbClr val="FF0000"/>
                  </a:solidFill>
                </a:endParaRPr>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1028570" y="1567210"/>
                <a:ext cx="2348866" cy="2862322"/>
              </a:xfrm>
              <a:prstGeom prst="rect">
                <a:avLst/>
              </a:prstGeom>
              <a:blipFill>
                <a:blip r:embed="rId5"/>
                <a:stretch>
                  <a:fillRect l="-8052" t="-31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p:cNvSpPr/>
              <p:nvPr/>
            </p:nvSpPr>
            <p:spPr>
              <a:xfrm>
                <a:off x="4054518" y="1515695"/>
                <a:ext cx="3293594" cy="3600986"/>
              </a:xfrm>
              <a:prstGeom prst="rect">
                <a:avLst/>
              </a:prstGeom>
            </p:spPr>
            <p:txBody>
              <a:bodyPr wrap="square">
                <a:spAutoFit/>
              </a:bodyPr>
              <a:lstStyle/>
              <a:p>
                <a:r>
                  <a:rPr lang="en-US" sz="3600" b="1" dirty="0">
                    <a:solidFill>
                      <a:srgbClr val="FF0000"/>
                    </a:solidFill>
                  </a:rPr>
                  <a:t>CASE 2</a:t>
                </a:r>
              </a:p>
              <a:p>
                <a:r>
                  <a:rPr lang="ru-RU" sz="3600" dirty="0"/>
                  <a:t>-(4</a:t>
                </a:r>
                <a:r>
                  <a:rPr lang="tr-TR" sz="3600" dirty="0"/>
                  <a:t>x</a:t>
                </a:r>
                <a:r>
                  <a:rPr lang="ru-RU" sz="3600" dirty="0"/>
                  <a:t>− 1)</a:t>
                </a:r>
                <a:r>
                  <a:rPr lang="en-US" sz="3600" dirty="0"/>
                  <a:t> </a:t>
                </a:r>
                <a14:m>
                  <m:oMath xmlns:m="http://schemas.openxmlformats.org/officeDocument/2006/math">
                    <m:r>
                      <a:rPr lang="en-US" sz="3600" b="1" i="1" smtClean="0">
                        <a:solidFill>
                          <a:schemeClr val="tx1"/>
                        </a:solidFill>
                        <a:latin typeface="Cambria Math" panose="02040503050406030204" pitchFamily="18" charset="0"/>
                        <a:ea typeface="Cambria Math" panose="02040503050406030204" pitchFamily="18" charset="0"/>
                      </a:rPr>
                      <m:t>≥ </m:t>
                    </m:r>
                  </m:oMath>
                </a14:m>
                <a:r>
                  <a:rPr lang="tr-TR" sz="3600" dirty="0">
                    <a:solidFill>
                      <a:srgbClr val="92D050"/>
                    </a:solidFill>
                  </a:rPr>
                  <a:t>3</a:t>
                </a:r>
                <a:r>
                  <a:rPr lang="en-US" sz="3600" dirty="0"/>
                  <a:t>        -4x+1</a:t>
                </a:r>
                <a14:m>
                  <m:oMath xmlns:m="http://schemas.openxmlformats.org/officeDocument/2006/math">
                    <m:r>
                      <a:rPr lang="en-US" sz="3600" b="1" i="1" smtClean="0">
                        <a:solidFill>
                          <a:schemeClr val="tx1"/>
                        </a:solidFill>
                        <a:latin typeface="Cambria Math" panose="02040503050406030204" pitchFamily="18" charset="0"/>
                        <a:ea typeface="Cambria Math" panose="02040503050406030204" pitchFamily="18" charset="0"/>
                      </a:rPr>
                      <m:t>≥ </m:t>
                    </m:r>
                  </m:oMath>
                </a14:m>
                <a:r>
                  <a:rPr lang="en-US" sz="3600" dirty="0"/>
                  <a:t>3</a:t>
                </a:r>
              </a:p>
              <a:p>
                <a:r>
                  <a:rPr lang="en-US" sz="3600" dirty="0"/>
                  <a:t>-4x</a:t>
                </a:r>
                <a14:m>
                  <m:oMath xmlns:m="http://schemas.openxmlformats.org/officeDocument/2006/math">
                    <m:r>
                      <a:rPr lang="en-US" sz="3600" b="1" i="1" smtClean="0">
                        <a:solidFill>
                          <a:schemeClr val="tx1"/>
                        </a:solidFill>
                        <a:latin typeface="Cambria Math" panose="02040503050406030204" pitchFamily="18" charset="0"/>
                        <a:ea typeface="Cambria Math" panose="02040503050406030204" pitchFamily="18" charset="0"/>
                      </a:rPr>
                      <m:t>≥</m:t>
                    </m:r>
                  </m:oMath>
                </a14:m>
                <a:r>
                  <a:rPr lang="en-US" sz="3600" dirty="0"/>
                  <a:t>2             x</a:t>
                </a:r>
                <a14:m>
                  <m:oMath xmlns:m="http://schemas.openxmlformats.org/officeDocument/2006/math">
                    <m:r>
                      <a:rPr lang="ru-RU" sz="3600" i="1" smtClean="0">
                        <a:latin typeface="Cambria Math" panose="02040503050406030204" pitchFamily="18" charset="0"/>
                        <a:ea typeface="Cambria Math" panose="02040503050406030204" pitchFamily="18" charset="0"/>
                      </a:rPr>
                      <m:t>≤</m:t>
                    </m:r>
                  </m:oMath>
                </a14:m>
                <a:r>
                  <a:rPr lang="en-US" sz="3600" dirty="0"/>
                  <a:t>-1/2</a:t>
                </a:r>
              </a:p>
              <a:p>
                <a:r>
                  <a:rPr lang="tr-TR" sz="3600" b="1" dirty="0">
                    <a:solidFill>
                      <a:srgbClr val="FF0000"/>
                    </a:solidFill>
                  </a:rPr>
                  <a:t>S</a:t>
                </a:r>
                <a:r>
                  <a:rPr lang="tr-TR" sz="3600" b="1" baseline="-25000" dirty="0">
                    <a:solidFill>
                      <a:srgbClr val="FF0000"/>
                    </a:solidFill>
                  </a:rPr>
                  <a:t>2</a:t>
                </a:r>
                <a:r>
                  <a:rPr lang="tr-TR" sz="3600" b="1" dirty="0">
                    <a:solidFill>
                      <a:srgbClr val="FF0000"/>
                    </a:solidFill>
                    <a:sym typeface="Wingdings" pitchFamily="2" charset="2"/>
                  </a:rPr>
                  <a:t>: (</a:t>
                </a:r>
                <a:r>
                  <a:rPr lang="ru-RU" sz="3600" b="1" dirty="0">
                    <a:solidFill>
                      <a:srgbClr val="FF0000"/>
                    </a:solidFill>
                    <a:sym typeface="Wingdings" pitchFamily="2" charset="2"/>
                  </a:rPr>
                  <a:t>-</a:t>
                </a:r>
                <a:r>
                  <a:rPr lang="ru-KZ" sz="3400" b="1" dirty="0">
                    <a:solidFill>
                      <a:srgbClr val="FF0000"/>
                    </a:solidFill>
                    <a:latin typeface="Universalia"/>
                  </a:rPr>
                  <a:t>∞</a:t>
                </a:r>
                <a:r>
                  <a:rPr lang="tr-TR" sz="3400" b="1" dirty="0">
                    <a:solidFill>
                      <a:srgbClr val="FF0000"/>
                    </a:solidFill>
                    <a:latin typeface="Universalia"/>
                  </a:rPr>
                  <a:t>, -1/2</a:t>
                </a:r>
                <a:r>
                  <a:rPr lang="ru-KZ" sz="4000" dirty="0">
                    <a:solidFill>
                      <a:srgbClr val="FF0000"/>
                    </a:solidFill>
                    <a:latin typeface="MathJax_Main-Regular"/>
                  </a:rPr>
                  <a:t>]</a:t>
                </a:r>
                <a:endParaRPr lang="ru-RU" sz="4000" b="1" dirty="0">
                  <a:solidFill>
                    <a:srgbClr val="FF0000"/>
                  </a:solidFill>
                </a:endParaRPr>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4054518" y="1515695"/>
                <a:ext cx="3293594" cy="3600986"/>
              </a:xfrm>
              <a:prstGeom prst="rect">
                <a:avLst/>
              </a:prstGeom>
              <a:blipFill>
                <a:blip r:embed="rId6"/>
                <a:stretch>
                  <a:fillRect l="-5364" t="-2456" b="-2807"/>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9F7D5191-6016-984D-92B5-C84535C36109}"/>
                  </a:ext>
                </a:extLst>
              </p:cNvPr>
              <p:cNvSpPr txBox="1"/>
              <p:nvPr/>
            </p:nvSpPr>
            <p:spPr>
              <a:xfrm>
                <a:off x="2319850" y="5465736"/>
                <a:ext cx="7589370" cy="800219"/>
              </a:xfrm>
              <a:prstGeom prst="rect">
                <a:avLst/>
              </a:prstGeom>
              <a:noFill/>
            </p:spPr>
            <p:txBody>
              <a:bodyPr wrap="square" rtlCol="0">
                <a:spAutoFit/>
              </a:bodyPr>
              <a:lstStyle/>
              <a:p>
                <a:r>
                  <a:rPr lang="en-US" sz="4000" dirty="0"/>
                  <a:t>Solution:</a:t>
                </a:r>
                <a:r>
                  <a:rPr lang="tr-TR" sz="4000" b="1" dirty="0">
                    <a:solidFill>
                      <a:srgbClr val="FF0000"/>
                    </a:solidFill>
                    <a:sym typeface="Wingdings" pitchFamily="2" charset="2"/>
                  </a:rPr>
                  <a:t>(</a:t>
                </a:r>
                <a:r>
                  <a:rPr lang="ru-RU" sz="4000" b="1" dirty="0">
                    <a:solidFill>
                      <a:srgbClr val="FF0000"/>
                    </a:solidFill>
                    <a:sym typeface="Wingdings" pitchFamily="2" charset="2"/>
                  </a:rPr>
                  <a:t>-</a:t>
                </a:r>
                <a:r>
                  <a:rPr lang="ru-KZ" sz="4000" b="1" dirty="0">
                    <a:solidFill>
                      <a:srgbClr val="FF0000"/>
                    </a:solidFill>
                    <a:latin typeface="Universalia"/>
                  </a:rPr>
                  <a:t>∞</a:t>
                </a:r>
                <a:r>
                  <a:rPr lang="tr-TR" sz="4000" b="1" dirty="0">
                    <a:solidFill>
                      <a:srgbClr val="FF0000"/>
                    </a:solidFill>
                    <a:latin typeface="Universalia"/>
                  </a:rPr>
                  <a:t>, -1/2</a:t>
                </a:r>
                <a:r>
                  <a:rPr lang="ru-KZ" sz="4600" dirty="0">
                    <a:solidFill>
                      <a:srgbClr val="FF0000"/>
                    </a:solidFill>
                    <a:latin typeface="MathJax_Main-Regular"/>
                  </a:rPr>
                  <a:t>]</a:t>
                </a:r>
                <a:r>
                  <a:rPr lang="ru-KZ" sz="4300" dirty="0">
                    <a:solidFill>
                      <a:srgbClr val="FF0000"/>
                    </a:solidFill>
                    <a:latin typeface="MathJax_Main-Regular"/>
                  </a:rPr>
                  <a:t>∪</a:t>
                </a:r>
                <a14:m>
                  <m:oMath xmlns:m="http://schemas.openxmlformats.org/officeDocument/2006/math">
                    <m:r>
                      <m:rPr>
                        <m:nor/>
                      </m:rPr>
                      <a:rPr lang="ru-KZ" sz="3800" smtClean="0">
                        <a:solidFill>
                          <a:srgbClr val="FF0000"/>
                        </a:solidFill>
                        <a:latin typeface="ArialMT"/>
                      </a:rPr>
                      <m:t>[</m:t>
                    </m:r>
                    <m:r>
                      <a:rPr lang="tr-TR" sz="3800" i="1" smtClean="0">
                        <a:solidFill>
                          <a:srgbClr val="FF0000"/>
                        </a:solidFill>
                        <a:latin typeface="Cambria Math" panose="02040503050406030204" pitchFamily="18" charset="0"/>
                      </a:rPr>
                      <m:t>1,</m:t>
                    </m:r>
                  </m:oMath>
                </a14:m>
                <a:r>
                  <a:rPr lang="tr-TR" sz="4500" dirty="0">
                    <a:solidFill>
                      <a:srgbClr val="FF0000"/>
                    </a:solidFill>
                    <a:latin typeface="MathJax_Main-Regular"/>
                  </a:rPr>
                  <a:t>+</a:t>
                </a:r>
                <a:r>
                  <a:rPr lang="ru-KZ" sz="4500" dirty="0">
                    <a:solidFill>
                      <a:srgbClr val="FF0000"/>
                    </a:solidFill>
                    <a:latin typeface="MathJax_Main-Regular"/>
                  </a:rPr>
                  <a:t>∞</a:t>
                </a:r>
                <a:r>
                  <a:rPr lang="tr-TR" sz="4500" dirty="0">
                    <a:solidFill>
                      <a:srgbClr val="FF0000"/>
                    </a:solidFill>
                    <a:latin typeface="MathJax_Main-Regular"/>
                  </a:rPr>
                  <a:t>)</a:t>
                </a:r>
                <a:endParaRPr lang="ru-RU" sz="4500" b="1" dirty="0">
                  <a:solidFill>
                    <a:srgbClr val="FF0000"/>
                  </a:solidFill>
                </a:endParaRPr>
              </a:p>
            </p:txBody>
          </p:sp>
        </mc:Choice>
        <mc:Fallback xmlns="">
          <p:sp>
            <p:nvSpPr>
              <p:cNvPr id="3" name="TextBox 2">
                <a:extLst>
                  <a:ext uri="{FF2B5EF4-FFF2-40B4-BE49-F238E27FC236}">
                    <a16:creationId xmlns:a16="http://schemas.microsoft.com/office/drawing/2014/main" id="{9F7D5191-6016-984D-92B5-C84535C36109}"/>
                  </a:ext>
                </a:extLst>
              </p:cNvPr>
              <p:cNvSpPr txBox="1">
                <a:spLocks noRot="1" noChangeAspect="1" noMove="1" noResize="1" noEditPoints="1" noAdjustHandles="1" noChangeArrowheads="1" noChangeShapeType="1" noTextEdit="1"/>
              </p:cNvSpPr>
              <p:nvPr/>
            </p:nvSpPr>
            <p:spPr>
              <a:xfrm>
                <a:off x="2319850" y="5465736"/>
                <a:ext cx="7589370" cy="800219"/>
              </a:xfrm>
              <a:prstGeom prst="rect">
                <a:avLst/>
              </a:prstGeom>
              <a:blipFill>
                <a:blip r:embed="rId7"/>
                <a:stretch>
                  <a:fillRect l="-2843" t="-14063" b="-35938"/>
                </a:stretch>
              </a:blipFill>
            </p:spPr>
            <p:txBody>
              <a:bodyPr/>
              <a:lstStyle/>
              <a:p>
                <a:r>
                  <a:rPr lang="ru-KZ">
                    <a:noFill/>
                  </a:rPr>
                  <a:t> </a:t>
                </a:r>
              </a:p>
            </p:txBody>
          </p:sp>
        </mc:Fallback>
      </mc:AlternateContent>
      <p:sp>
        <p:nvSpPr>
          <p:cNvPr id="4" name="TextBox 3">
            <a:extLst>
              <a:ext uri="{FF2B5EF4-FFF2-40B4-BE49-F238E27FC236}">
                <a16:creationId xmlns:a16="http://schemas.microsoft.com/office/drawing/2014/main" xmlns="" id="{D7B3F1B0-3EC2-1142-9F6D-FC4C9AA932CB}"/>
              </a:ext>
            </a:extLst>
          </p:cNvPr>
          <p:cNvSpPr txBox="1"/>
          <p:nvPr/>
        </p:nvSpPr>
        <p:spPr>
          <a:xfrm>
            <a:off x="5745356" y="2399990"/>
            <a:ext cx="1828800" cy="1828800"/>
          </a:xfrm>
          <a:prstGeom prst="rect">
            <a:avLst/>
          </a:prstGeom>
          <a:noFill/>
        </p:spPr>
        <p:txBody>
          <a:bodyPr wrap="square" rtlCol="0">
            <a:spAutoFit/>
          </a:bodyPr>
          <a:lstStyle/>
          <a:p>
            <a:pPr algn="l"/>
            <a:endParaRPr lang="ru-KZ" dirty="0"/>
          </a:p>
        </p:txBody>
      </p:sp>
    </p:spTree>
    <p:extLst>
      <p:ext uri="{BB962C8B-B14F-4D97-AF65-F5344CB8AC3E}">
        <p14:creationId xmlns:p14="http://schemas.microsoft.com/office/powerpoint/2010/main" val="144753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linds(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p:bldP spid="22" grpId="0"/>
      <p:bldP spid="23" grpId="0"/>
      <p:bldP spid="3" grpId="0"/>
    </p:bldLst>
  </p:timing>
</p:sld>
</file>

<file path=ppt/theme/theme1.xml><?xml version="1.0" encoding="utf-8"?>
<a:theme xmlns:a="http://schemas.openxmlformats.org/drawingml/2006/main" name="Orang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OrangeBlue</Template>
  <TotalTime>790</TotalTime>
  <Words>560</Words>
  <Application>Microsoft Office PowerPoint</Application>
  <PresentationFormat>Широкоэкранный</PresentationFormat>
  <Paragraphs>135</Paragraphs>
  <Slides>11</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11</vt:i4>
      </vt:variant>
    </vt:vector>
  </HeadingPairs>
  <TitlesOfParts>
    <vt:vector size="26" baseType="lpstr">
      <vt:lpstr>Algerian</vt:lpstr>
      <vt:lpstr>Arial</vt:lpstr>
      <vt:lpstr>ArialMT</vt:lpstr>
      <vt:lpstr>Calibri</vt:lpstr>
      <vt:lpstr>Calibri Light</vt:lpstr>
      <vt:lpstr>Cambria Math</vt:lpstr>
      <vt:lpstr>Helvetica Neue</vt:lpstr>
      <vt:lpstr>MathJax_Main-Regular</vt:lpstr>
      <vt:lpstr>Times New Roman</vt:lpstr>
      <vt:lpstr>Universalia</vt:lpstr>
      <vt:lpstr>Wingdings</vt:lpstr>
      <vt:lpstr>OrangeBlue</vt:lpstr>
      <vt:lpstr>1_Custom Design</vt:lpstr>
      <vt:lpstr>4_Custom Design</vt:lpstr>
      <vt:lpstr>Custom Design</vt:lpstr>
      <vt:lpstr>Inequality involving absolute value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topic</dc:title>
  <dc:creator>Microsoft Office User</dc:creator>
  <cp:lastModifiedBy>Huawei</cp:lastModifiedBy>
  <cp:revision>76</cp:revision>
  <dcterms:created xsi:type="dcterms:W3CDTF">2020-03-24T04:59:25Z</dcterms:created>
  <dcterms:modified xsi:type="dcterms:W3CDTF">2024-09-19T10:30:48Z</dcterms:modified>
</cp:coreProperties>
</file>