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media/image4.jpg" ContentType="image/jpeg"/>
  <Override PartName="/ppt/media/image5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3" r:id="rId2"/>
    <p:sldMasterId id="2147483676" r:id="rId3"/>
    <p:sldMasterId id="2147483689" r:id="rId4"/>
  </p:sldMasterIdLst>
  <p:sldIdLst>
    <p:sldId id="256" r:id="rId5"/>
    <p:sldId id="268" r:id="rId6"/>
    <p:sldId id="257" r:id="rId7"/>
    <p:sldId id="261" r:id="rId8"/>
    <p:sldId id="260" r:id="rId9"/>
    <p:sldId id="262" r:id="rId10"/>
    <p:sldId id="263" r:id="rId11"/>
    <p:sldId id="264" r:id="rId12"/>
    <p:sldId id="266" r:id="rId13"/>
    <p:sldId id="267" r:id="rId1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53"/>
  </p:normalViewPr>
  <p:slideViewPr>
    <p:cSldViewPr snapToGrid="0" snapToObjects="1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84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A139FD-D939-984F-BBAE-9B6C77499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5AF00A-BE49-264C-961A-7FFBA9B08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1E00C70-F9AA-F24C-BF91-2938DA69B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562859F-F061-2C4B-8075-1742C3E714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2CE228E-CC4B-D04D-AF05-BA4EFA5A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C15BCA-8705-6949-9571-AC03B7017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537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4771AF-CC6A-424E-89E9-C39873DC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C9E442E-7D00-4D4F-81EE-6CFFAF268F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43A280-55D9-8940-8C56-FF43DC3A8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52CC482-ADF6-C74E-BC8E-8FE2823F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B75669-C627-8D43-BED0-C0A330A8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02BF319-B127-C04B-A8AD-1A486780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6397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D6C129-FF38-6849-AF76-EEF14EFFB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74D947E-EC4F-EB40-BE55-215644C65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849022-6493-AB45-9F0D-D27E35D2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6A6DA8B-99C9-DF48-9850-7B72745C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D3B243-76EE-7147-9163-C6574613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47066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A955D0E-758E-054A-BCC1-0AEEE19C3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EFA0D78-7BA2-6D45-8E34-C5608F7FD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5BE21C5-4E24-B24C-BE50-3537E1C2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A82AB5-211A-594A-9FDF-DF8260F61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54EBE3-8D72-6343-BE42-AC54DD94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34973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6269D1-CD94-8048-8915-477CD2AA4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5AEB14A-288B-594B-A454-A089005F0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A5F73-8F78-D044-ABD3-2E23D45ECAFC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59540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0C127A-E685-AE49-844C-EE47EE0D4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F27BFE9-B889-B840-AA38-45D7B7A41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EE4729-59A8-934E-99D8-79F335EC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3426C9-DA2B-724D-AAF9-E5DD5B738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BD2342-0B1E-5F47-BEF2-54F565B0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99687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8F10DB-6F95-E345-8226-0915BA97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032320-0523-EC4E-B8A5-42CCFBB0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85A134-A90F-D346-8CD8-1BAEF481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10C58B-0120-DA42-B5DE-C4DB9F71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1EDEF4-A18D-0941-BB4F-56611820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5519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7D80F6-321E-CE4A-973C-EA9164941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6EE7E80-8B9A-0347-A239-DBA1161FF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17B294-F39B-E646-BDC0-30D8BA2842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9356FB-225F-944F-94A0-9CEBCFB2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260D10-40F7-7B4C-919A-4F24BC8B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1742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C1989-1903-A448-8DEA-2567E96B6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A7ABA4-689F-BC45-BAF7-E51CD0936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1F45CEC-310E-864D-8F39-4B7239DEB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02532E0-A70F-6C4C-B08D-520C508B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A272CB-7367-F743-B231-74BEC4D0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786D626-C57A-E64F-A357-327E1D98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07221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E0ADAA-D998-2641-B5A8-19D155AFE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048434C-BB41-D949-8D8A-3031001C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C654AAB-F880-714E-BE8D-1343DD2FE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F10BE52-A0E5-414E-A477-2479F52B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121B57C-E36C-8247-A9CE-E47CEC543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056047C-CF71-324D-8297-D483571D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ECABAE6-3F38-BD49-A263-6B1E112D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CB0DFA9-9403-6541-B574-ADD24E5B7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2714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F58FA0-B959-8148-9640-34B13491A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F039845-720F-6F49-B281-0E6C2E311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C08815B-9A87-9E48-B902-120A3BAAB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957-6024-D548-BA57-692B78EB9E19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341103-CB80-C64F-9889-04436199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D10BDBD-9060-D148-800B-CA1E65CA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ACA-B440-6A45-BDD5-9931CABDC36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72969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AF8B04-4876-4545-9F23-888A42341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F3ED819-2A9C-CF46-A422-7280F6EB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DCBC98B-9C69-1C42-8813-45BC6BB8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9806996-2BF4-3F45-8018-D1664326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29704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84F467A-7966-2E43-BCA8-64C2AC7A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1215765-F78E-F048-8FD3-B7F2863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A38A519-3574-F544-8D89-AD01F792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2886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A139FD-D939-984F-BBAE-9B6C77499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5AF00A-BE49-264C-961A-7FFBA9B08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1E00C70-F9AA-F24C-BF91-2938DA69B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562859F-F061-2C4B-8075-1742C3E714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2CE228E-CC4B-D04D-AF05-BA4EFA5A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C15BCA-8705-6949-9571-AC03B7017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7143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4771AF-CC6A-424E-89E9-C39873DC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C9E442E-7D00-4D4F-81EE-6CFFAF268F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43A280-55D9-8940-8C56-FF43DC3A8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52CC482-ADF6-C74E-BC8E-8FE2823F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B75669-C627-8D43-BED0-C0A330A8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02BF319-B127-C04B-A8AD-1A486780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665904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D6C129-FF38-6849-AF76-EEF14EFFB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74D947E-EC4F-EB40-BE55-215644C65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849022-6493-AB45-9F0D-D27E35D2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6A6DA8B-99C9-DF48-9850-7B72745C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D3B243-76EE-7147-9163-C6574613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891134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A955D0E-758E-054A-BCC1-0AEEE19C3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EFA0D78-7BA2-6D45-8E34-C5608F7FD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5BE21C5-4E24-B24C-BE50-3537E1C2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A82AB5-211A-594A-9FDF-DF8260F61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54EBE3-8D72-6343-BE42-AC54DD94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681169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6269D1-CD94-8048-8915-477CD2AA4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5AEB14A-288B-594B-A454-A089005F0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A5F73-8F78-D044-ABD3-2E23D45ECAFC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698682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60511D-F4E4-DC44-80AF-B4D38BED1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88CF437-654E-F741-B6BF-BC5ACEBE6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6F24A7-AABA-D14D-A359-74D748E6F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0D4FC5-BE71-A649-913B-20A0B184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82EC0E4-935B-9144-B930-BD32849B3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11494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E8B00B-45E4-B742-A93C-2E82F1EA1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04B0C2-49D9-9646-B416-FF95CDB95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760172-D0DB-6C43-8FCE-12B1A1BA35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ECD9AF3-240A-664F-A680-AFA38856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79F06C-6BE4-C54F-A598-F520FA521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236054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964A6F-62F2-7540-B348-2B6FA7FD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F14AB6-373B-3E49-9A0A-05FE2D7E4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F947D2-DB8C-9749-A4F9-3267376E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591539-C162-F14A-BBAF-986AB00C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26A049-AA11-BD4C-A69A-52A7EB51D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4233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0C127A-E685-AE49-844C-EE47EE0D4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F27BFE9-B889-B840-AA38-45D7B7A41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EE4729-59A8-934E-99D8-79F335EC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3426C9-DA2B-724D-AAF9-E5DD5B738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BD2342-0B1E-5F47-BEF2-54F565B0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607862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EA665D-BBF1-2141-8F42-160D6F0F3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FB92F3-4577-714B-814A-89960385E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50FF83D-A618-9A46-AD2F-AF481D9DA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85BE2AD-7100-6540-AF5B-F7435714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89568EC-C113-4B46-BD1B-47080E35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F9AAD70-105E-8B49-BC60-A450395C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218030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041785-6A04-4146-B66F-7C1337EC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3E5B702-13EA-6F41-82A0-420CEF140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1E2946A-9BDF-B142-AE7C-47795BC56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700933D-9FBF-7740-9321-EC7FC3626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643FA3C-E686-6349-817B-588A0EC12B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1DB3F0B-FF2F-4541-A818-3E1F3DE7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9192FF2-51E9-7548-AF32-17ACAB4F3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99835E8-1B64-5F4E-B824-587AF098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851800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23E085-0821-2743-B903-0CF77B53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515D4A8-AC1F-F540-A130-3E42B7C1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111D1CE-E228-F547-90F0-5AAB0739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3DDE39A-4C56-4D44-BEAC-90F5BD3E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520177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B020516-0019-0548-8BE0-9A06BEDF8A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2CAC882-DCE3-FA4D-9270-0216F47C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E7666A6-4F98-8041-9748-109BD32F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283962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6AC7E-440D-184D-B2B2-28C40F4A5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8C39EF-5107-A041-8B8C-616480249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67BC3FF-F91E-3A4E-B15D-827613F2D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29ABE7E-D26C-B547-BEAC-71DF244AA6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956EE77-106F-0A4B-ADF0-60A6BF2E4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F3BF48B-169A-E846-8CF3-544F1700E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23135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33AF18-3897-1747-8BD3-7FC1D3F1E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BDAD4BA-9973-5B45-A006-25E992C651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40FD8F1-7C53-0F4B-B0EB-80FE2E583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64B8A95-6D85-A244-992A-E710E65BD8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FEF085-4013-7F43-9D17-828CFAE0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3B063E2-66D6-664F-8F3B-79243AE5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60828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6768F3-697F-9D4F-BB08-AAD44FB7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2F8CD1D-15E8-B04D-B890-5F68E63F3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2C44BAE-56EE-5048-9232-C3271EC163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99CBA41-8A18-DA48-9EEA-FCE9E8BA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261E00-79A0-8D40-9492-7E8BF40D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53598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682DF02-76FE-E140-B3EF-D70147DDEE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7BF9511-12FB-8349-A82F-147909A65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A606B9-08BB-424D-BE95-B1908EB0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D9A126-40E2-B74D-880E-6DFB04CE154B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69EFC9-02EF-0A4C-980E-BD4BA7E0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86DB01-0086-0B4A-A324-B94DFC49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AD215F-5BCC-6D46-B171-1E6F6DA03BA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8090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8F10DB-6F95-E345-8226-0915BA97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032320-0523-EC4E-B8A5-42CCFBB0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85A134-A90F-D346-8CD8-1BAEF481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10C58B-0120-DA42-B5DE-C4DB9F71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1EDEF4-A18D-0941-BB4F-56611820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79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7D80F6-321E-CE4A-973C-EA9164941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6EE7E80-8B9A-0347-A239-DBA1161FF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17B294-F39B-E646-BDC0-30D8BA2842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9356FB-225F-944F-94A0-9CEBCFB2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260D10-40F7-7B4C-919A-4F24BC8B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363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C1989-1903-A448-8DEA-2567E96B6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A7ABA4-689F-BC45-BAF7-E51CD0936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1F45CEC-310E-864D-8F39-4B7239DEB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02532E0-A70F-6C4C-B08D-520C508B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A272CB-7367-F743-B231-74BEC4D0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786D626-C57A-E64F-A357-327E1D98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70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E0ADAA-D998-2641-B5A8-19D155AFE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048434C-BB41-D949-8D8A-3031001C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C654AAB-F880-714E-BE8D-1343DD2FE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F10BE52-A0E5-414E-A477-2479F52B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121B57C-E36C-8247-A9CE-E47CEC543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056047C-CF71-324D-8297-D483571D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ECABAE6-3F38-BD49-A263-6B1E112D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CB0DFA9-9403-6541-B574-ADD24E5B7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0840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AF8B04-4876-4545-9F23-888A42341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05"/>
            <a:ext cx="10515600" cy="57483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F3ED819-2A9C-CF46-A422-7280F6EB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DCBC98B-9C69-1C42-8813-45BC6BB8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9806996-2BF4-3F45-8018-D1664326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2568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84F467A-7966-2E43-BCA8-64C2AC7A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B24DDA-3533-8946-AB6B-E66D745C572A}" type="datetimeFigureOut">
              <a:rPr lang="x-none" smtClean="0"/>
              <a:t>19.09.2024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1215765-F78E-F048-8FD3-B7F2863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A38A519-3574-F544-8D89-AD01F792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24297F-50D5-6844-815D-4000E7E468E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0855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572DD2D0-FAB3-0740-BA43-8480EFBE2D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630" y="115610"/>
            <a:ext cx="789259" cy="7778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33A2762-D3A1-F24D-9A2E-CAAD2F1B738E}"/>
              </a:ext>
            </a:extLst>
          </p:cNvPr>
          <p:cNvSpPr txBox="1">
            <a:spLocks noChangeAspect="1"/>
          </p:cNvSpPr>
          <p:nvPr/>
        </p:nvSpPr>
        <p:spPr>
          <a:xfrm>
            <a:off x="1040400" y="150604"/>
            <a:ext cx="3273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</a:t>
            </a:r>
            <a:r>
              <a:rPr lang="kk-KZ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БІЛІМ-Инновация</a:t>
            </a:r>
            <a:r>
              <a:rPr lang="en-US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”</a:t>
            </a:r>
            <a:endParaRPr lang="kk-KZ" sz="2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kk-KZ" sz="1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Халықаралық қоғамдық қоры</a:t>
            </a:r>
            <a:endParaRPr lang="x-none"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634545CA-D5EE-414B-99E7-2FA967DB8621}"/>
              </a:ext>
            </a:extLst>
          </p:cNvPr>
          <p:cNvCxnSpPr>
            <a:cxnSpLocks/>
          </p:cNvCxnSpPr>
          <p:nvPr/>
        </p:nvCxnSpPr>
        <p:spPr>
          <a:xfrm>
            <a:off x="1565563" y="2033795"/>
            <a:ext cx="906087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79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BDB39106-E3C2-1A4F-84F1-77855FF55C45}"/>
              </a:ext>
            </a:extLst>
          </p:cNvPr>
          <p:cNvSpPr/>
          <p:nvPr/>
        </p:nvSpPr>
        <p:spPr>
          <a:xfrm>
            <a:off x="-24366" y="-13855"/>
            <a:ext cx="2892256" cy="711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859D63-4321-554F-94C5-0F0049270CA3}"/>
              </a:ext>
            </a:extLst>
          </p:cNvPr>
          <p:cNvSpPr/>
          <p:nvPr/>
        </p:nvSpPr>
        <p:spPr>
          <a:xfrm>
            <a:off x="2867890" y="-27710"/>
            <a:ext cx="9324110" cy="725213"/>
          </a:xfrm>
          <a:prstGeom prst="rect">
            <a:avLst/>
          </a:prstGeom>
          <a:solidFill>
            <a:srgbClr val="313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270770F-9D92-E446-8F7F-4F4423966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 dirty="0"/>
          </a:p>
        </p:txBody>
      </p:sp>
      <p:sp>
        <p:nvSpPr>
          <p:cNvPr id="10" name="Title Placeholder 9">
            <a:extLst>
              <a:ext uri="{FF2B5EF4-FFF2-40B4-BE49-F238E27FC236}">
                <a16:creationId xmlns="" xmlns:a16="http://schemas.microsoft.com/office/drawing/2014/main" id="{31A9EFEC-D126-A641-9243-5069BA165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86"/>
            <a:ext cx="10515600" cy="757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F5DE4EA-4B7E-6F42-8D56-2ABFB08E4D2A}"/>
              </a:ext>
            </a:extLst>
          </p:cNvPr>
          <p:cNvSpPr/>
          <p:nvPr/>
        </p:nvSpPr>
        <p:spPr>
          <a:xfrm>
            <a:off x="-24366" y="6511637"/>
            <a:ext cx="11662183" cy="360218"/>
          </a:xfrm>
          <a:prstGeom prst="rect">
            <a:avLst/>
          </a:prstGeom>
          <a:solidFill>
            <a:srgbClr val="294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4" name="Slide Number Placeholder 13">
            <a:extLst>
              <a:ext uri="{FF2B5EF4-FFF2-40B4-BE49-F238E27FC236}">
                <a16:creationId xmlns="" xmlns:a16="http://schemas.microsoft.com/office/drawing/2014/main" id="{042B9FF8-D28F-DC43-9089-D17ACCC2C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9405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13EA5F73-8F78-D044-ABD3-2E23D45ECAFC}" type="slidenum">
              <a:rPr lang="x-none" smtClean="0"/>
              <a:pPr/>
              <a:t>‹#›</a:t>
            </a:fld>
            <a:endParaRPr lang="x-non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="" xmlns:a16="http://schemas.microsoft.com/office/drawing/2014/main" id="{2DA467CF-6672-6F47-8356-3275D8EE8875}"/>
              </a:ext>
            </a:extLst>
          </p:cNvPr>
          <p:cNvCxnSpPr/>
          <p:nvPr/>
        </p:nvCxnSpPr>
        <p:spPr>
          <a:xfrm>
            <a:off x="838200" y="1621413"/>
            <a:ext cx="105156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9A3C6484-8AA1-ED48-B8B2-76AC3BDE6346}"/>
              </a:ext>
            </a:extLst>
          </p:cNvPr>
          <p:cNvCxnSpPr/>
          <p:nvPr/>
        </p:nvCxnSpPr>
        <p:spPr>
          <a:xfrm>
            <a:off x="838200" y="6304249"/>
            <a:ext cx="105156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2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BDB39106-E3C2-1A4F-84F1-77855FF55C45}"/>
              </a:ext>
            </a:extLst>
          </p:cNvPr>
          <p:cNvSpPr/>
          <p:nvPr/>
        </p:nvSpPr>
        <p:spPr>
          <a:xfrm>
            <a:off x="-24366" y="-13855"/>
            <a:ext cx="2892256" cy="711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859D63-4321-554F-94C5-0F0049270CA3}"/>
              </a:ext>
            </a:extLst>
          </p:cNvPr>
          <p:cNvSpPr/>
          <p:nvPr/>
        </p:nvSpPr>
        <p:spPr>
          <a:xfrm>
            <a:off x="2867890" y="-27710"/>
            <a:ext cx="9324110" cy="725213"/>
          </a:xfrm>
          <a:prstGeom prst="rect">
            <a:avLst/>
          </a:prstGeom>
          <a:solidFill>
            <a:srgbClr val="313D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270770F-9D92-E446-8F7F-4F4423966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 dirty="0"/>
          </a:p>
        </p:txBody>
      </p:sp>
      <p:sp>
        <p:nvSpPr>
          <p:cNvPr id="10" name="Title Placeholder 9">
            <a:extLst>
              <a:ext uri="{FF2B5EF4-FFF2-40B4-BE49-F238E27FC236}">
                <a16:creationId xmlns="" xmlns:a16="http://schemas.microsoft.com/office/drawing/2014/main" id="{31A9EFEC-D126-A641-9243-5069BA165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86"/>
            <a:ext cx="10515600" cy="757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F5DE4EA-4B7E-6F42-8D56-2ABFB08E4D2A}"/>
              </a:ext>
            </a:extLst>
          </p:cNvPr>
          <p:cNvSpPr/>
          <p:nvPr/>
        </p:nvSpPr>
        <p:spPr>
          <a:xfrm>
            <a:off x="-24366" y="6511637"/>
            <a:ext cx="11662183" cy="360218"/>
          </a:xfrm>
          <a:prstGeom prst="rect">
            <a:avLst/>
          </a:prstGeom>
          <a:solidFill>
            <a:srgbClr val="294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4" name="Slide Number Placeholder 13">
            <a:extLst>
              <a:ext uri="{FF2B5EF4-FFF2-40B4-BE49-F238E27FC236}">
                <a16:creationId xmlns="" xmlns:a16="http://schemas.microsoft.com/office/drawing/2014/main" id="{042B9FF8-D28F-DC43-9089-D17ACCC2C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9405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13EA5F73-8F78-D044-ABD3-2E23D45ECAFC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0764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94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F7F9B40-E35F-EF41-8502-C8D50877D1B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28376" y="-1205346"/>
            <a:ext cx="8735248" cy="87352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292DE2E-C329-5645-8C66-610E3D68F0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28376" y="-1194195"/>
            <a:ext cx="8735248" cy="873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math/statistics-probability/random-variables-stats-library/random-variables-discrete/v/random-variables?modal=1" TargetMode="External"/><Relationship Id="rId2" Type="http://schemas.openxmlformats.org/officeDocument/2006/relationships/hyperlink" Target="https://www.mathsisfun.com/data/random-variables.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tatisticsbyjim.com/fun/monty-hall-problem/" TargetMode="External"/><Relationship Id="rId5" Type="http://schemas.openxmlformats.org/officeDocument/2006/relationships/hyperlink" Target="https://www.youtube.com/watch?v=mhlc7peGlGg" TargetMode="External"/><Relationship Id="rId4" Type="http://schemas.openxmlformats.org/officeDocument/2006/relationships/hyperlink" Target="https://www.khanacademy.org/math/statistics-probability/random-variables-stats-library/random-variables-discrete/v/discrete-and-continuous-random-variables?modal=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hlc7peGlG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9DC4079E-998E-C847-9730-99D1836D9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12921"/>
            <a:ext cx="9144000" cy="23876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Random Variables. Discrete and Continuous RV. Distribution of RV.</a:t>
            </a:r>
            <a:endParaRPr lang="x-none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28CDB8CF-878D-D34D-BC49-CC0DF6D50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42351"/>
            <a:ext cx="3563007" cy="39665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ALGEBRA</a:t>
            </a:r>
            <a:endParaRPr lang="x-none" b="1" dirty="0">
              <a:solidFill>
                <a:schemeClr val="accent2">
                  <a:lumMod val="75000"/>
                </a:schemeClr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D599CA3-5BF8-7241-AB1F-56DF30EB9192}"/>
              </a:ext>
            </a:extLst>
          </p:cNvPr>
          <p:cNvSpPr txBox="1"/>
          <p:nvPr/>
        </p:nvSpPr>
        <p:spPr>
          <a:xfrm>
            <a:off x="7441324" y="1628313"/>
            <a:ext cx="3226676" cy="424732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CHAPTER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no 6</a:t>
            </a: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44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Resources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810085"/>
            <a:ext cx="10478530" cy="4331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www.mathsisfun.com/data/random-variables.html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www.khanacademy.org/math/statistics-probability/random-variables-stats-library/random-variables-discrete/v/random-variables?modal=1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www.khanacademy.org/math/statistics-probability/random-variables-stats-library/random-variables-discrete/v/discrete-and-continuous-random-variables?modal=1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www.youtube.com/watch?v=mhlc7peGlGg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https://statisticsbyjim.com/fun/monty-hall-problem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Distribution of 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44727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10</a:t>
            </a:fld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183043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You will be able to: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779373"/>
            <a:ext cx="10478530" cy="399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/>
              <a:t>know the definition of </a:t>
            </a:r>
            <a:r>
              <a:rPr lang="en-US" sz="3600" i="1" dirty="0" smtClean="0"/>
              <a:t>Random Variables</a:t>
            </a:r>
          </a:p>
          <a:p>
            <a:r>
              <a:rPr lang="en-US" sz="3600" dirty="0"/>
              <a:t>d</a:t>
            </a:r>
            <a:r>
              <a:rPr lang="en-US" sz="3600" dirty="0" smtClean="0"/>
              <a:t>istinguish </a:t>
            </a:r>
            <a:r>
              <a:rPr lang="en-US" sz="3600" i="1" dirty="0" smtClean="0"/>
              <a:t>Discrete</a:t>
            </a:r>
            <a:r>
              <a:rPr lang="en-US" sz="3600" dirty="0" smtClean="0"/>
              <a:t> and </a:t>
            </a:r>
            <a:r>
              <a:rPr lang="en-US" sz="3600" i="1" dirty="0" smtClean="0"/>
              <a:t>Continuous</a:t>
            </a:r>
            <a:r>
              <a:rPr lang="en-US" sz="3600" dirty="0" smtClean="0"/>
              <a:t> Random Variables</a:t>
            </a:r>
            <a:endParaRPr lang="en-US" sz="3600" dirty="0"/>
          </a:p>
          <a:p>
            <a:r>
              <a:rPr lang="en-US" sz="3600" dirty="0" smtClean="0"/>
              <a:t>know the </a:t>
            </a:r>
            <a:r>
              <a:rPr lang="en-US" sz="3600" i="1" dirty="0" smtClean="0"/>
              <a:t>Distribution</a:t>
            </a:r>
            <a:r>
              <a:rPr lang="en-US" sz="3600" dirty="0" smtClean="0"/>
              <a:t> of Random Variables</a:t>
            </a:r>
            <a:endParaRPr lang="x-none" sz="360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96709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2800" dirty="0"/>
              <a:t>Random Variables. Discrete and Continuous RV. Distribution of RV.</a:t>
            </a:r>
            <a:endParaRPr lang="x-none" sz="28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39440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2</a:t>
            </a:fld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88894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Definition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779373"/>
            <a:ext cx="10478530" cy="581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Random </a:t>
            </a:r>
            <a:r>
              <a:rPr lang="en-US" b="1" dirty="0" smtClean="0"/>
              <a:t>variable</a:t>
            </a:r>
            <a:r>
              <a:rPr lang="en-US" dirty="0" smtClean="0"/>
              <a:t> is a set of possible values from a random </a:t>
            </a:r>
            <a:r>
              <a:rPr lang="en-US" dirty="0"/>
              <a:t>experiment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/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87901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3</a:t>
            </a:fld>
            <a:endParaRPr lang="x-none" sz="1800" dirty="0"/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2361063"/>
            <a:ext cx="10478530" cy="593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</a:t>
            </a:r>
            <a:r>
              <a:rPr lang="en-US" dirty="0" smtClean="0"/>
              <a:t>are just mapping outcomes </a:t>
            </a:r>
            <a:r>
              <a:rPr lang="en-US" dirty="0"/>
              <a:t>of </a:t>
            </a:r>
            <a:r>
              <a:rPr lang="en-US" dirty="0" smtClean="0"/>
              <a:t>that </a:t>
            </a:r>
            <a:r>
              <a:rPr lang="en-US" dirty="0"/>
              <a:t>experiment to </a:t>
            </a:r>
            <a:r>
              <a:rPr lang="en-US" dirty="0" smtClean="0"/>
              <a:t>numbers.</a:t>
            </a:r>
            <a:endParaRPr lang="en-US" dirty="0"/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2954114"/>
            <a:ext cx="10478530" cy="595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usually denote </a:t>
            </a:r>
            <a:r>
              <a:rPr lang="en-US" dirty="0" smtClean="0"/>
              <a:t>Random Variables </a:t>
            </a:r>
            <a:r>
              <a:rPr lang="en-US" dirty="0"/>
              <a:t>by capital letters like </a:t>
            </a:r>
            <a:r>
              <a:rPr lang="en-US" b="1" dirty="0"/>
              <a:t>X</a:t>
            </a:r>
            <a:r>
              <a:rPr lang="en-US" b="1" dirty="0" smtClean="0"/>
              <a:t>, Y, Z</a:t>
            </a:r>
            <a:r>
              <a:rPr lang="en-US" dirty="0" smtClean="0"/>
              <a:t> </a:t>
            </a: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98759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Real Life application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779374"/>
            <a:ext cx="10478530" cy="1168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Let’s assume that ‘flipping a coin’ is </a:t>
            </a:r>
            <a:r>
              <a:rPr lang="en-US" b="1" dirty="0" smtClean="0"/>
              <a:t>X</a:t>
            </a:r>
            <a:r>
              <a:rPr lang="en-US" dirty="0" smtClean="0"/>
              <a:t>-experiment, ‘the sum of the numbers in rolling a </a:t>
            </a:r>
            <a:r>
              <a:rPr lang="en-US" dirty="0"/>
              <a:t>pair of </a:t>
            </a:r>
            <a:r>
              <a:rPr lang="en-US" dirty="0" smtClean="0"/>
              <a:t>die</a:t>
            </a:r>
            <a:r>
              <a:rPr lang="en-US" dirty="0"/>
              <a:t>’ is </a:t>
            </a:r>
            <a:r>
              <a:rPr lang="en-US" b="1" dirty="0" smtClean="0"/>
              <a:t>Y</a:t>
            </a:r>
            <a:r>
              <a:rPr lang="en-US" dirty="0" smtClean="0"/>
              <a:t>-experiment</a:t>
            </a:r>
            <a:r>
              <a:rPr lang="en-US" dirty="0"/>
              <a:t> </a:t>
            </a:r>
            <a:r>
              <a:rPr lang="en-US" dirty="0" smtClean="0"/>
              <a:t>and ‘measuring a body </a:t>
            </a:r>
            <a:r>
              <a:rPr lang="en-US" dirty="0"/>
              <a:t>temperature’ </a:t>
            </a:r>
            <a:r>
              <a:rPr lang="en-US" dirty="0" smtClean="0"/>
              <a:t>is </a:t>
            </a:r>
            <a:r>
              <a:rPr lang="en-US" b="1" dirty="0"/>
              <a:t>Z</a:t>
            </a:r>
            <a:r>
              <a:rPr lang="en-US" dirty="0"/>
              <a:t>-experiment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2593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4</a:t>
            </a:fld>
            <a:endParaRPr lang="x-none" sz="18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902330" y="2947916"/>
            <a:ext cx="8354387" cy="2142699"/>
            <a:chOff x="1976287" y="2947915"/>
            <a:chExt cx="8354387" cy="2142699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287" y="2947915"/>
              <a:ext cx="2142699" cy="2142699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5689" y="2947915"/>
              <a:ext cx="2853594" cy="2142699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7975" y="2947915"/>
              <a:ext cx="2142699" cy="2142699"/>
            </a:xfrm>
            <a:prstGeom prst="rect">
              <a:avLst/>
            </a:prstGeom>
          </p:spPr>
        </p:pic>
      </p:grp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5349928"/>
            <a:ext cx="10478530" cy="887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Now, in instead of writing “</a:t>
            </a:r>
            <a:r>
              <a:rPr lang="en-US" dirty="0"/>
              <a:t>What is the probability of making a sum of 9 in </a:t>
            </a:r>
            <a:r>
              <a:rPr lang="en-US" dirty="0" smtClean="0"/>
              <a:t>rolling </a:t>
            </a:r>
            <a:r>
              <a:rPr lang="en-US" dirty="0"/>
              <a:t>a pair of </a:t>
            </a:r>
            <a:r>
              <a:rPr lang="en-US" dirty="0" smtClean="0"/>
              <a:t>die?”, you can simply write “What is P(Y=9)?”.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7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Definition</a:t>
            </a:r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/>
              <a:t>Discrete and Continuous </a:t>
            </a:r>
            <a:r>
              <a:rPr lang="en-US" sz="3200" dirty="0" smtClean="0"/>
              <a:t>RV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096462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5</a:t>
            </a:fld>
            <a:endParaRPr lang="x-none" sz="18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840259" y="1779373"/>
            <a:ext cx="10478530" cy="4424677"/>
            <a:chOff x="840259" y="1779373"/>
            <a:chExt cx="10478530" cy="4424677"/>
          </a:xfrm>
        </p:grpSpPr>
        <p:sp>
          <p:nvSpPr>
            <p:cNvPr id="9" name="Subtitle 2">
              <a:extLst>
                <a:ext uri="{FF2B5EF4-FFF2-40B4-BE49-F238E27FC236}">
                  <a16:creationId xmlns="" xmlns:a16="http://schemas.microsoft.com/office/drawing/2014/main" id="{5B9A8E27-2286-444C-92E3-CEECA1BBF8BE}"/>
                </a:ext>
              </a:extLst>
            </p:cNvPr>
            <p:cNvSpPr txBox="1">
              <a:spLocks/>
            </p:cNvSpPr>
            <p:nvPr/>
          </p:nvSpPr>
          <p:spPr>
            <a:xfrm>
              <a:off x="840259" y="1779373"/>
              <a:ext cx="10478530" cy="86829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A random variable is </a:t>
              </a:r>
              <a:r>
                <a:rPr lang="en-US" b="1" dirty="0"/>
                <a:t>discrete</a:t>
              </a:r>
              <a:r>
                <a:rPr lang="en-US" dirty="0"/>
                <a:t> if the set of values it takes is finite, or can be organized as a list</a:t>
              </a:r>
              <a:r>
                <a:rPr lang="en-US" dirty="0" smtClean="0"/>
                <a:t>.</a:t>
              </a:r>
              <a:endParaRPr lang="x-none" dirty="0"/>
            </a:p>
          </p:txBody>
        </p:sp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4895" y="3575715"/>
              <a:ext cx="2628335" cy="2628335"/>
            </a:xfrm>
            <a:prstGeom prst="rect">
              <a:avLst/>
            </a:prstGeom>
          </p:spPr>
        </p:pic>
      </p:grpSp>
      <p:grpSp>
        <p:nvGrpSpPr>
          <p:cNvPr id="6" name="Группа 5"/>
          <p:cNvGrpSpPr/>
          <p:nvPr/>
        </p:nvGrpSpPr>
        <p:grpSpPr>
          <a:xfrm>
            <a:off x="840259" y="2647666"/>
            <a:ext cx="10478530" cy="3556383"/>
            <a:chOff x="840259" y="2647666"/>
            <a:chExt cx="10478530" cy="3556383"/>
          </a:xfrm>
        </p:grpSpPr>
        <p:sp>
          <p:nvSpPr>
            <p:cNvPr id="15" name="Subtitle 2">
              <a:extLst>
                <a:ext uri="{FF2B5EF4-FFF2-40B4-BE49-F238E27FC236}">
                  <a16:creationId xmlns="" xmlns:a16="http://schemas.microsoft.com/office/drawing/2014/main" id="{5B9A8E27-2286-444C-92E3-CEECA1BBF8BE}"/>
                </a:ext>
              </a:extLst>
            </p:cNvPr>
            <p:cNvSpPr txBox="1">
              <a:spLocks/>
            </p:cNvSpPr>
            <p:nvPr/>
          </p:nvSpPr>
          <p:spPr>
            <a:xfrm>
              <a:off x="840259" y="2647666"/>
              <a:ext cx="10478530" cy="92804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A </a:t>
              </a:r>
              <a:r>
                <a:rPr lang="en-US" dirty="0"/>
                <a:t>random variable that can vary continuously, or, in other words, can take any value in an interval, is </a:t>
              </a:r>
              <a:r>
                <a:rPr lang="en-US" b="1" dirty="0"/>
                <a:t>continuous</a:t>
              </a:r>
              <a:r>
                <a:rPr lang="en-US" dirty="0"/>
                <a:t>.</a:t>
              </a:r>
              <a:endParaRPr lang="ru-RU" dirty="0"/>
            </a:p>
          </p:txBody>
        </p:sp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6446" y="3575715"/>
              <a:ext cx="2628334" cy="26283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71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Example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810085"/>
            <a:ext cx="10478530" cy="864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probability teacher is rolling a die. </a:t>
            </a:r>
            <a:r>
              <a:rPr lang="en-US" b="1" i="1" dirty="0" smtClean="0"/>
              <a:t>Y</a:t>
            </a:r>
            <a:r>
              <a:rPr lang="en-US" dirty="0" smtClean="0"/>
              <a:t> is </a:t>
            </a:r>
            <a:r>
              <a:rPr lang="en-US" dirty="0"/>
              <a:t>the square root of the number that comes </a:t>
            </a:r>
            <a:r>
              <a:rPr lang="en-US" dirty="0" smtClean="0"/>
              <a:t>up. Is </a:t>
            </a:r>
            <a:r>
              <a:rPr lang="en-US" dirty="0"/>
              <a:t>the random variable </a:t>
            </a:r>
            <a:r>
              <a:rPr lang="en-US" b="1" i="1" dirty="0"/>
              <a:t>Y</a:t>
            </a:r>
            <a:r>
              <a:rPr lang="en-US" dirty="0"/>
              <a:t> discrete or continuous?</a:t>
            </a:r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/>
              <a:t>Discrete and Continuous </a:t>
            </a:r>
            <a:r>
              <a:rPr lang="en-US" sz="3200" dirty="0" smtClean="0"/>
              <a:t>RV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96759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6</a:t>
            </a:fld>
            <a:endParaRPr lang="x-none" sz="1800" dirty="0"/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3957861"/>
            <a:ext cx="10478530" cy="928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probability teacher is rolling a die. </a:t>
            </a:r>
            <a:r>
              <a:rPr lang="en-US" b="1" i="1" dirty="0" smtClean="0"/>
              <a:t>Z</a:t>
            </a:r>
            <a:r>
              <a:rPr lang="en-US" dirty="0" smtClean="0"/>
              <a:t> </a:t>
            </a:r>
            <a:r>
              <a:rPr lang="en-US" dirty="0"/>
              <a:t>is the distance it lands from the </a:t>
            </a:r>
            <a:r>
              <a:rPr lang="en-US" dirty="0" smtClean="0"/>
              <a:t>teacher. Is </a:t>
            </a:r>
            <a:r>
              <a:rPr lang="en-US" dirty="0"/>
              <a:t>the random variable </a:t>
            </a:r>
            <a:r>
              <a:rPr lang="en-US" b="1" i="1" dirty="0"/>
              <a:t>Z</a:t>
            </a:r>
            <a:r>
              <a:rPr lang="en-US" dirty="0" smtClean="0"/>
              <a:t> </a:t>
            </a:r>
            <a:r>
              <a:rPr lang="en-US" dirty="0"/>
              <a:t>discrete or continuous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2674963"/>
            <a:ext cx="10478530" cy="900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  <a:r>
              <a:rPr lang="en-US" b="1" i="1" dirty="0" smtClean="0"/>
              <a:t>Y</a:t>
            </a:r>
            <a:r>
              <a:rPr lang="en-US" dirty="0" smtClean="0"/>
              <a:t> </a:t>
            </a:r>
            <a:r>
              <a:rPr lang="en-US" dirty="0"/>
              <a:t>is a </a:t>
            </a:r>
            <a:r>
              <a:rPr lang="en-US" b="1" dirty="0"/>
              <a:t>discrete</a:t>
            </a:r>
            <a:r>
              <a:rPr lang="en-US" dirty="0"/>
              <a:t> random variable. Its possible values can be listed. They are the square roots of the different numbers on the die.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4885907"/>
            <a:ext cx="10478530" cy="12010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  <a:r>
              <a:rPr lang="en-US" b="1" i="1" dirty="0"/>
              <a:t>Z</a:t>
            </a:r>
            <a:r>
              <a:rPr lang="en-US" dirty="0"/>
              <a:t> is a </a:t>
            </a:r>
            <a:r>
              <a:rPr lang="en-US" b="1" dirty="0"/>
              <a:t>continuous</a:t>
            </a:r>
            <a:r>
              <a:rPr lang="en-US" dirty="0"/>
              <a:t> random variable. The distance between the die and the teacher can vary continuously. All possible distances cannot be listed.</a:t>
            </a:r>
          </a:p>
        </p:txBody>
      </p:sp>
    </p:spTree>
    <p:extLst>
      <p:ext uri="{BB962C8B-B14F-4D97-AF65-F5344CB8AC3E}">
        <p14:creationId xmlns:p14="http://schemas.microsoft.com/office/powerpoint/2010/main" val="158606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Write the probability distribution for a game of chance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810085"/>
            <a:ext cx="10478530" cy="20522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a fundraiser, there is a raffle with 1,000 tickets. One ticket will win a $620 prize, one ticket will win a $190 prize, one ticket will win a $60 prize, and the rest will win nothing. X is the payoff for one ticket in the raffle. Write the probability distribution of X in the table below.</a:t>
            </a:r>
          </a:p>
          <a:p>
            <a:pPr marL="0" indent="0">
              <a:buNone/>
            </a:pPr>
            <a:r>
              <a:rPr lang="en-US" dirty="0"/>
              <a:t>Write each probability as an exact decimal.</a:t>
            </a:r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Distribution of 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768823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7</a:t>
            </a:fld>
            <a:endParaRPr lang="x-none" sz="18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491056"/>
              </p:ext>
            </p:extLst>
          </p:nvPr>
        </p:nvGraphicFramePr>
        <p:xfrm>
          <a:off x="4414877" y="3835019"/>
          <a:ext cx="3329294" cy="2347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647"/>
                <a:gridCol w="1664647"/>
              </a:tblGrid>
              <a:tr h="4694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P(X)</a:t>
                      </a:r>
                      <a:endParaRPr lang="ru-RU" dirty="0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33" name="TextBox 1032"/>
          <p:cNvSpPr txBox="1"/>
          <p:nvPr/>
        </p:nvSpPr>
        <p:spPr>
          <a:xfrm>
            <a:off x="4789582" y="4367283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620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4805502" y="4847235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190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4805502" y="5300729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60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805502" y="5758510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6411389" y="4367282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0.001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6427309" y="4847235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0.001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427309" y="5300729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0.001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6427309" y="5757666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0.997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59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Expected value for a game of chance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810085"/>
            <a:ext cx="10478530" cy="14653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At a carnival, there is a raffle with 1,000 tickets. One ticket will win a $420 prize, three tickets will win a $180 prize, nine tickets will win a $70 prize, and the remaining tickets will win nothing. If you have a ticket, what is the expected payoff?</a:t>
            </a:r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Distribution of 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227497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8</a:t>
            </a:fld>
            <a:endParaRPr lang="x-none" sz="1800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126012"/>
              </p:ext>
            </p:extLst>
          </p:nvPr>
        </p:nvGraphicFramePr>
        <p:xfrm>
          <a:off x="3414712" y="3322646"/>
          <a:ext cx="5329623" cy="2347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541"/>
                <a:gridCol w="1776541"/>
                <a:gridCol w="1776541"/>
              </a:tblGrid>
              <a:tr h="4694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P(X)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E(X) = X·P(X)</a:t>
                      </a:r>
                      <a:endParaRPr lang="ru-RU" dirty="0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</a:tr>
              <a:tr h="46948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       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47104" y="3854909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20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863024" y="4334861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180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863024" y="4788355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863024" y="5246136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578095" y="3854908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0.001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594015" y="4334861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0.003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594015" y="4788355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0.009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594015" y="5245292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0.987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391756" y="3854909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0.42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407676" y="4334862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0.54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7407676" y="4788356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0.63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407676" y="5246136"/>
            <a:ext cx="928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0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5773000"/>
            <a:ext cx="10478530" cy="552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The expected payoff is E(X) = 0.42 + 0.54 + 0.63 + 0 = 1.59 $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54451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806" y="3261808"/>
            <a:ext cx="2857500" cy="159067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="" xmlns:a16="http://schemas.microsoft.com/office/drawing/2014/main" id="{9196FEA4-0146-DD4B-9F49-221AB781DA25}"/>
              </a:ext>
            </a:extLst>
          </p:cNvPr>
          <p:cNvSpPr txBox="1">
            <a:spLocks/>
          </p:cNvSpPr>
          <p:nvPr/>
        </p:nvSpPr>
        <p:spPr>
          <a:xfrm>
            <a:off x="840259" y="815547"/>
            <a:ext cx="10478530" cy="78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5300" dirty="0" smtClean="0"/>
              <a:t>Activity</a:t>
            </a:r>
            <a:endParaRPr lang="x-none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1632661"/>
            <a:ext cx="10478530" cy="82393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Imagine that you are participating in a TV show and the emcee is </a:t>
            </a:r>
            <a:r>
              <a:rPr lang="en-US" dirty="0"/>
              <a:t>asking you to </a:t>
            </a:r>
            <a:r>
              <a:rPr lang="en-US" b="1" dirty="0"/>
              <a:t>choose</a:t>
            </a:r>
            <a:r>
              <a:rPr lang="en-US" dirty="0"/>
              <a:t> one of three doors. One of the doors hides a prize and the other two doors have no prize. You state out loud which door you pick, but you don’t open it right away.</a:t>
            </a:r>
            <a:endParaRPr lang="x-none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87906A3-678A-3C4D-B8A8-81657D554FEF}"/>
              </a:ext>
            </a:extLst>
          </p:cNvPr>
          <p:cNvSpPr txBox="1">
            <a:spLocks/>
          </p:cNvSpPr>
          <p:nvPr/>
        </p:nvSpPr>
        <p:spPr>
          <a:xfrm>
            <a:off x="0" y="69413"/>
            <a:ext cx="2795752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CHAPTER </a:t>
            </a:r>
            <a:r>
              <a:rPr lang="en-US" sz="2800" dirty="0" smtClean="0">
                <a:solidFill>
                  <a:schemeClr val="bg1"/>
                </a:solidFill>
              </a:rPr>
              <a:t>no 6</a:t>
            </a:r>
            <a:endParaRPr lang="x-none" sz="2800" dirty="0">
              <a:solidFill>
                <a:schemeClr val="bg1"/>
              </a:solidFill>
            </a:endParaRP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785A80D-000B-2249-89CC-4AE6F80BA85C}"/>
              </a:ext>
            </a:extLst>
          </p:cNvPr>
          <p:cNvSpPr txBox="1">
            <a:spLocks noChangeAspect="1"/>
          </p:cNvSpPr>
          <p:nvPr/>
        </p:nvSpPr>
        <p:spPr>
          <a:xfrm>
            <a:off x="2971796" y="69413"/>
            <a:ext cx="8382004" cy="574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sz="3200" dirty="0" smtClean="0"/>
              <a:t>Distribution of Random Variables</a:t>
            </a:r>
            <a:endParaRPr lang="x-none" sz="3200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0135D3C1-C0AE-944B-80D2-37B726CCF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728679"/>
              </p:ext>
            </p:extLst>
          </p:nvPr>
        </p:nvGraphicFramePr>
        <p:xfrm>
          <a:off x="79394" y="6552161"/>
          <a:ext cx="4723836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59">
                  <a:extLst>
                    <a:ext uri="{9D8B030D-6E8A-4147-A177-3AD203B41FA5}">
                      <a16:colId xmlns="" xmlns:a16="http://schemas.microsoft.com/office/drawing/2014/main" val="15517550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2939922565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1467980107"/>
                    </a:ext>
                  </a:extLst>
                </a:gridCol>
                <a:gridCol w="1180959">
                  <a:extLst>
                    <a:ext uri="{9D8B030D-6E8A-4147-A177-3AD203B41FA5}">
                      <a16:colId xmlns="" xmlns:a16="http://schemas.microsoft.com/office/drawing/2014/main" val="38690451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ALGEBRA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4-term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Week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no 4</a:t>
                      </a:r>
                      <a:endParaRPr lang="x-none" sz="1050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05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2019-2020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0859704"/>
                  </a:ext>
                </a:extLst>
              </a:tr>
            </a:tbl>
          </a:graphicData>
        </a:graphic>
      </p:graphicFrame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31B5F9EA-366E-694B-8BD7-77096927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0722" y="6495328"/>
            <a:ext cx="511277" cy="365125"/>
          </a:xfrm>
        </p:spPr>
        <p:txBody>
          <a:bodyPr/>
          <a:lstStyle/>
          <a:p>
            <a:pPr algn="ctr"/>
            <a:fld id="{5024297F-50D5-6844-815D-4000E7E468EF}" type="slidenum">
              <a:rPr lang="x-none" sz="1800" smtClean="0"/>
              <a:pPr algn="ctr"/>
              <a:t>9</a:t>
            </a:fld>
            <a:endParaRPr lang="x-none" sz="1800" dirty="0"/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60" y="2784136"/>
            <a:ext cx="10478530" cy="8188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At this moment, there are two closed doors, one of which you </a:t>
            </a:r>
            <a:r>
              <a:rPr lang="en-US" sz="2400" dirty="0" smtClean="0"/>
              <a:t>picked. The </a:t>
            </a:r>
            <a:r>
              <a:rPr lang="en-US" sz="2400" dirty="0"/>
              <a:t>prize is behind one of the closed doors, but you don’t know which </a:t>
            </a:r>
            <a:r>
              <a:rPr lang="en-US" sz="2400" dirty="0" smtClean="0"/>
              <a:t>one. Emcee asks </a:t>
            </a:r>
            <a:r>
              <a:rPr lang="en-US" sz="2400" dirty="0"/>
              <a:t>you, </a:t>
            </a:r>
            <a:r>
              <a:rPr lang="en-US" sz="2400" b="1" dirty="0"/>
              <a:t>“Do you want to switch doors?”</a:t>
            </a:r>
            <a:endParaRPr lang="ru-RU" sz="2400" b="1" dirty="0"/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59" y="2456594"/>
            <a:ext cx="10478530" cy="3275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Emcee opens </a:t>
            </a:r>
            <a:r>
              <a:rPr lang="en-US" sz="2400" dirty="0"/>
              <a:t>one of the </a:t>
            </a:r>
            <a:r>
              <a:rPr lang="en-US" sz="2400" b="1" dirty="0"/>
              <a:t>other</a:t>
            </a:r>
            <a:r>
              <a:rPr lang="en-US" sz="2400" dirty="0"/>
              <a:t> two doors, and there is no prize behind it.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60" y="4763078"/>
            <a:ext cx="10478530" cy="600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Time to shatter this illusion with the truth! If you switch doors, you </a:t>
            </a:r>
            <a:r>
              <a:rPr lang="en-US" b="1" dirty="0"/>
              <a:t>double</a:t>
            </a:r>
            <a:r>
              <a:rPr lang="en-US" dirty="0"/>
              <a:t> your probability of winning!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60" y="5363579"/>
            <a:ext cx="10478530" cy="341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What</a:t>
            </a:r>
            <a:r>
              <a:rPr lang="en-US" dirty="0"/>
              <a:t>?! A solution to this problem can be found </a:t>
            </a:r>
            <a:r>
              <a:rPr lang="en-US" dirty="0">
                <a:hlinkClick r:id="rId3"/>
              </a:rPr>
              <a:t>here</a:t>
            </a:r>
            <a:r>
              <a:rPr lang="en-US" dirty="0"/>
              <a:t>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="" xmlns:a16="http://schemas.microsoft.com/office/drawing/2014/main" id="{5B9A8E27-2286-444C-92E3-CEECA1BBF8BE}"/>
              </a:ext>
            </a:extLst>
          </p:cNvPr>
          <p:cNvSpPr txBox="1">
            <a:spLocks/>
          </p:cNvSpPr>
          <p:nvPr/>
        </p:nvSpPr>
        <p:spPr>
          <a:xfrm>
            <a:off x="840260" y="5704766"/>
            <a:ext cx="10478530" cy="600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Let's now conduct and test this experiment at </a:t>
            </a:r>
            <a:r>
              <a:rPr lang="en-US" b="1" dirty="0"/>
              <a:t>home</a:t>
            </a:r>
            <a:r>
              <a:rPr lang="en-US" dirty="0"/>
              <a:t>. Details will be given to you by your teacher.</a:t>
            </a:r>
          </a:p>
        </p:txBody>
      </p:sp>
    </p:spTree>
    <p:extLst>
      <p:ext uri="{BB962C8B-B14F-4D97-AF65-F5344CB8AC3E}">
        <p14:creationId xmlns:p14="http://schemas.microsoft.com/office/powerpoint/2010/main" val="405547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range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OrangeBlue</Template>
  <TotalTime>610</TotalTime>
  <Words>817</Words>
  <Application>Microsoft Office PowerPoint</Application>
  <PresentationFormat>Широкоэкранный</PresentationFormat>
  <Paragraphs>137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Helvetica Neue</vt:lpstr>
      <vt:lpstr>OrangeBlue</vt:lpstr>
      <vt:lpstr>1_Custom Design</vt:lpstr>
      <vt:lpstr>4_Custom Design</vt:lpstr>
      <vt:lpstr>Custom Design</vt:lpstr>
      <vt:lpstr>Random Variables. Discrete and Continuous RV. Distribution of RV.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topic</dc:title>
  <dc:creator>Microsoft Office User</dc:creator>
  <cp:lastModifiedBy>Huawei</cp:lastModifiedBy>
  <cp:revision>38</cp:revision>
  <dcterms:created xsi:type="dcterms:W3CDTF">2020-03-24T04:59:25Z</dcterms:created>
  <dcterms:modified xsi:type="dcterms:W3CDTF">2024-09-19T10:32:05Z</dcterms:modified>
</cp:coreProperties>
</file>