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76" r:id="rId3"/>
    <p:sldMasterId id="2147483689" r:id="rId4"/>
  </p:sldMasterIdLst>
  <p:sldIdLst>
    <p:sldId id="256" r:id="rId5"/>
    <p:sldId id="257" r:id="rId6"/>
    <p:sldId id="260" r:id="rId7"/>
    <p:sldId id="271" r:id="rId8"/>
    <p:sldId id="262" r:id="rId9"/>
    <p:sldId id="263" r:id="rId10"/>
    <p:sldId id="266" r:id="rId11"/>
    <p:sldId id="267" r:id="rId12"/>
    <p:sldId id="268" r:id="rId13"/>
    <p:sldId id="269" r:id="rId14"/>
    <p:sldId id="261" r:id="rId15"/>
    <p:sldId id="270" r:id="rId1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053"/>
  </p:normalViewPr>
  <p:slideViewPr>
    <p:cSldViewPr snapToGrid="0" snapToObjects="1">
      <p:cViewPr varScale="1">
        <p:scale>
          <a:sx n="46" d="100"/>
          <a:sy n="46" d="100"/>
        </p:scale>
        <p:origin x="53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84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139FD-D939-984F-BBAE-9B6C7749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5AF00A-BE49-264C-961A-7FFBA9B08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E00C70-F9AA-F24C-BF91-2938DA69B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62859F-F061-2C4B-8075-1742C3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CE228E-CC4B-D04D-AF05-BA4EFA5A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C15BCA-8705-6949-9571-AC03B701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37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771AF-CC6A-424E-89E9-C39873DC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9E442E-7D00-4D4F-81EE-6CFFAF268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43A280-55D9-8940-8C56-FF43DC3A8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2CC482-ADF6-C74E-BC8E-8FE2823F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B75669-C627-8D43-BED0-C0A330A8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2BF319-B127-C04B-A8AD-1A486780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639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6C129-FF38-6849-AF76-EEF14EFF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D947E-EC4F-EB40-BE55-215644C65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49022-6493-AB45-9F0D-D27E35D2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6DA8B-99C9-DF48-9850-7B72745C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3B243-76EE-7147-9163-C6574613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7066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955D0E-758E-054A-BCC1-0AEEE19C3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FA0D78-7BA2-6D45-8E34-C5608F7F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BE21C5-4E24-B24C-BE50-3537E1C2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82AB5-211A-594A-9FDF-DF8260F6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54EBE3-8D72-6343-BE42-AC54DD94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97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269D1-CD94-8048-8915-477CD2AA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AEB14A-288B-594B-A454-A089005F0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5F73-8F78-D044-ABD3-2E23D45ECAF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9540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C127A-E685-AE49-844C-EE47EE0D4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27BFE9-B889-B840-AA38-45D7B7A41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E4729-59A8-934E-99D8-79F335EC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426C9-DA2B-724D-AAF9-E5DD5B73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D2342-0B1E-5F47-BEF2-54F565B0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9687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10DB-6F95-E345-8226-0915BA97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032320-0523-EC4E-B8A5-42CCFBB04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5A134-A90F-D346-8CD8-1BAEF481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0C58B-0120-DA42-B5DE-C4DB9F71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EDEF4-A18D-0941-BB4F-56611820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551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D80F6-321E-CE4A-973C-EA916494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EE7E80-8B9A-0347-A239-DBA1161F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17B294-F39B-E646-BDC0-30D8BA28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9356FB-225F-944F-94A0-9CEBCFB2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260D10-40F7-7B4C-919A-4F24BC8B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1742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C1989-1903-A448-8DEA-2567E96B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7ABA4-689F-BC45-BAF7-E51CD0936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F45CEC-310E-864D-8F39-4B7239DE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2532E0-A70F-6C4C-B08D-520C508B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A272CB-7367-F743-B231-74BEC4D0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86D626-C57A-E64F-A357-327E1D98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7221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0ADAA-D998-2641-B5A8-19D155AF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48434C-BB41-D949-8D8A-3031001C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654AAB-F880-714E-BE8D-1343DD2FE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10BE52-A0E5-414E-A477-2479F52B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21B57C-E36C-8247-A9CE-E47CEC543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56047C-CF71-324D-8297-D483571D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CABAE6-3F38-BD49-A263-6B1E112D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B0DFA9-9403-6541-B574-ADD24E5B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14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F58FA0-B959-8148-9640-34B13491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039845-720F-6F49-B281-0E6C2E311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8815B-9A87-9E48-B902-120A3BAA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5957-6024-D548-BA57-692B78EB9E19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341103-CB80-C64F-9889-04436199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10BDBD-9060-D148-800B-CA1E65CA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13ACA-B440-6A45-BDD5-9931CABDC36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2969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F8B04-4876-4545-9F23-888A4234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3ED819-2A9C-CF46-A422-7280F6EB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CBC98B-9C69-1C42-8813-45BC6BB8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806996-2BF4-3F45-8018-D1664326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9704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4F467A-7966-2E43-BCA8-64C2AC7A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215765-F78E-F048-8FD3-B7F28633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38A519-3574-F544-8D89-AD01F792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88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139FD-D939-984F-BBAE-9B6C77499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5AF00A-BE49-264C-961A-7FFBA9B08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E00C70-F9AA-F24C-BF91-2938DA69B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62859F-F061-2C4B-8075-1742C3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CE228E-CC4B-D04D-AF05-BA4EFA5A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C15BCA-8705-6949-9571-AC03B701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7143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4771AF-CC6A-424E-89E9-C39873DCA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9E442E-7D00-4D4F-81EE-6CFFAF268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43A280-55D9-8940-8C56-FF43DC3A8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2CC482-ADF6-C74E-BC8E-8FE2823F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B75669-C627-8D43-BED0-C0A330A86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2BF319-B127-C04B-A8AD-1A486780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6590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6C129-FF38-6849-AF76-EEF14EFF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D947E-EC4F-EB40-BE55-215644C65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49022-6493-AB45-9F0D-D27E35D2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6DA8B-99C9-DF48-9850-7B72745CB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D3B243-76EE-7147-9163-C6574613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9113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955D0E-758E-054A-BCC1-0AEEE19C3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FA0D78-7BA2-6D45-8E34-C5608F7F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BE21C5-4E24-B24C-BE50-3537E1C2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A82AB5-211A-594A-9FDF-DF8260F6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54EBE3-8D72-6343-BE42-AC54DD94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8116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269D1-CD94-8048-8915-477CD2AA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5AEB14A-288B-594B-A454-A089005F0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A5F73-8F78-D044-ABD3-2E23D45ECAF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98682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0511D-F4E4-DC44-80AF-B4D38BED1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88CF437-654E-F741-B6BF-BC5ACEBE6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6F24A7-AABA-D14D-A359-74D748E6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0D4FC5-BE71-A649-913B-20A0B184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2EC0E4-935B-9144-B930-BD32849B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114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8B00B-45E4-B742-A93C-2E82F1EA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04B0C2-49D9-9646-B416-FF95CDB9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760172-D0DB-6C43-8FCE-12B1A1BA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CD9AF3-240A-664F-A680-AFA38856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79F06C-6BE4-C54F-A598-F520FA52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6054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64A6F-62F2-7540-B348-2B6FA7FD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F14AB6-373B-3E49-9A0A-05FE2D7E4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F947D2-DB8C-9749-A4F9-3267376E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591539-C162-F14A-BBAF-986AB00C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26A049-AA11-BD4C-A69A-52A7EB51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33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C127A-E685-AE49-844C-EE47EE0D4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27BFE9-B889-B840-AA38-45D7B7A41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E4729-59A8-934E-99D8-79F335EC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3426C9-DA2B-724D-AAF9-E5DD5B73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BD2342-0B1E-5F47-BEF2-54F565B0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0786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EA665D-BBF1-2141-8F42-160D6F0F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FB92F3-4577-714B-814A-89960385E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0FF83D-A618-9A46-AD2F-AF481D9DA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BE2AD-7100-6540-AF5B-F74357144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9568EC-C113-4B46-BD1B-47080E3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F9AAD70-105E-8B49-BC60-A450395C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1803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41785-6A04-4146-B66F-7C1337EC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E5B702-13EA-6F41-82A0-420CEF14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E2946A-9BDF-B142-AE7C-47795BC56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00933D-9FBF-7740-9321-EC7FC3626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43FA3C-E686-6349-817B-588A0EC12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1DB3F0B-FF2F-4541-A818-3E1F3DE7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9192FF2-51E9-7548-AF32-17ACAB4F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9835E8-1B64-5F4E-B824-587AF098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5180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3E085-0821-2743-B903-0CF77B5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15D4A8-AC1F-F540-A130-3E42B7C1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111D1CE-E228-F547-90F0-5AAB0739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DE39A-4C56-4D44-BEAC-90F5BD3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2017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B020516-0019-0548-8BE0-9A06BEDF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CAC882-DCE3-FA4D-9270-0216F47C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7666A6-4F98-8041-9748-109BD32FE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396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6AC7E-440D-184D-B2B2-28C40F4A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C39EF-5107-A041-8B8C-616480249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BC3FF-F91E-3A4E-B15D-827613F2D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9ABE7E-D26C-B547-BEAC-71DF244AA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56EE77-106F-0A4B-ADF0-60A6BF2E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3BF48B-169A-E846-8CF3-544F1700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2313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33AF18-3897-1747-8BD3-7FC1D3F1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BDAD4BA-9973-5B45-A006-25E992C65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0FD8F1-7C53-0F4B-B0EB-80FE2E58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4B8A95-6D85-A244-992A-E710E65B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FEF085-4013-7F43-9D17-828CFAE02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B063E2-66D6-664F-8F3B-79243AE5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60828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768F3-697F-9D4F-BB08-AAD44FB7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F8CD1D-15E8-B04D-B890-5F68E63F3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44BAE-56EE-5048-9232-C3271EC16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CBA41-8A18-DA48-9EEA-FCE9E8BA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261E00-79A0-8D40-9492-7E8BF40DE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5359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682DF02-76FE-E140-B3EF-D70147DDE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BF9511-12FB-8349-A82F-147909A6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606B9-08BB-424D-BE95-B1908EB0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D9A126-40E2-B74D-880E-6DFB04CE154B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69EFC9-02EF-0A4C-980E-BD4BA7E0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86DB01-0086-0B4A-A324-B94DFC499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AD215F-5BCC-6D46-B171-1E6F6DA03BA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090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10DB-6F95-E345-8226-0915BA978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032320-0523-EC4E-B8A5-42CCFBB04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5A134-A90F-D346-8CD8-1BAEF481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10C58B-0120-DA42-B5DE-C4DB9F710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1EDEF4-A18D-0941-BB4F-56611820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792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7D80F6-321E-CE4A-973C-EA916494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EE7E80-8B9A-0347-A239-DBA1161F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17B294-F39B-E646-BDC0-30D8BA28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9356FB-225F-944F-94A0-9CEBCFB2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260D10-40F7-7B4C-919A-4F24BC8B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363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C1989-1903-A448-8DEA-2567E96B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A7ABA4-689F-BC45-BAF7-E51CD0936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F45CEC-310E-864D-8F39-4B7239DE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2532E0-A70F-6C4C-B08D-520C508B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A272CB-7367-F743-B231-74BEC4D0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86D626-C57A-E64F-A357-327E1D98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70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0ADAA-D998-2641-B5A8-19D155AF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48434C-BB41-D949-8D8A-3031001C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654AAB-F880-714E-BE8D-1343DD2FE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10BE52-A0E5-414E-A477-2479F52B35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21B57C-E36C-8247-A9CE-E47CEC5437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056047C-CF71-324D-8297-D483571D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CABAE6-3F38-BD49-A263-6B1E112D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CB0DFA9-9403-6541-B574-ADD24E5B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40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F8B04-4876-4545-9F23-888A4234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05"/>
            <a:ext cx="10515600" cy="5748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3ED819-2A9C-CF46-A422-7280F6EB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CBC98B-9C69-1C42-8813-45BC6BB8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806996-2BF4-3F45-8018-D1664326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568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4F467A-7966-2E43-BCA8-64C2AC7A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B24DDA-3533-8946-AB6B-E66D745C572A}" type="datetimeFigureOut">
              <a:rPr lang="x-none" smtClean="0"/>
              <a:t>19.09.2024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1215765-F78E-F048-8FD3-B7F28633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A38A519-3574-F544-8D89-AD01F792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4297F-50D5-6844-815D-4000E7E46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855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2DD2D0-FAB3-0740-BA43-8480EFBE2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30" y="115610"/>
            <a:ext cx="789259" cy="777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3A2762-D3A1-F24D-9A2E-CAAD2F1B738E}"/>
              </a:ext>
            </a:extLst>
          </p:cNvPr>
          <p:cNvSpPr txBox="1">
            <a:spLocks noChangeAspect="1"/>
          </p:cNvSpPr>
          <p:nvPr/>
        </p:nvSpPr>
        <p:spPr>
          <a:xfrm>
            <a:off x="1040400" y="150604"/>
            <a:ext cx="3273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“</a:t>
            </a:r>
            <a:r>
              <a:rPr lang="kk-KZ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БІЛІМ-Инновация</a:t>
            </a:r>
            <a:r>
              <a:rPr lang="en-US" sz="2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”</a:t>
            </a:r>
            <a:endParaRPr lang="kk-KZ" sz="24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kk-KZ" sz="1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Халықаралық қоғамдық қоры</a:t>
            </a:r>
            <a:endParaRPr lang="x-none" sz="1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34545CA-D5EE-414B-99E7-2FA967DB8621}"/>
              </a:ext>
            </a:extLst>
          </p:cNvPr>
          <p:cNvCxnSpPr>
            <a:cxnSpLocks/>
          </p:cNvCxnSpPr>
          <p:nvPr/>
        </p:nvCxnSpPr>
        <p:spPr>
          <a:xfrm>
            <a:off x="1565563" y="2033795"/>
            <a:ext cx="906087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7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DB39106-E3C2-1A4F-84F1-77855FF55C45}"/>
              </a:ext>
            </a:extLst>
          </p:cNvPr>
          <p:cNvSpPr/>
          <p:nvPr/>
        </p:nvSpPr>
        <p:spPr>
          <a:xfrm>
            <a:off x="-24366" y="-13855"/>
            <a:ext cx="2892256" cy="71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59D63-4321-554F-94C5-0F0049270CA3}"/>
              </a:ext>
            </a:extLst>
          </p:cNvPr>
          <p:cNvSpPr/>
          <p:nvPr/>
        </p:nvSpPr>
        <p:spPr>
          <a:xfrm>
            <a:off x="2867890" y="-27710"/>
            <a:ext cx="9324110" cy="725213"/>
          </a:xfrm>
          <a:prstGeom prst="rect">
            <a:avLst/>
          </a:prstGeom>
          <a:solidFill>
            <a:srgbClr val="313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70770F-9D92-E446-8F7F-4F4423966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31A9EFEC-D126-A641-9243-5069BA16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586"/>
            <a:ext cx="10515600" cy="757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5DE4EA-4B7E-6F42-8D56-2ABFB08E4D2A}"/>
              </a:ext>
            </a:extLst>
          </p:cNvPr>
          <p:cNvSpPr/>
          <p:nvPr/>
        </p:nvSpPr>
        <p:spPr>
          <a:xfrm>
            <a:off x="-24366" y="6511637"/>
            <a:ext cx="11662183" cy="360218"/>
          </a:xfrm>
          <a:prstGeom prst="rect">
            <a:avLst/>
          </a:prstGeom>
          <a:solidFill>
            <a:srgbClr val="294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042B9FF8-D28F-DC43-9089-D17ACCC2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94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13EA5F73-8F78-D044-ABD3-2E23D45ECAFC}" type="slidenum">
              <a:rPr lang="x-none" smtClean="0"/>
              <a:pPr/>
              <a:t>‹#›</a:t>
            </a:fld>
            <a:endParaRPr lang="x-none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DA467CF-6672-6F47-8356-3275D8EE8875}"/>
              </a:ext>
            </a:extLst>
          </p:cNvPr>
          <p:cNvCxnSpPr/>
          <p:nvPr/>
        </p:nvCxnSpPr>
        <p:spPr>
          <a:xfrm>
            <a:off x="838200" y="1621413"/>
            <a:ext cx="105156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A3C6484-8AA1-ED48-B8B2-76AC3BDE6346}"/>
              </a:ext>
            </a:extLst>
          </p:cNvPr>
          <p:cNvCxnSpPr/>
          <p:nvPr/>
        </p:nvCxnSpPr>
        <p:spPr>
          <a:xfrm>
            <a:off x="838200" y="6304249"/>
            <a:ext cx="105156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2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DB39106-E3C2-1A4F-84F1-77855FF55C45}"/>
              </a:ext>
            </a:extLst>
          </p:cNvPr>
          <p:cNvSpPr/>
          <p:nvPr/>
        </p:nvSpPr>
        <p:spPr>
          <a:xfrm>
            <a:off x="-24366" y="-13855"/>
            <a:ext cx="2892256" cy="711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6859D63-4321-554F-94C5-0F0049270CA3}"/>
              </a:ext>
            </a:extLst>
          </p:cNvPr>
          <p:cNvSpPr/>
          <p:nvPr/>
        </p:nvSpPr>
        <p:spPr>
          <a:xfrm>
            <a:off x="2867890" y="-27710"/>
            <a:ext cx="9324110" cy="725213"/>
          </a:xfrm>
          <a:prstGeom prst="rect">
            <a:avLst/>
          </a:prstGeom>
          <a:solidFill>
            <a:srgbClr val="313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70770F-9D92-E446-8F7F-4F4423966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xmlns="" id="{31A9EFEC-D126-A641-9243-5069BA16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586"/>
            <a:ext cx="10515600" cy="757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F5DE4EA-4B7E-6F42-8D56-2ABFB08E4D2A}"/>
              </a:ext>
            </a:extLst>
          </p:cNvPr>
          <p:cNvSpPr/>
          <p:nvPr/>
        </p:nvSpPr>
        <p:spPr>
          <a:xfrm>
            <a:off x="-24366" y="6511637"/>
            <a:ext cx="11662183" cy="360218"/>
          </a:xfrm>
          <a:prstGeom prst="rect">
            <a:avLst/>
          </a:prstGeom>
          <a:solidFill>
            <a:srgbClr val="294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042B9FF8-D28F-DC43-9089-D17ACCC2C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9405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13EA5F73-8F78-D044-ABD3-2E23D45ECAFC}" type="slidenum">
              <a:rPr lang="x-none" smtClean="0"/>
              <a:pPr/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07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4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7F9B40-E35F-EF41-8502-C8D50877D1B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8376" y="-1205346"/>
            <a:ext cx="8735248" cy="8735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92DE2E-C329-5645-8C66-610E3D68F0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28376" y="-1194195"/>
            <a:ext cx="8735248" cy="87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sisfun.com/data/probability-events-conditional.html" TargetMode="External"/><Relationship Id="rId7" Type="http://schemas.openxmlformats.org/officeDocument/2006/relationships/hyperlink" Target="https://www.khanacademy.org/math/statistics-probability/probability-library/conditional-probability-independence/v/calculating-conditional-probability" TargetMode="External"/><Relationship Id="rId2" Type="http://schemas.openxmlformats.org/officeDocument/2006/relationships/hyperlink" Target="https://www.mathsisfun.com/data/probability-events-independent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khanacademy.org/math/precalculus/x9e81a4f98389efdf:prob-comb/x9e81a4f98389efdf:dependent-events-precalc/v/independent-events-1" TargetMode="External"/><Relationship Id="rId5" Type="http://schemas.openxmlformats.org/officeDocument/2006/relationships/hyperlink" Target="https://www.khanacademy.org/math/ap-statistics/probability-ap/probability-addition-rule/v/addition-rule-for-probability" TargetMode="External"/><Relationship Id="rId4" Type="http://schemas.openxmlformats.org/officeDocument/2006/relationships/hyperlink" Target="https://www.theguardian.com/science/2019/nov/18/did-you-solve-it-the-two-child-proble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DC4079E-998E-C847-9730-99D1836D9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12921"/>
            <a:ext cx="9144000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Independent and Dependent Events. Conditional Probability.</a:t>
            </a:r>
            <a:endParaRPr lang="x-none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28CDB8CF-878D-D34D-BC49-CC0DF6D50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2351"/>
            <a:ext cx="3563007" cy="39665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ALGEBRA</a:t>
            </a:r>
            <a:endParaRPr lang="x-none" b="1" dirty="0">
              <a:solidFill>
                <a:schemeClr val="accent2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599CA3-5BF8-7241-AB1F-56DF30EB9192}"/>
              </a:ext>
            </a:extLst>
          </p:cNvPr>
          <p:cNvSpPr txBox="1"/>
          <p:nvPr/>
        </p:nvSpPr>
        <p:spPr>
          <a:xfrm>
            <a:off x="7441324" y="1628313"/>
            <a:ext cx="3226676" cy="424732"/>
          </a:xfrm>
          <a:prstGeom prst="rect">
            <a:avLst/>
          </a:prstGeom>
        </p:spPr>
        <p:txBody>
          <a:bodyPr/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00206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CHAPTER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 6</a:t>
            </a:r>
            <a:endParaRPr lang="x-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Example:</a:t>
            </a:r>
            <a:endParaRPr lang="x-none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/>
              <a:t>Conditional Probability</a:t>
            </a:r>
            <a:endParaRPr lang="x-none" sz="32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49502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10</a:t>
            </a:fld>
            <a:endParaRPr lang="x-none" sz="18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3398277"/>
            <a:ext cx="10513541" cy="736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  <a:r>
              <a:rPr lang="en-US" b="1" dirty="0"/>
              <a:t>:</a:t>
            </a:r>
            <a:r>
              <a:rPr lang="en-US" dirty="0"/>
              <a:t> Let </a:t>
            </a:r>
            <a:r>
              <a:rPr lang="en-US" i="1" dirty="0"/>
              <a:t>A </a:t>
            </a:r>
            <a:r>
              <a:rPr lang="en-US" dirty="0"/>
              <a:t>be the event that the sum of the numbers is 9 </a:t>
            </a:r>
            <a:r>
              <a:rPr lang="en-US" dirty="0" smtClean="0"/>
              <a:t>and let </a:t>
            </a:r>
            <a:r>
              <a:rPr lang="en-US" i="1" dirty="0"/>
              <a:t>B </a:t>
            </a:r>
            <a:r>
              <a:rPr lang="en-US" dirty="0"/>
              <a:t>be the event that one of the numbers is </a:t>
            </a:r>
            <a:r>
              <a:rPr lang="en-US" dirty="0" smtClean="0"/>
              <a:t>4.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4135272"/>
            <a:ext cx="10513541" cy="846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Then </a:t>
            </a:r>
            <a:r>
              <a:rPr lang="en-US" i="1" dirty="0"/>
              <a:t>A</a:t>
            </a:r>
            <a:r>
              <a:rPr lang="en-US" dirty="0"/>
              <a:t> = {(3, 6),(6, 3),(4, 5),(5, 4)}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= {(1, 4), (4, 1), (2, 4), (4, 2</a:t>
            </a:r>
            <a:r>
              <a:rPr lang="en-US" dirty="0" smtClean="0"/>
              <a:t>),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3, 4), (4, 3), (4, 4), (4, 5</a:t>
            </a:r>
            <a:r>
              <a:rPr lang="en-US" dirty="0" smtClean="0"/>
              <a:t>), (</a:t>
            </a:r>
            <a:r>
              <a:rPr lang="en-US" dirty="0"/>
              <a:t>5, 4), (4, 6),(6, 4</a:t>
            </a:r>
            <a:r>
              <a:rPr lang="en-US" dirty="0" smtClean="0"/>
              <a:t>)}.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4967749"/>
                <a:ext cx="10513541" cy="3412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/>
                  <a:t>We can see that </a:t>
                </a:r>
                <a:r>
                  <a:rPr lang="en-US" sz="2600" i="1" dirty="0"/>
                  <a:t>A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2600" i="1" dirty="0"/>
                  <a:t>B </a:t>
                </a:r>
                <a:r>
                  <a:rPr lang="en-US" sz="2600" dirty="0"/>
                  <a:t>= {(4, 5), (5, 4)}.</a:t>
                </a:r>
                <a:endParaRPr lang="en-US" sz="26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4967749"/>
                <a:ext cx="10513541" cy="341211"/>
              </a:xfrm>
              <a:prstGeom prst="rect">
                <a:avLst/>
              </a:prstGeom>
              <a:blipFill rotWithShape="1">
                <a:blip r:embed="rId2"/>
                <a:stretch>
                  <a:fillRect l="-1043" t="-26786" b="-76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840259" y="1651374"/>
            <a:ext cx="8916681" cy="1746903"/>
            <a:chOff x="840259" y="1651374"/>
            <a:chExt cx="8916681" cy="1746903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xmlns="" id="{5B9A8E27-2286-444C-92E3-CEECA1BBF8BE}"/>
                </a:ext>
              </a:extLst>
            </p:cNvPr>
            <p:cNvSpPr txBox="1">
              <a:spLocks/>
            </p:cNvSpPr>
            <p:nvPr/>
          </p:nvSpPr>
          <p:spPr>
            <a:xfrm>
              <a:off x="840259" y="1651374"/>
              <a:ext cx="5256770" cy="1746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A pair of the die is rolled twice. What is the probability that the sum of the numbers rolled is 9 if it is known that one of the numbers is 4?</a:t>
              </a:r>
              <a:endParaRPr lang="en-US" dirty="0" smtClean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415" y="1699982"/>
              <a:ext cx="3277525" cy="164968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5308960"/>
                <a:ext cx="10513541" cy="9963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So,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36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36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5308960"/>
                <a:ext cx="10513541" cy="99630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8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Activity:</a:t>
            </a:r>
            <a:endParaRPr lang="x-non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1779373"/>
            <a:ext cx="10478530" cy="108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you solve it? The two child problem. </a:t>
            </a:r>
            <a:r>
              <a:rPr lang="en-US" dirty="0"/>
              <a:t>Here are </a:t>
            </a:r>
            <a:r>
              <a:rPr lang="en-US" dirty="0" smtClean="0"/>
              <a:t>two </a:t>
            </a:r>
            <a:r>
              <a:rPr lang="en-US" dirty="0"/>
              <a:t>questions. They sound very similar. But be careful. They are not</a:t>
            </a:r>
            <a:r>
              <a:rPr lang="en-US" dirty="0" smtClean="0"/>
              <a:t>.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 smtClean="0"/>
              <a:t>Conditional Probability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12680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11</a:t>
            </a:fld>
            <a:endParaRPr lang="x-none" sz="18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8" y="2866030"/>
            <a:ext cx="10513541" cy="1977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Mrs. </a:t>
            </a:r>
            <a:r>
              <a:rPr lang="en-US" dirty="0"/>
              <a:t>Smith has two children. The eldest one is a boy. What’s the chance that both are </a:t>
            </a:r>
            <a:r>
              <a:rPr lang="en-US" dirty="0" smtClean="0"/>
              <a:t>boys</a:t>
            </a:r>
            <a:r>
              <a:rPr lang="en-US" dirty="0"/>
              <a:t>?</a:t>
            </a:r>
          </a:p>
          <a:p>
            <a:r>
              <a:rPr lang="en-US" dirty="0" smtClean="0"/>
              <a:t>Mrs. </a:t>
            </a:r>
            <a:r>
              <a:rPr lang="en-US" dirty="0"/>
              <a:t>Jones has two children. At least one is a boy. What’s the chance that both are boys</a:t>
            </a:r>
            <a:r>
              <a:rPr lang="en-US" dirty="0" smtClean="0"/>
              <a:t>? </a:t>
            </a:r>
            <a:endParaRPr lang="x-none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8" y="4843910"/>
            <a:ext cx="10478529" cy="826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Can you explain the difference between questions and solve them?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85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Resources:</a:t>
            </a:r>
            <a:endParaRPr lang="x-non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1779373"/>
            <a:ext cx="10478530" cy="452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www.mathsisfun.com/data/probability-events-independent.html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https://www.mathsisfun.com/data/probability-events-conditional.html</a:t>
            </a:r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www.theguardian.com/science/2019/nov/18/did-you-solve-it-the-two-child-problem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www.khanacademy.org/math/ap-statistics/probability-ap/probability-addition-rule/v/addition-rule-for-probability</a:t>
            </a:r>
            <a:endParaRPr lang="en-US" dirty="0" smtClean="0"/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www.khanacademy.org/math/precalculus/x9e81a4f98389efdf:prob-comb/x9e81a4f98389efdf:dependent-events-precalc/v/independent-events-1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https://www.khanacademy.org/math/statistics-probability/probability-library/conditional-probability-independence/v/calculating-conditional-probability</a:t>
            </a:r>
            <a:endParaRPr lang="x-none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 smtClean="0"/>
              <a:t>Conditional Probability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3367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12</a:t>
            </a:fld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30201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29195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You will be able to:</a:t>
            </a:r>
            <a:endParaRPr lang="x-non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1779373"/>
            <a:ext cx="10478530" cy="346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600" dirty="0">
                <a:cs typeface="Times New Roman" panose="02020603050405020304" pitchFamily="18" charset="0"/>
              </a:rPr>
              <a:t>k</a:t>
            </a:r>
            <a:r>
              <a:rPr lang="en-US" sz="3600" dirty="0" smtClean="0">
                <a:cs typeface="Times New Roman" panose="02020603050405020304" pitchFamily="18" charset="0"/>
              </a:rPr>
              <a:t>now the definition of </a:t>
            </a:r>
            <a:r>
              <a:rPr lang="en-US" sz="3600" i="1" dirty="0" smtClean="0">
                <a:cs typeface="Times New Roman" panose="02020603050405020304" pitchFamily="18" charset="0"/>
              </a:rPr>
              <a:t>Independent and Dependent Events</a:t>
            </a:r>
            <a:r>
              <a:rPr lang="en-US" sz="3600" dirty="0" smtClean="0">
                <a:cs typeface="Times New Roman" panose="02020603050405020304" pitchFamily="18" charset="0"/>
              </a:rPr>
              <a:t>.</a:t>
            </a:r>
          </a:p>
          <a:p>
            <a:pPr marL="342900" indent="-342900"/>
            <a:r>
              <a:rPr lang="en-US" sz="3600" dirty="0">
                <a:cs typeface="Times New Roman" panose="02020603050405020304" pitchFamily="18" charset="0"/>
              </a:rPr>
              <a:t>k</a:t>
            </a:r>
            <a:r>
              <a:rPr lang="en-US" sz="3600" dirty="0" smtClean="0">
                <a:cs typeface="Times New Roman" panose="02020603050405020304" pitchFamily="18" charset="0"/>
              </a:rPr>
              <a:t>now the rules of </a:t>
            </a:r>
            <a:r>
              <a:rPr lang="en-US" sz="3600" i="1" dirty="0" smtClean="0">
                <a:cs typeface="Times New Roman" panose="02020603050405020304" pitchFamily="18" charset="0"/>
              </a:rPr>
              <a:t>addition</a:t>
            </a:r>
            <a:r>
              <a:rPr lang="en-US" sz="3600" dirty="0" smtClean="0">
                <a:cs typeface="Times New Roman" panose="02020603050405020304" pitchFamily="18" charset="0"/>
              </a:rPr>
              <a:t> and </a:t>
            </a:r>
            <a:r>
              <a:rPr lang="en-US" sz="3600" i="1" dirty="0" smtClean="0">
                <a:cs typeface="Times New Roman" panose="02020603050405020304" pitchFamily="18" charset="0"/>
              </a:rPr>
              <a:t>multiplication</a:t>
            </a:r>
            <a:r>
              <a:rPr lang="en-US" sz="3600" dirty="0" smtClean="0">
                <a:cs typeface="Times New Roman" panose="02020603050405020304" pitchFamily="18" charset="0"/>
              </a:rPr>
              <a:t> of probabilities</a:t>
            </a:r>
          </a:p>
          <a:p>
            <a:pPr marL="342900" indent="-342900"/>
            <a:r>
              <a:rPr lang="en-US" sz="3600" dirty="0">
                <a:cs typeface="Times New Roman" panose="02020603050405020304" pitchFamily="18" charset="0"/>
              </a:rPr>
              <a:t>k</a:t>
            </a:r>
            <a:r>
              <a:rPr lang="en-US" sz="3600" dirty="0" smtClean="0">
                <a:cs typeface="Times New Roman" panose="02020603050405020304" pitchFamily="18" charset="0"/>
              </a:rPr>
              <a:t>now and apply the definition of </a:t>
            </a:r>
            <a:r>
              <a:rPr lang="en-US" sz="3600" i="1" dirty="0" smtClean="0">
                <a:cs typeface="Times New Roman" panose="02020603050405020304" pitchFamily="18" charset="0"/>
              </a:rPr>
              <a:t>Conditional Probability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83061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2800" dirty="0"/>
              <a:t>Independent and Dependent Events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Conditional </a:t>
            </a:r>
            <a:r>
              <a:rPr lang="en-US" sz="2800" dirty="0"/>
              <a:t>Probability.</a:t>
            </a:r>
            <a:endParaRPr lang="x-none" sz="28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80693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2</a:t>
            </a:fld>
            <a:endParaRPr lang="x-none" sz="1800" dirty="0"/>
          </a:p>
        </p:txBody>
      </p:sp>
    </p:spTree>
    <p:extLst>
      <p:ext uri="{BB962C8B-B14F-4D97-AF65-F5344CB8AC3E}">
        <p14:creationId xmlns:p14="http://schemas.microsoft.com/office/powerpoint/2010/main" val="9875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Warm-up:</a:t>
            </a:r>
            <a:endParaRPr lang="x-none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840258" y="1705967"/>
            <a:ext cx="10513543" cy="3993448"/>
            <a:chOff x="840258" y="1705967"/>
            <a:chExt cx="10513543" cy="399344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799" y="3248166"/>
              <a:ext cx="4191002" cy="2451249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xmlns="" id="{5B9A8E27-2286-444C-92E3-CEECA1BBF8BE}"/>
                </a:ext>
              </a:extLst>
            </p:cNvPr>
            <p:cNvSpPr txBox="1">
              <a:spLocks/>
            </p:cNvSpPr>
            <p:nvPr/>
          </p:nvSpPr>
          <p:spPr>
            <a:xfrm>
              <a:off x="840258" y="1705967"/>
              <a:ext cx="10478531" cy="1542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Times New Roman" panose="02020603050405020304" pitchFamily="18" charset="0"/>
                </a:rPr>
                <a:t>Imagine that every tenth citizen of your city decided to participate in the lottery. </a:t>
              </a:r>
              <a:r>
                <a:rPr lang="en-US" dirty="0" smtClean="0">
                  <a:cs typeface="Times New Roman" panose="02020603050405020304" pitchFamily="18" charset="0"/>
                </a:rPr>
                <a:t>Three participants </a:t>
              </a:r>
              <a:r>
                <a:rPr lang="en-US" dirty="0">
                  <a:cs typeface="Times New Roman" panose="02020603050405020304" pitchFamily="18" charset="0"/>
                </a:rPr>
                <a:t>will get the main prize, and another </a:t>
              </a:r>
              <a:r>
                <a:rPr lang="en-US" dirty="0" smtClean="0">
                  <a:cs typeface="Times New Roman" panose="02020603050405020304" pitchFamily="18" charset="0"/>
                </a:rPr>
                <a:t>one hundred </a:t>
              </a:r>
              <a:r>
                <a:rPr lang="en-US" dirty="0">
                  <a:cs typeface="Times New Roman" panose="02020603050405020304" pitchFamily="18" charset="0"/>
                </a:rPr>
                <a:t>people will receive consolation prizes. If you participate in the lottery, what is the probability that you will win the main prize? Consolation prize?</a:t>
              </a:r>
              <a:endParaRPr lang="x-none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83061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2800" dirty="0"/>
              <a:t>Independent and Dependent Events.</a:t>
            </a:r>
          </a:p>
          <a:p>
            <a:r>
              <a:rPr lang="en-US" sz="2800" dirty="0"/>
              <a:t>Conditional Probability.</a:t>
            </a:r>
            <a:endParaRPr lang="x-none" sz="28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16314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3</a:t>
            </a:fld>
            <a:endParaRPr lang="x-none" sz="18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8" y="3425591"/>
            <a:ext cx="5969975" cy="4230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cs typeface="Times New Roman" panose="02020603050405020304" pitchFamily="18" charset="0"/>
              </a:rPr>
              <a:t>For </a:t>
            </a:r>
            <a:r>
              <a:rPr lang="en-US" sz="2600" dirty="0" err="1" smtClean="0">
                <a:cs typeface="Times New Roman" panose="02020603050405020304" pitchFamily="18" charset="0"/>
              </a:rPr>
              <a:t>Nur</a:t>
            </a:r>
            <a:r>
              <a:rPr lang="en-US" sz="2600" dirty="0" smtClean="0">
                <a:cs typeface="Times New Roman" panose="02020603050405020304" pitchFamily="18" charset="0"/>
              </a:rPr>
              <a:t>-Sultan city: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3848672"/>
                <a:ext cx="5969975" cy="423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 smtClean="0">
                    <a:cs typeface="Times New Roman" panose="02020603050405020304" pitchFamily="18" charset="0"/>
                  </a:rPr>
                  <a:t>Population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~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 1.200.000 people</a:t>
                </a:r>
              </a:p>
            </p:txBody>
          </p:sp>
        </mc:Choice>
        <mc:Fallback xmlns="">
          <p:sp>
            <p:nvSpPr>
              <p:cNvPr id="15" name="Subtitle 2">
                <a:extLst>
                  <a:ext uri="{FF2B5EF4-FFF2-40B4-BE49-F238E27FC236}">
                    <a16:creationId xmlns="" xmlns:a16="http://schemas.microsoft.com/office/drawing/2014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3848672"/>
                <a:ext cx="5969975" cy="423081"/>
              </a:xfrm>
              <a:prstGeom prst="rect">
                <a:avLst/>
              </a:prstGeom>
              <a:blipFill rotWithShape="1">
                <a:blip r:embed="rId3"/>
                <a:stretch>
                  <a:fillRect l="-1839" t="-28571" b="-3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7" y="4271753"/>
                <a:ext cx="5969975" cy="4230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 smtClean="0">
                    <a:cs typeface="Times New Roman" panose="02020603050405020304" pitchFamily="18" charset="0"/>
                  </a:rPr>
                  <a:t>Number of participants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2600" b="0" i="0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00" dirty="0" smtClean="0">
                    <a:cs typeface="Times New Roman" panose="02020603050405020304" pitchFamily="18" charset="0"/>
                  </a:rPr>
                  <a:t>120.000 people</a:t>
                </a:r>
              </a:p>
            </p:txBody>
          </p:sp>
        </mc:Choice>
        <mc:Fallback xmlns="">
          <p:sp>
            <p:nvSpPr>
              <p:cNvPr id="16" name="Subtitle 2">
                <a:extLst>
                  <a:ext uri="{FF2B5EF4-FFF2-40B4-BE49-F238E27FC236}">
                    <a16:creationId xmlns="" xmlns:a16="http://schemas.microsoft.com/office/drawing/2014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7" y="4271753"/>
                <a:ext cx="5969975" cy="423081"/>
              </a:xfrm>
              <a:prstGeom prst="rect">
                <a:avLst/>
              </a:prstGeom>
              <a:blipFill rotWithShape="1">
                <a:blip r:embed="rId4"/>
                <a:stretch>
                  <a:fillRect l="-1839" t="-28986" b="-36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4694834"/>
                <a:ext cx="7116386" cy="6141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 smtClean="0">
                    <a:cs typeface="Times New Roman" panose="02020603050405020304" pitchFamily="18" charset="0"/>
                  </a:rPr>
                  <a:t>P(winning the main prize)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120000</m:t>
                        </m:r>
                      </m:den>
                    </m:f>
                    <m:r>
                      <a:rPr lang="en-US" sz="2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=0.0025 %</m:t>
                    </m:r>
                  </m:oMath>
                </a14:m>
                <a:endParaRPr lang="en-US" sz="26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ubtitle 2">
                <a:extLst>
                  <a:ext uri="{FF2B5EF4-FFF2-40B4-BE49-F238E27FC236}">
                    <a16:creationId xmlns="" xmlns:a16="http://schemas.microsoft.com/office/drawing/2014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4694834"/>
                <a:ext cx="7116386" cy="614148"/>
              </a:xfrm>
              <a:prstGeom prst="rect">
                <a:avLst/>
              </a:prstGeom>
              <a:blipFill rotWithShape="1">
                <a:blip r:embed="rId5"/>
                <a:stretch>
                  <a:fillRect l="-1542" t="-990" b="-11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8" y="5308982"/>
                <a:ext cx="8058081" cy="6141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dirty="0" smtClean="0">
                    <a:cs typeface="Times New Roman" panose="02020603050405020304" pitchFamily="18" charset="0"/>
                  </a:rPr>
                  <a:t>P(winning the consolation prize)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≅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120000</m:t>
                        </m:r>
                      </m:den>
                    </m:f>
                    <m:r>
                      <a:rPr lang="en-US" sz="260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≅</m:t>
                    </m:r>
                    <m:r>
                      <a:rPr lang="en-US" sz="26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0.083 %</m:t>
                    </m:r>
                  </m:oMath>
                </a14:m>
                <a:endParaRPr lang="en-US" sz="26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="" xmlns:a16="http://schemas.microsoft.com/office/drawing/2014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8" y="5308982"/>
                <a:ext cx="8058081" cy="614148"/>
              </a:xfrm>
              <a:prstGeom prst="rect">
                <a:avLst/>
              </a:prstGeom>
              <a:blipFill rotWithShape="1">
                <a:blip r:embed="rId6"/>
                <a:stretch>
                  <a:fillRect l="-1362" t="-990" b="-11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34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Definition:</a:t>
            </a:r>
            <a:endParaRPr lang="x-non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8" y="1815150"/>
            <a:ext cx="5969975" cy="13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Imagine that we draw two cards one after the other from a well-shuffled deck of cards.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/>
              <a:t>Independent and Dependent </a:t>
            </a:r>
            <a:r>
              <a:rPr lang="en-US" sz="3200" dirty="0" smtClean="0"/>
              <a:t>Events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534558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4</a:t>
            </a:fld>
            <a:endParaRPr lang="x-none" sz="1800" dirty="0"/>
          </a:p>
        </p:txBody>
      </p:sp>
      <p:pic>
        <p:nvPicPr>
          <p:cNvPr id="1026" name="Picture 2" descr="C:\Users\Bukhar\Desktop\Anuar files\1381921-card-cards-casino-game-hazard-play-poker-icon-cards-png-512_512_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794" y="1815150"/>
            <a:ext cx="4299045" cy="42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61" y="3166281"/>
            <a:ext cx="5969973" cy="15831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Then the outcome of the second draw will be influenced by the outcome of the first, since the deck will be different on the second draw.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62" y="4749421"/>
            <a:ext cx="5969972" cy="923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We can say that these two events are </a:t>
            </a:r>
            <a:r>
              <a:rPr lang="en-US" b="1" dirty="0" smtClean="0">
                <a:cs typeface="Times New Roman" panose="02020603050405020304" pitchFamily="18" charset="0"/>
              </a:rPr>
              <a:t>dependent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x-non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8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Definition:</a:t>
            </a:r>
            <a:endParaRPr lang="x-non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8" y="1815151"/>
            <a:ext cx="5969975" cy="941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Now consider the example of rolling a die twice.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/>
              <a:t>Independent and Dependent </a:t>
            </a:r>
            <a:r>
              <a:rPr lang="en-US" sz="3200" dirty="0" smtClean="0"/>
              <a:t>Events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6665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5</a:t>
            </a:fld>
            <a:endParaRPr lang="x-none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794" y="1815150"/>
            <a:ext cx="4299045" cy="42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2756848"/>
            <a:ext cx="5969975" cy="90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The number we roll first has no effect on the number we roll after it.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3657600"/>
            <a:ext cx="5969975" cy="900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We say that these events are </a:t>
            </a:r>
            <a:r>
              <a:rPr lang="en-US" b="1" dirty="0" smtClean="0">
                <a:cs typeface="Times New Roman" panose="02020603050405020304" pitchFamily="18" charset="0"/>
              </a:rPr>
              <a:t>independent</a:t>
            </a:r>
            <a:r>
              <a:rPr lang="en-US" dirty="0" smtClean="0">
                <a:cs typeface="Times New Roman" panose="02020603050405020304" pitchFamily="18" charset="0"/>
              </a:rPr>
              <a:t>.</a:t>
            </a:r>
            <a:endParaRPr lang="x-none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Rule:</a:t>
            </a:r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1641146"/>
                <a:ext cx="10478530" cy="14023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You add probabilities when the events can not happen at the same time</a:t>
                </a:r>
                <a:r>
                  <a:rPr lang="en-US" dirty="0" smtClean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1641146"/>
                <a:ext cx="10478530" cy="1402305"/>
              </a:xfrm>
              <a:prstGeom prst="rect">
                <a:avLst/>
              </a:prstGeom>
              <a:blipFill rotWithShape="1">
                <a:blip r:embed="rId2"/>
                <a:stretch>
                  <a:fillRect l="-1047" t="-6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/>
              <a:t>Independent and Dependent </a:t>
            </a:r>
            <a:r>
              <a:rPr lang="en-US" sz="3200" dirty="0" smtClean="0"/>
              <a:t>Events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98174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6</a:t>
            </a:fld>
            <a:endParaRPr lang="x-non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3343700"/>
                <a:ext cx="10478530" cy="1214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You </a:t>
                </a:r>
                <a:r>
                  <a:rPr lang="en-US" dirty="0"/>
                  <a:t>multiply probabilities when you want two or more different events to happen </a:t>
                </a:r>
                <a:r>
                  <a:rPr lang="en-US" dirty="0" smtClean="0"/>
                  <a:t>“at </a:t>
                </a:r>
                <a:r>
                  <a:rPr lang="en-US" dirty="0"/>
                  <a:t>the same </a:t>
                </a:r>
                <a:r>
                  <a:rPr lang="en-US" dirty="0" smtClean="0"/>
                  <a:t>time” </a:t>
                </a:r>
                <a:r>
                  <a:rPr lang="en-US" dirty="0"/>
                  <a:t>or </a:t>
                </a:r>
                <a:r>
                  <a:rPr lang="en-US" dirty="0" smtClean="0"/>
                  <a:t>“consecutively”</a:t>
                </a:r>
                <a:r>
                  <a:rPr lang="en-US" dirty="0" smtClean="0"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3343700"/>
                <a:ext cx="10478530" cy="1214652"/>
              </a:xfrm>
              <a:prstGeom prst="rect">
                <a:avLst/>
              </a:prstGeom>
              <a:blipFill rotWithShape="1">
                <a:blip r:embed="rId3"/>
                <a:stretch>
                  <a:fillRect l="-1047" t="-11055" b="-45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ubtitle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5008743"/>
            <a:ext cx="10513541" cy="8234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NOTE: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In other words, ‘or’ </a:t>
            </a:r>
            <a:r>
              <a:rPr lang="en-US" dirty="0" smtClean="0">
                <a:cs typeface="Times New Roman" panose="02020603050405020304" pitchFamily="18" charset="0"/>
              </a:rPr>
              <a:t>between events means ‘addition’ </a:t>
            </a:r>
            <a:r>
              <a:rPr lang="en-US" dirty="0">
                <a:cs typeface="Times New Roman" panose="02020603050405020304" pitchFamily="18" charset="0"/>
              </a:rPr>
              <a:t>and ‘and’ means </a:t>
            </a:r>
            <a:r>
              <a:rPr lang="en-US" dirty="0" smtClean="0">
                <a:cs typeface="Times New Roman" panose="02020603050405020304" pitchFamily="18" charset="0"/>
              </a:rPr>
              <a:t>‘multiplication’.</a:t>
            </a: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Example:</a:t>
            </a:r>
            <a:endParaRPr lang="x-none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/>
              <a:t>Independent and Dependent </a:t>
            </a:r>
            <a:r>
              <a:rPr lang="en-US" sz="3200" dirty="0" smtClean="0"/>
              <a:t>Events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41100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7</a:t>
            </a:fld>
            <a:endParaRPr lang="x-none" sz="18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3398277"/>
            <a:ext cx="10513541" cy="846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  <a:r>
              <a:rPr lang="en-US" b="1" dirty="0"/>
              <a:t>:</a:t>
            </a:r>
            <a:r>
              <a:rPr lang="en-US" dirty="0"/>
              <a:t> I</a:t>
            </a:r>
            <a:r>
              <a:rPr lang="en-US" dirty="0" smtClean="0"/>
              <a:t>t </a:t>
            </a:r>
            <a:r>
              <a:rPr lang="en-US" dirty="0"/>
              <a:t>is necessary to find the probability that a</a:t>
            </a:r>
            <a:r>
              <a:rPr lang="en-US" dirty="0" smtClean="0"/>
              <a:t> die </a:t>
            </a:r>
            <a:r>
              <a:rPr lang="en-US" dirty="0"/>
              <a:t>will </a:t>
            </a:r>
            <a:r>
              <a:rPr lang="en-US" dirty="0" smtClean="0"/>
              <a:t>show 3 </a:t>
            </a:r>
            <a:r>
              <a:rPr lang="en-US" b="1" i="1" dirty="0" smtClean="0"/>
              <a:t>or</a:t>
            </a:r>
            <a:r>
              <a:rPr lang="en-US" dirty="0" smtClean="0"/>
              <a:t> 5.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4244437"/>
            <a:ext cx="10513541" cy="846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this case, we add probabilities, since these events cannot happen at the same time.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5090597"/>
                <a:ext cx="10513541" cy="846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So the probability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5090597"/>
                <a:ext cx="10513541" cy="846160"/>
              </a:xfrm>
              <a:prstGeom prst="rect">
                <a:avLst/>
              </a:prstGeom>
              <a:blipFill rotWithShape="1">
                <a:blip r:embed="rId2"/>
                <a:stretch>
                  <a:fillRect l="-1217" t="-1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840259" y="1624078"/>
            <a:ext cx="7812343" cy="1883396"/>
            <a:chOff x="840259" y="1624078"/>
            <a:chExt cx="7812343" cy="1883396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xmlns="" id="{5B9A8E27-2286-444C-92E3-CEECA1BBF8BE}"/>
                </a:ext>
              </a:extLst>
            </p:cNvPr>
            <p:cNvSpPr txBox="1">
              <a:spLocks/>
            </p:cNvSpPr>
            <p:nvPr/>
          </p:nvSpPr>
          <p:spPr>
            <a:xfrm>
              <a:off x="840259" y="1651374"/>
              <a:ext cx="5256770" cy="1746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A die is rolled. Find the probability that it shows 3 or 5.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206" y="1624078"/>
              <a:ext cx="1883396" cy="188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86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Example:</a:t>
            </a:r>
            <a:endParaRPr lang="x-none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/>
              <a:t>Independent and Dependent </a:t>
            </a:r>
            <a:r>
              <a:rPr lang="en-US" sz="3200" dirty="0" smtClean="0"/>
              <a:t>Events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793470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8</a:t>
            </a:fld>
            <a:endParaRPr lang="x-none" sz="180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3398277"/>
            <a:ext cx="10513541" cy="846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Solution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It </a:t>
            </a:r>
            <a:r>
              <a:rPr lang="en-US" dirty="0"/>
              <a:t>is necessary to find the probability that a</a:t>
            </a:r>
            <a:r>
              <a:rPr lang="en-US" dirty="0" smtClean="0"/>
              <a:t> die </a:t>
            </a:r>
            <a:r>
              <a:rPr lang="en-US" dirty="0"/>
              <a:t>will </a:t>
            </a:r>
            <a:r>
              <a:rPr lang="en-US" dirty="0" smtClean="0"/>
              <a:t>show 5 </a:t>
            </a:r>
            <a:r>
              <a:rPr lang="en-US" b="1" i="1" dirty="0" smtClean="0"/>
              <a:t>and</a:t>
            </a:r>
            <a:r>
              <a:rPr lang="en-US" dirty="0" smtClean="0"/>
              <a:t> a coin will show a head.</a:t>
            </a:r>
            <a:endParaRPr lang="en-US" dirty="0" smtClean="0">
              <a:cs typeface="Times New Roman" panose="02020603050405020304" pitchFamily="18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9" y="4244437"/>
            <a:ext cx="10513541" cy="846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 this case, we </a:t>
            </a:r>
            <a:r>
              <a:rPr lang="en-US" dirty="0" smtClean="0"/>
              <a:t>multiply </a:t>
            </a:r>
            <a:r>
              <a:rPr lang="en-US" dirty="0"/>
              <a:t>probabilities, since these events </a:t>
            </a:r>
            <a:r>
              <a:rPr lang="en-US" dirty="0" smtClean="0"/>
              <a:t>can </a:t>
            </a:r>
            <a:r>
              <a:rPr lang="en-US" dirty="0"/>
              <a:t>happen at the same time.</a:t>
            </a:r>
            <a:endParaRPr lang="en-US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9" y="5090597"/>
                <a:ext cx="10513541" cy="8461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We get: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>
                    <a:cs typeface="Times New Roman" panose="02020603050405020304" pitchFamily="18" charset="0"/>
                  </a:rPr>
                  <a:t> So the probability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9" y="5090597"/>
                <a:ext cx="10513541" cy="846160"/>
              </a:xfrm>
              <a:prstGeom prst="rect">
                <a:avLst/>
              </a:prstGeom>
              <a:blipFill rotWithShape="1">
                <a:blip r:embed="rId2"/>
                <a:stretch>
                  <a:fillRect l="-1217" t="-1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840259" y="1651374"/>
            <a:ext cx="8916681" cy="1746903"/>
            <a:chOff x="840259" y="1651374"/>
            <a:chExt cx="8916681" cy="1746903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xmlns="" id="{5B9A8E27-2286-444C-92E3-CEECA1BBF8BE}"/>
                </a:ext>
              </a:extLst>
            </p:cNvPr>
            <p:cNvSpPr txBox="1">
              <a:spLocks/>
            </p:cNvSpPr>
            <p:nvPr/>
          </p:nvSpPr>
          <p:spPr>
            <a:xfrm>
              <a:off x="840259" y="1651374"/>
              <a:ext cx="5256770" cy="17469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smtClean="0"/>
                <a:t>A die is rolled and a coin is tossed. Find the probability that a die shows 5 and a coin shows a head.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415" y="1651374"/>
              <a:ext cx="3277525" cy="1746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03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9196FEA4-0146-DD4B-9F49-221AB781DA25}"/>
              </a:ext>
            </a:extLst>
          </p:cNvPr>
          <p:cNvSpPr txBox="1">
            <a:spLocks/>
          </p:cNvSpPr>
          <p:nvPr/>
        </p:nvSpPr>
        <p:spPr>
          <a:xfrm>
            <a:off x="840259" y="815547"/>
            <a:ext cx="10478530" cy="78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5300" dirty="0" smtClean="0"/>
              <a:t>Definition:</a:t>
            </a:r>
            <a:endParaRPr lang="x-none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5B9A8E27-2286-444C-92E3-CEECA1BBF8BE}"/>
              </a:ext>
            </a:extLst>
          </p:cNvPr>
          <p:cNvSpPr txBox="1">
            <a:spLocks/>
          </p:cNvSpPr>
          <p:nvPr/>
        </p:nvSpPr>
        <p:spPr>
          <a:xfrm>
            <a:off x="840258" y="1937982"/>
            <a:ext cx="10478531" cy="968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cs typeface="Times New Roman" panose="02020603050405020304" pitchFamily="18" charset="0"/>
              </a:rPr>
              <a:t>Sometimes the outcome of an experiment is affected by a related event or by some additional conditions.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387906A3-678A-3C4D-B8A8-81657D554FEF}"/>
              </a:ext>
            </a:extLst>
          </p:cNvPr>
          <p:cNvSpPr txBox="1">
            <a:spLocks/>
          </p:cNvSpPr>
          <p:nvPr/>
        </p:nvSpPr>
        <p:spPr>
          <a:xfrm>
            <a:off x="0" y="69413"/>
            <a:ext cx="2795752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no 6</a:t>
            </a:r>
            <a:endParaRPr lang="x-none" sz="2800" dirty="0">
              <a:solidFill>
                <a:schemeClr val="bg1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A785A80D-000B-2249-89CC-4AE6F80BA85C}"/>
              </a:ext>
            </a:extLst>
          </p:cNvPr>
          <p:cNvSpPr txBox="1">
            <a:spLocks noChangeAspect="1"/>
          </p:cNvSpPr>
          <p:nvPr/>
        </p:nvSpPr>
        <p:spPr>
          <a:xfrm>
            <a:off x="2971796" y="69413"/>
            <a:ext cx="8382004" cy="5748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200" dirty="0" smtClean="0"/>
              <a:t>Conditional Probability</a:t>
            </a:r>
            <a:endParaRPr lang="x-none" sz="32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0135D3C1-C0AE-944B-80D2-37B726CCF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29187"/>
              </p:ext>
            </p:extLst>
          </p:nvPr>
        </p:nvGraphicFramePr>
        <p:xfrm>
          <a:off x="79394" y="6552161"/>
          <a:ext cx="472383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959">
                  <a:extLst>
                    <a:ext uri="{9D8B030D-6E8A-4147-A177-3AD203B41FA5}">
                      <a16:colId xmlns:a16="http://schemas.microsoft.com/office/drawing/2014/main" xmlns="" val="15517550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2939922565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1467980107"/>
                    </a:ext>
                  </a:extLst>
                </a:gridCol>
                <a:gridCol w="1180959">
                  <a:extLst>
                    <a:ext uri="{9D8B030D-6E8A-4147-A177-3AD203B41FA5}">
                      <a16:colId xmlns:a16="http://schemas.microsoft.com/office/drawing/2014/main" xmlns="" val="3869045171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ALGEBRA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4-term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Week </a:t>
                      </a:r>
                      <a:r>
                        <a:rPr lang="en-US" sz="1050" dirty="0" smtClean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 3</a:t>
                      </a:r>
                      <a:endParaRPr lang="x-none" sz="1050" dirty="0">
                        <a:solidFill>
                          <a:schemeClr val="bg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1050" dirty="0">
                          <a:solidFill>
                            <a:schemeClr val="bg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2019-2020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20859704"/>
                  </a:ext>
                </a:extLst>
              </a:tr>
            </a:tbl>
          </a:graphicData>
        </a:graphic>
      </p:graphicFrame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31B5F9EA-366E-694B-8BD7-7709692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0722" y="6495328"/>
            <a:ext cx="511277" cy="365125"/>
          </a:xfrm>
        </p:spPr>
        <p:txBody>
          <a:bodyPr/>
          <a:lstStyle/>
          <a:p>
            <a:pPr algn="ctr"/>
            <a:fld id="{5024297F-50D5-6844-815D-4000E7E468EF}" type="slidenum">
              <a:rPr lang="x-none" sz="1800" smtClean="0"/>
              <a:pPr algn="ctr"/>
              <a:t>9</a:t>
            </a:fld>
            <a:endParaRPr lang="x-none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60" y="2906973"/>
                <a:ext cx="10478530" cy="10099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Let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A</a:t>
                </a:r>
                <a:r>
                  <a:rPr lang="en-US" dirty="0" smtClean="0">
                    <a:cs typeface="Times New Roman" panose="02020603050405020304" pitchFamily="18" charset="0"/>
                  </a:rPr>
                  <a:t> and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B</a:t>
                </a:r>
                <a:r>
                  <a:rPr lang="en-US" dirty="0" smtClean="0">
                    <a:cs typeface="Times New Roman" panose="02020603050405020304" pitchFamily="18" charset="0"/>
                  </a:rPr>
                  <a:t> be two events in an experiment such that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/>
                        <a:cs typeface="Times New Roman" panose="02020603050405020304" pitchFamily="18" charset="0"/>
                      </a:rPr>
                      <m:t>)≠0</m:t>
                    </m:r>
                  </m:oMath>
                </a14:m>
                <a:r>
                  <a:rPr lang="en-US" dirty="0">
                    <a:cs typeface="Times New Roman" panose="02020603050405020304" pitchFamily="18" charset="0"/>
                  </a:rPr>
                  <a:t> and </a:t>
                </a:r>
                <a:r>
                  <a:rPr lang="en-US" i="1" dirty="0">
                    <a:cs typeface="Times New Roman" panose="02020603050405020304" pitchFamily="18" charset="0"/>
                  </a:rPr>
                  <a:t>B</a:t>
                </a:r>
                <a:r>
                  <a:rPr lang="en-US" dirty="0">
                    <a:cs typeface="Times New Roman" panose="02020603050405020304" pitchFamily="18" charset="0"/>
                  </a:rPr>
                  <a:t> has already </a:t>
                </a:r>
                <a:r>
                  <a:rPr lang="en-US" dirty="0" smtClean="0">
                    <a:cs typeface="Times New Roman" panose="02020603050405020304" pitchFamily="18" charset="0"/>
                  </a:rPr>
                  <a:t>occurred.</a:t>
                </a:r>
                <a:endParaRPr lang="en-US" b="0" i="1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60" y="2906973"/>
                <a:ext cx="10478530" cy="1009933"/>
              </a:xfrm>
              <a:prstGeom prst="rect">
                <a:avLst/>
              </a:prstGeom>
              <a:blipFill rotWithShape="1">
                <a:blip r:embed="rId2"/>
                <a:stretch>
                  <a:fillRect l="-1222" t="-9639" b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xmlns="" id="{5B9A8E27-2286-444C-92E3-CEECA1BBF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257" y="3916906"/>
                <a:ext cx="10478531" cy="15330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>
                    <a:cs typeface="Times New Roman" panose="02020603050405020304" pitchFamily="18" charset="0"/>
                  </a:rPr>
                  <a:t>Then </a:t>
                </a:r>
                <a:r>
                  <a:rPr lang="en-US" dirty="0">
                    <a:cs typeface="Times New Roman" panose="02020603050405020304" pitchFamily="18" charset="0"/>
                  </a:rPr>
                  <a:t>the probability that the event </a:t>
                </a:r>
                <a:r>
                  <a:rPr lang="en-US" i="1" dirty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 will occur is called the </a:t>
                </a:r>
                <a:r>
                  <a:rPr lang="en-US" b="1" dirty="0">
                    <a:cs typeface="Times New Roman" panose="02020603050405020304" pitchFamily="18" charset="0"/>
                  </a:rPr>
                  <a:t>conditional probability</a:t>
                </a:r>
                <a:r>
                  <a:rPr lang="en-US" dirty="0">
                    <a:cs typeface="Times New Roman" panose="02020603050405020304" pitchFamily="18" charset="0"/>
                  </a:rPr>
                  <a:t> of </a:t>
                </a:r>
                <a:r>
                  <a:rPr lang="en-US" dirty="0" smtClean="0">
                    <a:cs typeface="Times New Roman" panose="02020603050405020304" pitchFamily="18" charset="0"/>
                  </a:rPr>
                  <a:t>event </a:t>
                </a:r>
                <a:r>
                  <a:rPr lang="en-US" i="1" dirty="0" smtClean="0">
                    <a:cs typeface="Times New Roman" panose="02020603050405020304" pitchFamily="18" charset="0"/>
                  </a:rPr>
                  <a:t>A</a:t>
                </a:r>
                <a:r>
                  <a:rPr lang="en-US" dirty="0">
                    <a:cs typeface="Times New Roman" panose="02020603050405020304" pitchFamily="18" charset="0"/>
                  </a:rPr>
                  <a:t>, written </a:t>
                </a:r>
                <a:r>
                  <a:rPr lang="en-US" dirty="0" smtClean="0">
                    <a:cs typeface="Times New Roman" panose="02020603050405020304" pitchFamily="18" charset="0"/>
                  </a:rPr>
                  <a:t>as </a:t>
                </a:r>
              </a:p>
              <a:p>
                <a:pPr marL="0" indent="0">
                  <a:buNone/>
                </a:pPr>
                <a:endParaRPr lang="en-US" b="0" i="1" dirty="0" smtClean="0"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Sub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9A8E27-2286-444C-92E3-CEECA1BBF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57" y="3916906"/>
                <a:ext cx="10478531" cy="1533098"/>
              </a:xfrm>
              <a:prstGeom prst="rect">
                <a:avLst/>
              </a:prstGeom>
              <a:blipFill rotWithShape="1">
                <a:blip r:embed="rId3"/>
                <a:stretch>
                  <a:fillRect l="-1222" t="-6375" b="-402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54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range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OrangeBlue</Template>
  <TotalTime>473</TotalTime>
  <Words>898</Words>
  <Application>Microsoft Office PowerPoint</Application>
  <PresentationFormat>Широкоэкранный</PresentationFormat>
  <Paragraphs>142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 Neue</vt:lpstr>
      <vt:lpstr>Times New Roman</vt:lpstr>
      <vt:lpstr>OrangeBlue</vt:lpstr>
      <vt:lpstr>1_Custom Design</vt:lpstr>
      <vt:lpstr>4_Custom Design</vt:lpstr>
      <vt:lpstr>Custom Design</vt:lpstr>
      <vt:lpstr>Independent and Dependent Events. Conditional Probability.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topic</dc:title>
  <dc:creator>Microsoft Office User</dc:creator>
  <cp:lastModifiedBy>Huawei</cp:lastModifiedBy>
  <cp:revision>36</cp:revision>
  <dcterms:created xsi:type="dcterms:W3CDTF">2020-03-24T04:59:25Z</dcterms:created>
  <dcterms:modified xsi:type="dcterms:W3CDTF">2024-09-19T10:32:41Z</dcterms:modified>
</cp:coreProperties>
</file>