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png" ContentType="image/png"/>
  <Override PartName="/ppt/media/image3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4173F2-695A-4ECD-842A-A75598EA5D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89080" indent="-2890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0360" indent="-24156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1640" indent="-19224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0440" indent="-1918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1040" indent="-19224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ADABFC-D175-4345-A785-A81D3AE6FD18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kk.wikipedia.org/" TargetMode="External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687240" y="2541600"/>
            <a:ext cx="771228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Тақырыбы: </a:t>
            </a:r>
            <a:r>
              <a:rPr b="0" lang="kk-KZ" sz="2200" strike="noStrike" u="none">
                <a:solidFill>
                  <a:srgbClr val="002060"/>
                </a:solidFill>
                <a:uFillTx/>
                <a:latin typeface="Times New Roman"/>
                <a:ea typeface="Times New Roman"/>
              </a:rPr>
              <a:t>Фотосинтездің қараңғы кезеңі. Кальвин циклі</a:t>
            </a: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221840" y="4357440"/>
            <a:ext cx="693972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278000" y="4562280"/>
            <a:ext cx="67125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78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B0E6A3-DDE0-4E3B-A634-6DA0536C044F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9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1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Прямоугольник 1"/>
          <p:cNvSpPr/>
          <p:nvPr/>
        </p:nvSpPr>
        <p:spPr>
          <a:xfrm>
            <a:off x="0" y="776160"/>
            <a:ext cx="914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№2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Прямоугольник 1"/>
          <p:cNvSpPr/>
          <p:nvPr/>
        </p:nvSpPr>
        <p:spPr>
          <a:xfrm>
            <a:off x="814320" y="3468600"/>
            <a:ext cx="78249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5" name="Рисунок 10" descr="https://cdn.turkaramamotoru.com/kk/hloroplast-3029.jpg"/>
          <p:cNvPicPr/>
          <p:nvPr/>
        </p:nvPicPr>
        <p:blipFill>
          <a:blip r:embed="rId2"/>
          <a:stretch/>
        </p:blipFill>
        <p:spPr>
          <a:xfrm>
            <a:off x="2144880" y="2065320"/>
            <a:ext cx="4130640" cy="1908360"/>
          </a:xfrm>
          <a:prstGeom prst="rect">
            <a:avLst/>
          </a:prstGeom>
          <a:ln w="0">
            <a:noFill/>
          </a:ln>
        </p:spPr>
      </p:pic>
      <p:sp>
        <p:nvSpPr>
          <p:cNvPr id="86" name="Прямая соединительная линия 11"/>
          <p:cNvSpPr/>
          <p:nvPr/>
        </p:nvSpPr>
        <p:spPr>
          <a:xfrm flipV="1">
            <a:off x="3878280" y="1765080"/>
            <a:ext cx="820800" cy="107316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Прямая соединительная линия 12"/>
          <p:cNvSpPr/>
          <p:nvPr/>
        </p:nvSpPr>
        <p:spPr>
          <a:xfrm flipH="1" flipV="1">
            <a:off x="1924200" y="2174760"/>
            <a:ext cx="661680" cy="30024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8" name="Прямая соединительная линия 13"/>
          <p:cNvSpPr/>
          <p:nvPr/>
        </p:nvSpPr>
        <p:spPr>
          <a:xfrm flipH="1" flipV="1">
            <a:off x="4362480" y="3400560"/>
            <a:ext cx="68400" cy="79344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9" name="Прямая соединительная линия 14"/>
          <p:cNvSpPr/>
          <p:nvPr/>
        </p:nvSpPr>
        <p:spPr>
          <a:xfrm flipH="1">
            <a:off x="5196960" y="2333520"/>
            <a:ext cx="793800" cy="26208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0" name="Прямоугольник 16"/>
          <p:cNvSpPr/>
          <p:nvPr/>
        </p:nvSpPr>
        <p:spPr>
          <a:xfrm>
            <a:off x="576360" y="1817640"/>
            <a:ext cx="1924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Сыртқы 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мембрана</a:t>
            </a:r>
            <a:r>
              <a:rPr b="0" lang="kk-KZ" sz="16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1" name="Прямоугольник 17"/>
          <p:cNvSpPr/>
          <p:nvPr/>
        </p:nvSpPr>
        <p:spPr>
          <a:xfrm>
            <a:off x="6041880" y="2149560"/>
            <a:ext cx="1668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Ішкі мембрана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2" name="Прямоугольник 18"/>
          <p:cNvSpPr/>
          <p:nvPr/>
        </p:nvSpPr>
        <p:spPr>
          <a:xfrm>
            <a:off x="4307040" y="1355760"/>
            <a:ext cx="117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Тилакойд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Прямоугольник 19"/>
          <p:cNvSpPr/>
          <p:nvPr/>
        </p:nvSpPr>
        <p:spPr>
          <a:xfrm>
            <a:off x="4422240" y="4162320"/>
            <a:ext cx="964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Строма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9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5B1BA0A-343B-436E-9902-29C1EDF7D4A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6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9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98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9" name="Прямоугольник 13"/>
          <p:cNvSpPr/>
          <p:nvPr/>
        </p:nvSpPr>
        <p:spPr>
          <a:xfrm>
            <a:off x="659880" y="236520"/>
            <a:ext cx="235044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0" name="Прямоугольник 12"/>
          <p:cNvSpPr/>
          <p:nvPr/>
        </p:nvSpPr>
        <p:spPr>
          <a:xfrm>
            <a:off x="299880" y="770040"/>
            <a:ext cx="8596440" cy="289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3 Биологиялық диктант. Көп нүктенің орнына тиісті сөзді жазып түсіндіріңіз.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1.  Тилакоидтар өзара топтасып ......... пайда болады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2. Фотосинтез процесін жүзеге асыратын өсімдіктердің жасуша ішкілік органоиды-......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3. Тилакоидты граналардан бос кеңістікті .........</a:t>
            </a:r>
            <a:r>
              <a:rPr b="0" lang="ru-RU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 деп атайды.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4. Қараңғы кезеңінің реакциясына ....... сәулесі керек емес.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1" name="Rectangle 17"/>
          <p:cNvSpPr/>
          <p:nvPr/>
        </p:nvSpPr>
        <p:spPr>
          <a:xfrm>
            <a:off x="473040" y="4056840"/>
            <a:ext cx="8008920" cy="32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10880" bIns="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r>
              <a:rPr b="0" lang="kk-KZ" sz="1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Көп нүктенің орнына тиісті сөзді жазып түсіндіреді.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03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2154C2E-BA87-402F-8A21-163D65E9A70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4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06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7" name="Прямоугольник 13"/>
          <p:cNvSpPr/>
          <p:nvPr/>
        </p:nvSpPr>
        <p:spPr>
          <a:xfrm>
            <a:off x="684360" y="204840"/>
            <a:ext cx="59529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Сабақты бекіту тапсырмасының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8" name="Прямоугольник 15"/>
          <p:cNvSpPr/>
          <p:nvPr/>
        </p:nvSpPr>
        <p:spPr>
          <a:xfrm>
            <a:off x="204840" y="754200"/>
            <a:ext cx="89391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№3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09" name=""/>
          <p:cNvGraphicFramePr/>
          <p:nvPr/>
        </p:nvGraphicFramePr>
        <p:xfrm>
          <a:off x="630360" y="1384200"/>
          <a:ext cx="7615080" cy="2813040"/>
        </p:xfrm>
        <a:graphic>
          <a:graphicData uri="http://schemas.openxmlformats.org/drawingml/2006/table">
            <a:tbl>
              <a:tblPr/>
              <a:tblGrid>
                <a:gridCol w="7615080"/>
              </a:tblGrid>
              <a:tr h="2813760">
                <a:tc>
                  <a:txBody>
                    <a:bodyPr lIns="68400" rIns="68400" tIns="8280" bIns="0" anchor="t">
                      <a:noAutofit/>
                    </a:bodyPr>
                    <a:p>
                      <a:pPr marL="457200" indent="-457200">
                        <a:lnSpc>
                          <a:spcPct val="115000"/>
                        </a:lnSpc>
                        <a:buClr>
                          <a:srgbClr val="376092"/>
                        </a:buClr>
                        <a:buFont typeface="Times New Roman"/>
                        <a:buAutoNum type="arabicPeriod"/>
                        <a:tabLst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ru-RU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 </a:t>
                      </a:r>
                      <a:r>
                        <a:rPr b="0" lang="ru-RU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Тилакоидтар өзара топтасып</a:t>
                      </a:r>
                      <a:r>
                        <a:rPr b="0" lang="ru-RU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 </a:t>
                      </a:r>
                      <a:r>
                        <a:rPr b="0" i="1" lang="ru-RU" sz="2000" strike="noStrike" u="sng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граналар</a:t>
                      </a:r>
                      <a:r>
                        <a:rPr b="0" lang="ru-RU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 пайда болады.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Times New Roman"/>
                        </a:rPr>
                        <a:t>2.</a:t>
                      </a:r>
                      <a:r>
                        <a:rPr b="0" lang="kk-KZ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 Фотосинтез </a:t>
                      </a:r>
                      <a:r>
                        <a:rPr b="0" lang="ru-RU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процесін жүзеге асыратын өсімдіктердің жасуша ішкілік органоиды</a:t>
                      </a:r>
                      <a:r>
                        <a:rPr b="0" i="1" lang="kk-KZ" sz="2000" strike="noStrike" u="sng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-</a:t>
                      </a:r>
                      <a:r>
                        <a:rPr b="0" i="1" lang="kk-KZ" sz="2000" strike="noStrike" u="sng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хлоропласт</a:t>
                      </a:r>
                      <a:r>
                        <a:rPr b="0" i="1" lang="kk-KZ" sz="2000" strike="noStrike" u="sng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Times New Roman"/>
                        </a:rPr>
                        <a:t>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Times New Roman"/>
                        </a:rPr>
                        <a:t>3.</a:t>
                      </a:r>
                      <a:r>
                        <a:rPr b="0" lang="ru-RU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 илакоидты граналардан бос кеңістікті </a:t>
                      </a:r>
                      <a:r>
                        <a:rPr b="0" i="1" lang="ru-RU" sz="2000" strike="noStrike" u="sng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строма</a:t>
                      </a:r>
                      <a:r>
                        <a:rPr b="0" lang="ru-RU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SimSun"/>
                        </a:rPr>
                        <a:t> деп атайды.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 marL="457200" indent="-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Times New Roman"/>
                        </a:rPr>
                        <a:t>4.Қараңғы кезеңінің реакциясына </a:t>
                      </a:r>
                      <a:r>
                        <a:rPr b="0" i="1" lang="kk-KZ" sz="2000" strike="noStrike" u="sng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Times New Roman"/>
                        </a:rPr>
                        <a:t>күн</a:t>
                      </a:r>
                      <a:r>
                        <a:rPr b="0" lang="kk-KZ" sz="2000" strike="noStrike" u="none">
                          <a:solidFill>
                            <a:srgbClr val="376092"/>
                          </a:solidFill>
                          <a:uFillTx/>
                          <a:latin typeface="Times New Roman"/>
                          <a:ea typeface="Times New Roman"/>
                        </a:rPr>
                        <a:t> сәулесі керек емес.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11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D084E3E-A83E-48CE-990E-B50E71FF4C94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12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5" name="Прямоугольник 7"/>
          <p:cNvSpPr/>
          <p:nvPr/>
        </p:nvSpPr>
        <p:spPr>
          <a:xfrm>
            <a:off x="728280" y="270000"/>
            <a:ext cx="1919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Қорытынды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6" name="Прямоугольник 11"/>
          <p:cNvSpPr/>
          <p:nvPr/>
        </p:nvSpPr>
        <p:spPr>
          <a:xfrm>
            <a:off x="361800" y="1127160"/>
            <a:ext cx="8388360" cy="67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Рефлекция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: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«ҚҚҚ» кестесін толтырыңыз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.</a:t>
            </a: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117" name=""/>
          <p:cNvGraphicFramePr/>
          <p:nvPr/>
        </p:nvGraphicFramePr>
        <p:xfrm>
          <a:off x="1403280" y="1933560"/>
          <a:ext cx="5959440" cy="1682640"/>
        </p:xfrm>
        <a:graphic>
          <a:graphicData uri="http://schemas.openxmlformats.org/drawingml/2006/table">
            <a:tbl>
              <a:tblPr/>
              <a:tblGrid>
                <a:gridCol w="1986120"/>
                <a:gridCol w="1985760"/>
                <a:gridCol w="1987560"/>
              </a:tblGrid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Қиын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Қызықты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just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Құнды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2618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1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32AE9A-B813-4F60-BDCD-EFE5574745A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20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2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2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3" name="Прямоугольник 7"/>
          <p:cNvSpPr/>
          <p:nvPr/>
        </p:nvSpPr>
        <p:spPr>
          <a:xfrm>
            <a:off x="728640" y="270000"/>
            <a:ext cx="184788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Үй жұмысы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4" name="Прямоугольник 11"/>
          <p:cNvSpPr/>
          <p:nvPr/>
        </p:nvSpPr>
        <p:spPr>
          <a:xfrm>
            <a:off x="361800" y="1127160"/>
            <a:ext cx="6969240" cy="11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§8 Біліміңді тексер: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-Білу, түсіну сұрағы -1 және 2, 44-бетте.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26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007BAA-A04A-423D-8A60-80301CAE1868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27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28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9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0" name="Прямоугольник 7"/>
          <p:cNvSpPr/>
          <p:nvPr/>
        </p:nvSpPr>
        <p:spPr>
          <a:xfrm>
            <a:off x="734400" y="270000"/>
            <a:ext cx="36540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Қолданылған әдебиеттер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1" name="Прямоугольник 11"/>
          <p:cNvSpPr/>
          <p:nvPr/>
        </p:nvSpPr>
        <p:spPr>
          <a:xfrm>
            <a:off x="361800" y="1127160"/>
            <a:ext cx="8388360" cy="25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Сабақ төмендегі оқулық негізінде құрастырылды.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Биология 11 сынып, Қоғамдық-гуманитарлық бағыт.  Оқулық авторылары: Н. Аблайханова, А. Қалыбаева, А. Пәрімбекова;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. </a:t>
            </a:r>
            <a:r>
              <a:rPr b="0" lang="ru-RU" sz="2000" strike="noStrike" u="sng">
                <a:solidFill>
                  <a:srgbClr val="0000ff"/>
                </a:solidFill>
                <a:uFillTx/>
                <a:latin typeface="Times New Roman"/>
                <a:ea typeface="Times New Roman"/>
                <a:hlinkClick r:id="rId2"/>
              </a:rPr>
              <a:t>https://kk.wikipedia.org/</a:t>
            </a:r>
            <a:r>
              <a:rPr b="0" lang="ru-RU" sz="2000" strike="noStrike" u="sng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фотосинтез...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BFCA73-0A92-48DD-B739-793920DBBCDC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Google Shape;230;p65"/>
          <p:cNvSpPr/>
          <p:nvPr/>
        </p:nvSpPr>
        <p:spPr>
          <a:xfrm>
            <a:off x="325440" y="676440"/>
            <a:ext cx="8588520" cy="327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3520" rIns="83520" tIns="83520" bIns="83520" anchor="t">
            <a:normAutofit fontScale="92500" lnSpcReduction="9999"/>
          </a:bodyPr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терийлері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11.1.2.3 -  фотосинтездің қараңғы кезеңінде өтетін үдерістерді түсіндіру.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фотосинтездің қараңғы кезеңінде өтетін үдерістерді   түсіндіреді.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601"/>
              </a:spcBef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00000"/>
              </a:lnSpc>
              <a:spcBef>
                <a:spcPts val="499"/>
              </a:spcBef>
              <a:buClr>
                <a:srgbClr val="1f497d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72960" indent="-37296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9"/>
          <p:cNvSpPr/>
          <p:nvPr/>
        </p:nvSpPr>
        <p:spPr>
          <a:xfrm>
            <a:off x="3274920" y="23328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Оқу мақсаты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4" name="Picture 2" descr="C:\Users\Типография\Desktop\Безымянный.png"/>
          <p:cNvPicPr/>
          <p:nvPr/>
        </p:nvPicPr>
        <p:blipFill>
          <a:blip r:embed="rId2"/>
          <a:srcRect l="11758" t="5761" r="11484" b="86798"/>
          <a:stretch/>
        </p:blipFill>
        <p:spPr>
          <a:xfrm>
            <a:off x="0" y="2395440"/>
            <a:ext cx="9144000" cy="385920"/>
          </a:xfrm>
          <a:prstGeom prst="rect">
            <a:avLst/>
          </a:prstGeom>
          <a:ln w="0">
            <a:noFill/>
          </a:ln>
        </p:spPr>
      </p:pic>
      <p:sp>
        <p:nvSpPr>
          <p:cNvPr id="15" name="Прямоугольник 9"/>
          <p:cNvSpPr/>
          <p:nvPr/>
        </p:nvSpPr>
        <p:spPr>
          <a:xfrm>
            <a:off x="2730600" y="2367000"/>
            <a:ext cx="377820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Ба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ғалау критерийі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53CA7E-777C-4088-A686-0944C3C61A64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8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9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0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1" name="Прямоугольник 1" descr=""/>
          <p:cNvPicPr/>
          <p:nvPr/>
        </p:nvPicPr>
        <p:blipFill>
          <a:blip r:embed="rId2"/>
          <a:stretch/>
        </p:blipFill>
        <p:spPr>
          <a:xfrm>
            <a:off x="122400" y="853920"/>
            <a:ext cx="5151240" cy="4078440"/>
          </a:xfrm>
          <a:prstGeom prst="rect">
            <a:avLst/>
          </a:prstGeom>
          <a:ln w="0">
            <a:noFill/>
          </a:ln>
        </p:spPr>
      </p:pic>
      <p:pic>
        <p:nvPicPr>
          <p:cNvPr id="22" name="Picture 20" descr=""/>
          <p:cNvPicPr/>
          <p:nvPr/>
        </p:nvPicPr>
        <p:blipFill>
          <a:blip r:embed="rId3"/>
          <a:srcRect l="28572" t="6676" r="27996" b="48154"/>
          <a:stretch/>
        </p:blipFill>
        <p:spPr>
          <a:xfrm>
            <a:off x="5707080" y="835200"/>
            <a:ext cx="2979720" cy="3848040"/>
          </a:xfrm>
          <a:prstGeom prst="rect">
            <a:avLst/>
          </a:prstGeom>
          <a:ln w="0">
            <a:noFill/>
          </a:ln>
        </p:spPr>
      </p:pic>
      <p:sp>
        <p:nvSpPr>
          <p:cNvPr id="23" name="Прямоугольник 9"/>
          <p:cNvSpPr/>
          <p:nvPr/>
        </p:nvSpPr>
        <p:spPr>
          <a:xfrm>
            <a:off x="-85680" y="241200"/>
            <a:ext cx="866916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Фотосинтездің қараңғы кезеңі. Кальвин циклі.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8568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2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040196-BB02-4BA8-B1E6-D29BF3453CF3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6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8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Прямоугольник 1"/>
          <p:cNvSpPr/>
          <p:nvPr/>
        </p:nvSpPr>
        <p:spPr>
          <a:xfrm>
            <a:off x="3279600" y="839880"/>
            <a:ext cx="4965840" cy="30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</a:t>
            </a:r>
            <a:r>
              <a:rPr b="1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Фотосинтез процесінің қараңғы кезеңі реакцияларында көмірсу түзілуімен аяқталады. Бұл реакциялардың жүруі үшін жарық кезеңінде жинақталған энергия мен заттар пайдаланылады; өсімдіктерде осы циклді ашқаны үшін 1961 жылы М.Кальвин Нобель сыйлығын алды.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Прямоугольник 9"/>
          <p:cNvSpPr/>
          <p:nvPr/>
        </p:nvSpPr>
        <p:spPr>
          <a:xfrm>
            <a:off x="474840" y="236520"/>
            <a:ext cx="725004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Фотосинтездің қараңғы кезеңі. Кальвин циклі.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1" name="Picture 20" descr=""/>
          <p:cNvPicPr/>
          <p:nvPr/>
        </p:nvPicPr>
        <p:blipFill>
          <a:blip r:embed="rId2"/>
          <a:srcRect l="9487" t="71889" r="63146" b="7717"/>
          <a:stretch/>
        </p:blipFill>
        <p:spPr>
          <a:xfrm>
            <a:off x="331920" y="1298520"/>
            <a:ext cx="2474640" cy="2737080"/>
          </a:xfrm>
          <a:prstGeom prst="rect">
            <a:avLst/>
          </a:prstGeom>
          <a:ln w="0">
            <a:noFill/>
          </a:ln>
          <a:effectLst>
            <a:outerShdw dist="38183" dir="2700000" blurRad="0" rotWithShape="0">
              <a:srgbClr val="000000">
                <a:alpha val="40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33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4ADC13A-CD48-4C43-BC5B-74F4CA027797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4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5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6" name="Прямоугольник 9"/>
          <p:cNvSpPr/>
          <p:nvPr/>
        </p:nvSpPr>
        <p:spPr>
          <a:xfrm>
            <a:off x="-85680" y="241200"/>
            <a:ext cx="866916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Фотосинтездің қараңғы кезеңі. Кальвин циклі.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861840" y="1611360"/>
          <a:ext cx="6516720" cy="2039760"/>
        </p:xfrm>
        <a:graphic>
          <a:graphicData uri="http://schemas.openxmlformats.org/drawingml/2006/table">
            <a:tbl>
              <a:tblPr/>
              <a:tblGrid>
                <a:gridCol w="4310280"/>
                <a:gridCol w="2206440"/>
              </a:tblGrid>
              <a:tr h="484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Үдеріс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4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нәтижесі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554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400" strike="noStrike" u="none">
                          <a:solidFill>
                            <a:srgbClr val="17375e"/>
                          </a:solidFill>
                          <a:uFillTx/>
                          <a:latin typeface="Times New Roman"/>
                          <a:ea typeface="Times New Roman"/>
                        </a:rPr>
                        <a:t>СО2 мен бес көміртекті қанттың АТФ және НАДФ*Н</a:t>
                      </a:r>
                      <a:r>
                        <a:rPr b="0" lang="kk-KZ" sz="1600" strike="noStrike" u="none">
                          <a:solidFill>
                            <a:srgbClr val="17375e"/>
                          </a:solidFill>
                          <a:uFillTx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b="0" lang="kk-KZ" sz="2400" strike="noStrike" u="none">
                          <a:solidFill>
                            <a:srgbClr val="17375e"/>
                          </a:solidFill>
                          <a:uFillTx/>
                          <a:latin typeface="Times New Roman"/>
                          <a:ea typeface="Times New Roman"/>
                        </a:rPr>
                        <a:t> энергиясын тасымалдай отырып зат тасымалдау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400" strike="noStrike" u="none">
                          <a:solidFill>
                            <a:srgbClr val="17375e"/>
                          </a:solidFill>
                          <a:uFillTx/>
                          <a:latin typeface="Times New Roman"/>
                          <a:ea typeface="Times New Roman"/>
                        </a:rPr>
                        <a:t>Глюкозаның түзілуі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39" name="Прямоугольник 11"/>
          <p:cNvSpPr/>
          <p:nvPr/>
        </p:nvSpPr>
        <p:spPr>
          <a:xfrm>
            <a:off x="1460520" y="966960"/>
            <a:ext cx="4624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фотосинтездің қараңғы кезеңі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3760"/>
            <a:ext cx="9702720" cy="5167440"/>
          </a:xfrm>
          <a:prstGeom prst="rect">
            <a:avLst/>
          </a:prstGeom>
          <a:ln w="0">
            <a:noFill/>
          </a:ln>
        </p:spPr>
      </p:pic>
      <p:sp>
        <p:nvSpPr>
          <p:cNvPr id="41" name="Google Shape;123;p4"/>
          <p:cNvSpPr/>
          <p:nvPr/>
        </p:nvSpPr>
        <p:spPr>
          <a:xfrm>
            <a:off x="756432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FDA82A-AC1F-4C29-8BD1-94EFF6C39F1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2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4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Прямоугольник 1"/>
          <p:cNvSpPr/>
          <p:nvPr/>
        </p:nvSpPr>
        <p:spPr>
          <a:xfrm>
            <a:off x="457200" y="900000"/>
            <a:ext cx="8434440" cy="352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Фазаның бірінші сатысы</a:t>
            </a: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– үшатомды көміртек қосылыстарын алу болып табылады.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  </a:t>
            </a: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Кейбір өсімдіктер үшин бірінші саты – төрт атомды көміртек қосылыстарын түзу. Бұл жолды аустралиялық ғалымдар М.Хетч мен К.Слэк (1966) ашты және оны 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С4</a:t>
            </a:r>
            <a:r>
              <a:rPr b="1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– фотосинтез</a:t>
            </a: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деп атады. С</a:t>
            </a:r>
            <a:r>
              <a:rPr b="0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4</a:t>
            </a: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- фотосинтез нәтижесінде де глюкоза мен басқа қанттар түзіледі.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Мысалы: төмендегі реакциядан байқауға болады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6СО</a:t>
            </a:r>
            <a:r>
              <a:rPr b="1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+ 12Н</a:t>
            </a:r>
            <a:r>
              <a:rPr b="1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+ АТФ = С</a:t>
            </a:r>
            <a:r>
              <a:rPr b="1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6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Н</a:t>
            </a:r>
            <a:r>
              <a:rPr b="1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12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О</a:t>
            </a:r>
            <a:r>
              <a:rPr b="1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6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+ 6Н</a:t>
            </a:r>
            <a:r>
              <a:rPr b="1" lang="kk-KZ" sz="2000" strike="noStrike" u="none" baseline="-25000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2</a:t>
            </a:r>
            <a:r>
              <a:rPr b="1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О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000" strike="noStrike" u="none">
                <a:solidFill>
                  <a:srgbClr val="17375e"/>
                </a:solidFill>
                <a:uFillTx/>
                <a:latin typeface="Times New Roman"/>
                <a:ea typeface="Times New Roman"/>
              </a:rPr>
              <a:t>Осылайша фотосинтездің екінші сатысы-хлоропластар стромасында қараңғыда энергия түзумен өтеді. Нәтижесінде көміртегі алғашқы органикалық зат ретінде түзіледі.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Прямоугольник 9"/>
          <p:cNvSpPr/>
          <p:nvPr/>
        </p:nvSpPr>
        <p:spPr>
          <a:xfrm>
            <a:off x="-85680" y="241200"/>
            <a:ext cx="8669160" cy="80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Фотосинтездің қараңғы кезеңі. Кальвин циклі.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48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851CB3C-5E75-4043-B706-3FBD81905CA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9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51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"/>
          <p:cNvSpPr/>
          <p:nvPr/>
        </p:nvSpPr>
        <p:spPr>
          <a:xfrm>
            <a:off x="0" y="808200"/>
            <a:ext cx="8623440" cy="125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8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Фотосинтездің қараңғы кезеңіне үлес қосқан ғалымдар еңбегін жазыңыз.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Прямоугольник 1"/>
          <p:cNvSpPr/>
          <p:nvPr/>
        </p:nvSpPr>
        <p:spPr>
          <a:xfrm>
            <a:off x="830160" y="3598920"/>
            <a:ext cx="6973920" cy="100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Arial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Фотосинтездің қараңғы кезеңіне үлес қосқан ғалымдар еңбегін жазады.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1182600" y="1971720"/>
          <a:ext cx="6512040" cy="1430280"/>
        </p:xfrm>
        <a:graphic>
          <a:graphicData uri="http://schemas.openxmlformats.org/drawingml/2006/table">
            <a:tbl>
              <a:tblPr/>
              <a:tblGrid>
                <a:gridCol w="2413080"/>
                <a:gridCol w="4098960"/>
              </a:tblGrid>
              <a:tr h="35100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Ғалымдар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Еңбегі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77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2. Мелвин Калвин   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marL="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1640">
                <a:tc>
                  <a:txBody>
                    <a:bodyPr lIns="68760" rIns="6876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3. М.Хетч мен К.Слэк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marL="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endParaRPr b="0" lang="ru-RU" sz="12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760" marR="6876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57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DCB48A-E2F0-4F1C-B6D5-FA8E6235A39E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58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59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0" name="Прямоугольник 9"/>
          <p:cNvSpPr/>
          <p:nvPr/>
        </p:nvSpPr>
        <p:spPr>
          <a:xfrm>
            <a:off x="630360" y="241200"/>
            <a:ext cx="323208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Тапсырма жауабы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Прямоугольник 1"/>
          <p:cNvSpPr/>
          <p:nvPr/>
        </p:nvSpPr>
        <p:spPr>
          <a:xfrm>
            <a:off x="409680" y="808200"/>
            <a:ext cx="777240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   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№1.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977760" y="1671480"/>
          <a:ext cx="7236000" cy="2454480"/>
        </p:xfrm>
        <a:graphic>
          <a:graphicData uri="http://schemas.openxmlformats.org/drawingml/2006/table">
            <a:tbl>
              <a:tblPr/>
              <a:tblGrid>
                <a:gridCol w="1717920"/>
                <a:gridCol w="5518080"/>
              </a:tblGrid>
              <a:tr h="35100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Ғалымдар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1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    </a:t>
                      </a:r>
                      <a:r>
                        <a:rPr b="1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SimSun"/>
                        </a:rPr>
                        <a:t>Еңбегі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40292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2. Мелвин Калвин   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marL="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Calibri"/>
                        </a:rPr>
                        <a:t>А.</a:t>
                      </a: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 Фотосинтездің қараңғы кезеңі реакцияларында көмірсу түзілуімен аяқталады және қайталанып отыратынын дәлелдеді,1961 ж. Нобель сыйлығын алды.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1640">
                <a:tc>
                  <a:txBody>
                    <a:bodyPr lIns="68400" rIns="68400" tIns="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3. М.Хетч мен К.Слэк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68400" rIns="68400" tIns="0" bIns="0" anchor="t">
                      <a:noAutofit/>
                    </a:bodyPr>
                    <a:p>
                      <a:pPr marL="457200">
                        <a:lnSpc>
                          <a:spcPct val="115000"/>
                        </a:lnSpc>
                        <a:tabLst>
                          <a:tab algn="l" pos="0"/>
                          <a:tab algn="l" pos="777960"/>
                          <a:tab algn="l" pos="1555920"/>
                          <a:tab algn="l" pos="2333520"/>
                          <a:tab algn="l" pos="3111480"/>
                          <a:tab algn="l" pos="3889440"/>
                          <a:tab algn="l" pos="4667400"/>
                          <a:tab algn="l" pos="5445000"/>
                          <a:tab algn="l" pos="6222960"/>
                          <a:tab algn="l" pos="7000920"/>
                          <a:tab algn="l" pos="7778880"/>
                          <a:tab algn="l" pos="8556480"/>
                          <a:tab algn="l" pos="9334440"/>
                          <a:tab algn="l" pos="10112400"/>
                          <a:tab algn="l" pos="10890360"/>
                        </a:tabLst>
                      </a:pP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Calibri"/>
                        </a:rPr>
                        <a:t>Ә.</a:t>
                      </a:r>
                      <a:r>
                        <a:rPr b="1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С4</a:t>
                      </a:r>
                      <a:r>
                        <a:rPr b="0" lang="kk-KZ" sz="2000" strike="noStrike" u="none" baseline="-25000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kk-KZ" sz="2000" strike="noStrike" u="none">
                          <a:solidFill>
                            <a:srgbClr val="204d84"/>
                          </a:solidFill>
                          <a:uFillTx/>
                          <a:latin typeface="Times New Roman"/>
                          <a:ea typeface="Times New Roman"/>
                        </a:rPr>
                        <a:t>– фотосинтезді ашты.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68400" marR="684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-63360" y="0"/>
            <a:ext cx="9229680" cy="5167440"/>
          </a:xfrm>
          <a:prstGeom prst="rect">
            <a:avLst/>
          </a:prstGeom>
          <a:ln w="0">
            <a:noFill/>
          </a:ln>
        </p:spPr>
      </p:pic>
      <p:sp>
        <p:nvSpPr>
          <p:cNvPr id="6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7215B43-B909-436F-9892-76DA4D7DB274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6" name="Google Shape;124;p4"/>
          <p:cNvCxnSpPr/>
          <p:nvPr/>
        </p:nvCxnSpPr>
        <p:spPr>
          <a:xfrm>
            <a:off x="307800" y="487476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8" name="Прямоугольник 9"/>
          <p:cNvSpPr/>
          <p:nvPr/>
        </p:nvSpPr>
        <p:spPr>
          <a:xfrm>
            <a:off x="630360" y="241200"/>
            <a:ext cx="3909960" cy="43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  <a:ea typeface="Times New Roman"/>
              </a:rPr>
              <a:t>Тәжірибелік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Rectangle 12"/>
          <p:cNvSpPr/>
          <p:nvPr/>
        </p:nvSpPr>
        <p:spPr>
          <a:xfrm>
            <a:off x="152280" y="1454040"/>
            <a:ext cx="184320" cy="276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tIns="45360" bIns="45360" anchor="ctr">
            <a:sp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Прямоугольник 1"/>
          <p:cNvSpPr/>
          <p:nvPr/>
        </p:nvSpPr>
        <p:spPr>
          <a:xfrm>
            <a:off x="189000" y="682560"/>
            <a:ext cx="8513640" cy="10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Тапсырма №2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. Төмендегі  суреттің құрылымын атап жазып түсіндіріңіз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Arial"/>
              </a:rPr>
              <a:t>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Прямоугольник 1"/>
          <p:cNvSpPr/>
          <p:nvPr/>
        </p:nvSpPr>
        <p:spPr>
          <a:xfrm>
            <a:off x="646200" y="3878280"/>
            <a:ext cx="7599240" cy="70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    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Дескриптор: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204d84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204d84"/>
                </a:solidFill>
                <a:uFillTx/>
                <a:latin typeface="Times New Roman"/>
                <a:ea typeface="Times New Roman"/>
              </a:rPr>
              <a:t>Суреттің құрылымын анықтап жазып түсіндіреді</a:t>
            </a:r>
            <a:r>
              <a:rPr b="0" lang="kk-KZ" sz="2000" strike="noStrike" u="none">
                <a:solidFill>
                  <a:srgbClr val="204d84"/>
                </a:solidFill>
                <a:uFillTx/>
                <a:latin typeface="Arial"/>
              </a:rPr>
              <a:t>;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2" name="Рисунок 10" descr="https://cdn.turkaramamotoru.com/kk/hloroplast-3029.jpg"/>
          <p:cNvPicPr/>
          <p:nvPr/>
        </p:nvPicPr>
        <p:blipFill>
          <a:blip r:embed="rId2"/>
          <a:stretch/>
        </p:blipFill>
        <p:spPr>
          <a:xfrm>
            <a:off x="2112840" y="1544760"/>
            <a:ext cx="4130640" cy="1908000"/>
          </a:xfrm>
          <a:prstGeom prst="rect">
            <a:avLst/>
          </a:prstGeom>
          <a:ln w="0">
            <a:noFill/>
          </a:ln>
        </p:spPr>
      </p:pic>
      <p:sp>
        <p:nvSpPr>
          <p:cNvPr id="73" name="Прямая соединительная линия 13"/>
          <p:cNvSpPr/>
          <p:nvPr/>
        </p:nvSpPr>
        <p:spPr>
          <a:xfrm flipH="1" flipV="1">
            <a:off x="1986120" y="1639800"/>
            <a:ext cx="661680" cy="30024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Прямая соединительная линия 14"/>
          <p:cNvSpPr/>
          <p:nvPr/>
        </p:nvSpPr>
        <p:spPr>
          <a:xfrm flipH="1" flipV="1">
            <a:off x="5984640" y="2658960"/>
            <a:ext cx="663480" cy="30024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Прямая соединительная линия 15"/>
          <p:cNvSpPr/>
          <p:nvPr/>
        </p:nvSpPr>
        <p:spPr>
          <a:xfrm flipH="1" flipV="1">
            <a:off x="4299120" y="2863800"/>
            <a:ext cx="209520" cy="90504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6" name="Прямая соединительная линия 16"/>
          <p:cNvSpPr/>
          <p:nvPr/>
        </p:nvSpPr>
        <p:spPr>
          <a:xfrm flipV="1">
            <a:off x="3673440" y="1339920"/>
            <a:ext cx="819360" cy="1071360"/>
          </a:xfrm>
          <a:prstGeom prst="line">
            <a:avLst/>
          </a:prstGeom>
          <a:ln w="9360">
            <a:solidFill>
              <a:srgbClr val="4a7eb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4897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2024-11-05T08:41:25Z</dcterms:modified>
  <cp:revision>441</cp:revision>
  <dc:subject/>
  <dc:title>Презентация PowerPoint</dc:title>
</cp:coreProperties>
</file>