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7.png" ContentType="image/png"/>
  <Override PartName="/ppt/media/image9.jpeg" ContentType="image/jpeg"/>
  <Override PartName="/ppt/media/image8.png" ContentType="image/png"/>
  <Override PartName="/ppt/media/image6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572674-1F23-4808-BB8B-D38ECB4282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89080" indent="-2890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0360" indent="-24156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1640" indent="-19224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0440" indent="-1918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1040" indent="-19224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D36A0B3-46A5-4B0A-BB51-C6DFAEEDC913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hyperlink" Target="http://static8.depositphotos.com/" TargetMode="External"/><Relationship Id="rId5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961920" y="2320920"/>
            <a:ext cx="718848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Тақырыбы: </a:t>
            </a:r>
            <a:r>
              <a:rPr b="0" lang="kk-KZ" sz="20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Фотосинтез жылдамдығына әсер ететін факторлар. Фотосинтездің шектеуші факторлары: жарық толқынының ұзындығы мен жарық интенсивтілігі, көмірқышқыл газының концентрациясы, температура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221840" y="4357440"/>
            <a:ext cx="69397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78000" y="4562280"/>
            <a:ext cx="67125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7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1602CD9-C42A-475F-8F6C-807B70BBEF9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8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Прямоугольник 1"/>
          <p:cNvSpPr/>
          <p:nvPr/>
        </p:nvSpPr>
        <p:spPr>
          <a:xfrm>
            <a:off x="166680" y="787320"/>
            <a:ext cx="3170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№2.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Прямоугольник 1"/>
          <p:cNvSpPr/>
          <p:nvPr/>
        </p:nvSpPr>
        <p:spPr>
          <a:xfrm>
            <a:off x="814320" y="3468600"/>
            <a:ext cx="7824960" cy="39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82" name=""/>
          <p:cNvGraphicFramePr/>
          <p:nvPr/>
        </p:nvGraphicFramePr>
        <p:xfrm>
          <a:off x="1068480" y="1546200"/>
          <a:ext cx="6721560" cy="2838600"/>
        </p:xfrm>
        <a:graphic>
          <a:graphicData uri="http://schemas.openxmlformats.org/drawingml/2006/table">
            <a:tbl>
              <a:tblPr/>
              <a:tblGrid>
                <a:gridCol w="2660400"/>
                <a:gridCol w="4061160"/>
              </a:tblGrid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Ұғымдар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Сипаты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5720"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buClr>
                          <a:srgbClr val="204d84"/>
                        </a:buClr>
                        <a:buFont typeface="Times New Roman"/>
                        <a:buAutoNum type="arabicPeriod"/>
                        <a:tabLst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Плато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В. Жарықпен қанығу аймағы.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2. Көлеңкесүйгіш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А. төменгі тыныс алу қарқындылығымен ерекшеленеді.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3. Жарықсүйгіш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D. Ашық жерде өсетін өсімдіктер.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31080">
                <a:tc>
                  <a:txBody>
                    <a:bodyPr lIns="68760" rIns="68760" tIns="0" bIns="0" anchor="t">
                      <a:noAutofit/>
                    </a:bodyPr>
                    <a:p>
                      <a:pPr marL="343080" indent="-343080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4. Көлеңкеге төзімді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С. Ірі хлоропластары бар, пигменттер саны көп.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84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EEA7BC-4DAB-4652-A2F2-C28523B7E28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5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6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7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Прямоугольник 13"/>
          <p:cNvSpPr/>
          <p:nvPr/>
        </p:nvSpPr>
        <p:spPr>
          <a:xfrm>
            <a:off x="659880" y="236520"/>
            <a:ext cx="2350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12"/>
          <p:cNvSpPr/>
          <p:nvPr/>
        </p:nvSpPr>
        <p:spPr>
          <a:xfrm>
            <a:off x="396720" y="911160"/>
            <a:ext cx="8039160" cy="277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Биологиялық диктант.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Көп нүктенің орнына тиісті сөзді жазып түсіндіріңіз.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1.Фотосинтезге әсер ететін сыртқы жағдайлардың ішінде ең маңыздысы ......... болып есептеледі.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2. В.Н.Любименко барлық өсімдіктерді жарыққа қатысты ........экологиялық топқа бөлді.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3............-олар аз жарықта өседі, жарыққа қарқындылығы төмен.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4. Жарықпен қанығу аймағы </a:t>
            </a:r>
            <a:r>
              <a:rPr b="0" i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.........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Rectangle 17"/>
          <p:cNvSpPr/>
          <p:nvPr/>
        </p:nvSpPr>
        <p:spPr>
          <a:xfrm>
            <a:off x="957240" y="4042800"/>
            <a:ext cx="7176960" cy="59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10880" bIns="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Көп нүктенің орнына тиісті сөзді жазып түсіндіреді.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2EA4335-4CDD-4BDD-B790-A1FE9E045E8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9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6" name="Прямоугольник 13"/>
          <p:cNvSpPr/>
          <p:nvPr/>
        </p:nvSpPr>
        <p:spPr>
          <a:xfrm>
            <a:off x="684360" y="204840"/>
            <a:ext cx="59529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 тапсырмасының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Прямоугольник 15"/>
          <p:cNvSpPr/>
          <p:nvPr/>
        </p:nvSpPr>
        <p:spPr>
          <a:xfrm>
            <a:off x="204840" y="754200"/>
            <a:ext cx="8939160" cy="41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№3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1.Фотосинтезге әсер ететін сыртқы жағдайлардың ішінде ең маңыздысы </a:t>
            </a:r>
            <a:r>
              <a:rPr b="0" i="1" lang="kk-KZ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жарық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болып есептеледі.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2. В.Н.Любименко барлық өсімдіктерді жарыққа қатысты </a:t>
            </a:r>
            <a:r>
              <a:rPr b="0" lang="kk-KZ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экологиялық топқа бөлді.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3. </a:t>
            </a:r>
            <a:r>
              <a:rPr b="0" i="1" lang="kk-KZ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Көлеңкеге төзімді өсімдіктер-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олар аз жарықта өседі, жарыққа қарқындылығы төмен.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4. Жарықпен қанығу аймағы </a:t>
            </a:r>
            <a:r>
              <a:rPr b="0" i="1" lang="kk-KZ" sz="2000" strike="noStrike" u="sng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плато</a:t>
            </a:r>
            <a:r>
              <a:rPr b="0" i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1BC1C89-84B3-48C3-86A2-52F3924D61E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Прямоугольник 7"/>
          <p:cNvSpPr/>
          <p:nvPr/>
        </p:nvSpPr>
        <p:spPr>
          <a:xfrm>
            <a:off x="728280" y="270000"/>
            <a:ext cx="1919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Прямоугольник 11"/>
          <p:cNvSpPr/>
          <p:nvPr/>
        </p:nvSpPr>
        <p:spPr>
          <a:xfrm>
            <a:off x="493560" y="760320"/>
            <a:ext cx="7121520" cy="381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Рефлекция.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«Мен бүгінгі сабақта....................,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себебі........................» 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(.........білдім)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(.............толықтырғым келеді)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  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               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(................сұрағым бар?)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5" name="Рисунок 11" descr="http://info207.ucoz.ua/Programming/Lasarus/smile.png"/>
          <p:cNvPicPr/>
          <p:nvPr/>
        </p:nvPicPr>
        <p:blipFill>
          <a:blip r:embed="rId2"/>
          <a:stretch/>
        </p:blipFill>
        <p:spPr>
          <a:xfrm>
            <a:off x="773280" y="1892160"/>
            <a:ext cx="1103040" cy="84168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12" descr="http://avatars.mds.yandex.net/get-pdb/881477/9f3fec68-82c1-4276-951f-c6b464c46dd0/orig"/>
          <p:cNvPicPr/>
          <p:nvPr/>
        </p:nvPicPr>
        <p:blipFill>
          <a:blip r:embed="rId3"/>
          <a:stretch/>
        </p:blipFill>
        <p:spPr>
          <a:xfrm>
            <a:off x="630360" y="2647800"/>
            <a:ext cx="1434960" cy="116712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13" descr="https://www.audit-it.ru/upload/blog/fd7/QuestionGuy.jpg"/>
          <p:cNvPicPr/>
          <p:nvPr/>
        </p:nvPicPr>
        <p:blipFill>
          <a:blip r:embed="rId4"/>
          <a:stretch/>
        </p:blipFill>
        <p:spPr>
          <a:xfrm>
            <a:off x="851040" y="3578400"/>
            <a:ext cx="946080" cy="85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0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07D63A-1A96-418A-87CE-C89EA8515F08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3" name="Прямоугольник 7"/>
          <p:cNvSpPr/>
          <p:nvPr/>
        </p:nvSpPr>
        <p:spPr>
          <a:xfrm>
            <a:off x="728640" y="270000"/>
            <a:ext cx="18478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Үй жұмысы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Прямоугольник 11"/>
          <p:cNvSpPr/>
          <p:nvPr/>
        </p:nvSpPr>
        <p:spPr>
          <a:xfrm>
            <a:off x="361800" y="1127160"/>
            <a:ext cx="6969240" cy="118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§9 оқу. Біліміңді тексер: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-Қолдану сұрағы -1 және 2, 51-бетте.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1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CA2A91-DC87-4803-8ED0-C4BF6DAA18B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0" name="Прямоугольник 7"/>
          <p:cNvSpPr/>
          <p:nvPr/>
        </p:nvSpPr>
        <p:spPr>
          <a:xfrm>
            <a:off x="734400" y="270000"/>
            <a:ext cx="36540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Қолданылған әдебиеттер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Прямоугольник 11"/>
          <p:cNvSpPr/>
          <p:nvPr/>
        </p:nvSpPr>
        <p:spPr>
          <a:xfrm>
            <a:off x="361800" y="1127160"/>
            <a:ext cx="8388360" cy="253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Сабақ төмендегі оқулық негізінде құрастырылды.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Биология 11 сынып, Қоғамдық-гуманитарлық бағыт.  Оқулық авторылары: Н. Аблайханова, А. Қалыбаева, А. Пәрімбекова;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70c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70c0"/>
                </a:solidFill>
                <a:uFillTx/>
                <a:latin typeface="Times New Roman"/>
                <a:ea typeface="Times New Roman"/>
              </a:rPr>
              <a:t>. </a:t>
            </a:r>
            <a:r>
              <a:rPr b="0" lang="kk-KZ" sz="2000" strike="noStrike" u="none">
                <a:solidFill>
                  <a:srgbClr val="0070c0"/>
                </a:solidFill>
                <a:uFillTx/>
                <a:latin typeface="Arial"/>
              </a:rPr>
              <a:t>9484/fotosintez-protsesine-syrtqy-zhaghdaylardynh-aseri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9E8834-530F-40BB-BD4D-3D3FA663FF1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676440"/>
            <a:ext cx="8588520" cy="327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rmAutofit fontScale="92500" lnSpcReduction="9999"/>
          </a:bodyPr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терийлері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11.1.2.4 -  фотосинтездің шектеуші факторларын зерттеу жәнен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Calibri"/>
                <a:ea typeface="Arial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түсіндіру.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шектеуші факторларын зерттейді жәнен түсіндіреді.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601"/>
              </a:spcBef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00000"/>
              </a:lnSpc>
              <a:spcBef>
                <a:spcPts val="499"/>
              </a:spcBef>
              <a:buClr>
                <a:srgbClr val="1f497d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72960" indent="-37296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3274920" y="23328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4" name="Picture 2" descr="C:\Users\Типография\Desktop\Безымянный.png"/>
          <p:cNvPicPr/>
          <p:nvPr/>
        </p:nvPicPr>
        <p:blipFill>
          <a:blip r:embed="rId2"/>
          <a:srcRect l="11758" t="5761" r="11484" b="86798"/>
          <a:stretch/>
        </p:blipFill>
        <p:spPr>
          <a:xfrm>
            <a:off x="0" y="2395440"/>
            <a:ext cx="9144000" cy="385920"/>
          </a:xfrm>
          <a:prstGeom prst="rect">
            <a:avLst/>
          </a:prstGeom>
          <a:ln w="0">
            <a:noFill/>
          </a:ln>
        </p:spPr>
      </p:pic>
      <p:sp>
        <p:nvSpPr>
          <p:cNvPr id="15" name="Прямоугольник 9"/>
          <p:cNvSpPr/>
          <p:nvPr/>
        </p:nvSpPr>
        <p:spPr>
          <a:xfrm>
            <a:off x="2730600" y="2367000"/>
            <a:ext cx="377820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Ба</a:t>
            </a: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ғалау критерийі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17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B49E68F-D443-4991-97C6-CEC599FF1EE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8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9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Прямоугольник 1"/>
          <p:cNvSpPr/>
          <p:nvPr/>
        </p:nvSpPr>
        <p:spPr>
          <a:xfrm>
            <a:off x="139680" y="888840"/>
            <a:ext cx="5935680" cy="301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жылдамдығы, біріншіден, фактордың өзгеруіне байланысты. Табиғи жағдайда барлық факторлар бір-бірімен өзара әрекеттеседі, яғни бір фактордың әрекеті қалған факторлардың өзгеруіне байланысты. Фотосинтезге әсер ететін сыртқы жағдайлардың ішінде ең маңыздысы жарық болып есептеледі.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Прямоугольник 9"/>
          <p:cNvSpPr/>
          <p:nvPr/>
        </p:nvSpPr>
        <p:spPr>
          <a:xfrm>
            <a:off x="671400" y="225360"/>
            <a:ext cx="42166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Жаңа тақырып.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3" name="Picture 12" descr="https://opiqkz.blob.core.windows.net/kitcontent/535f4dd7-195a-48bd-9852-2031f0701a34/9e5cf928-8109-468f-896d-14cc9ad9a87e/440587b3-2a71-4221-9805-d8e836f9a8bf_m.jpg"/>
          <p:cNvPicPr/>
          <p:nvPr/>
        </p:nvPicPr>
        <p:blipFill>
          <a:blip r:embed="rId2"/>
          <a:stretch/>
        </p:blipFill>
        <p:spPr>
          <a:xfrm>
            <a:off x="6546960" y="1068480"/>
            <a:ext cx="2386080" cy="2025720"/>
          </a:xfrm>
          <a:prstGeom prst="rect">
            <a:avLst/>
          </a:prstGeom>
          <a:ln w="0">
            <a:noFill/>
          </a:ln>
        </p:spPr>
      </p:pic>
      <p:sp>
        <p:nvSpPr>
          <p:cNvPr id="24" name="Прямоугольник 11"/>
          <p:cNvSpPr/>
          <p:nvPr/>
        </p:nvSpPr>
        <p:spPr>
          <a:xfrm>
            <a:off x="6563160" y="3094200"/>
            <a:ext cx="24170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Фотосинтезге әсер ететін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2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12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факторлар: жарық, су, СО</a:t>
            </a:r>
            <a:r>
              <a:rPr b="1" lang="kk-KZ" sz="8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2</a:t>
            </a:r>
            <a:r>
              <a:rPr b="1" lang="kk-KZ" sz="1200" strike="noStrike" u="none">
                <a:solidFill>
                  <a:srgbClr val="050571"/>
                </a:solidFill>
                <a:uFillTx/>
                <a:latin typeface="Times New Roman"/>
                <a:ea typeface="Times New Roman"/>
              </a:rPr>
              <a:t>, т.б</a:t>
            </a:r>
            <a:r>
              <a:rPr b="1" lang="kk-KZ" sz="12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702720" cy="5167440"/>
          </a:xfrm>
          <a:prstGeom prst="rect">
            <a:avLst/>
          </a:prstGeom>
          <a:ln w="0">
            <a:noFill/>
          </a:ln>
        </p:spPr>
      </p:pic>
      <p:sp>
        <p:nvSpPr>
          <p:cNvPr id="26" name="Google Shape;123;p4"/>
          <p:cNvSpPr/>
          <p:nvPr/>
        </p:nvSpPr>
        <p:spPr>
          <a:xfrm>
            <a:off x="756432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9210E1B-96F4-4FD6-ADFA-C6E7A228F95E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9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Прямоугольник 1"/>
          <p:cNvSpPr/>
          <p:nvPr/>
        </p:nvSpPr>
        <p:spPr>
          <a:xfrm>
            <a:off x="457200" y="900000"/>
            <a:ext cx="5262480" cy="375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процесінің қарқындылығына жарықтың әсері.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Бұл жарықтану шеңберіңде фотосинтез жылдамдығы жарықпен лимиттеледі. Одан әрі жарық қарқындылығы артқан кезде фотосинтез өсе береді, бірақ баяу (әлсіреген әсер аймағы) және ақырында, жарық қарқындылығы өседі, ал фотосинтез өзгермейді;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Жарықпен қанығу аймағы </a:t>
            </a:r>
            <a:r>
              <a:rPr b="0" i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плато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Picture 17" descr="https://kipmu.ru/wp-content/uploads/organveshestva.jpg"/>
          <p:cNvPicPr/>
          <p:nvPr/>
        </p:nvPicPr>
        <p:blipFill>
          <a:blip r:embed="rId2"/>
          <a:stretch/>
        </p:blipFill>
        <p:spPr>
          <a:xfrm>
            <a:off x="5851440" y="2743200"/>
            <a:ext cx="3090960" cy="195732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9" descr="http://static8.depositphotos.com/1004221/832/i/450/depositphotos_8329569-stock-photo-green-oak-leaves-with-sun.jpg"/>
          <p:cNvPicPr/>
          <p:nvPr/>
        </p:nvPicPr>
        <p:blipFill>
          <a:blip r:embed="rId3"/>
          <a:stretch/>
        </p:blipFill>
        <p:spPr>
          <a:xfrm>
            <a:off x="6370560" y="1030320"/>
            <a:ext cx="3127320" cy="1920960"/>
          </a:xfrm>
          <a:prstGeom prst="rect">
            <a:avLst/>
          </a:prstGeom>
          <a:ln w="0">
            <a:noFill/>
          </a:ln>
        </p:spPr>
      </p:pic>
      <p:sp>
        <p:nvSpPr>
          <p:cNvPr id="33" name="Прямоугольник 18"/>
          <p:cNvSpPr/>
          <p:nvPr/>
        </p:nvSpPr>
        <p:spPr>
          <a:xfrm>
            <a:off x="6968520" y="4570560"/>
            <a:ext cx="19947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000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http://static8.depositphotos.com/</a:t>
            </a:r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8568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35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891162D-4EE3-4467-9F04-2AE55B4AB1F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6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7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8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Прямоугольник 1"/>
          <p:cNvSpPr/>
          <p:nvPr/>
        </p:nvSpPr>
        <p:spPr>
          <a:xfrm>
            <a:off x="287280" y="878040"/>
            <a:ext cx="4319640" cy="34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жарықтануға тәуелділігін бейнелейтің қисықтың бағытын өзгертуі де, плотаға шығуы да келесі көрсеткіштерге байланысты болады;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*басқа сыртқы факторлардың өзгеруіне;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*өсімдіктердің түріне;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*фотосинтездің қаранғы кезеңіндегі реакцияларының жылдамдығына. (2.8-сурет)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0" name="Picture 3" descr=""/>
          <p:cNvPicPr/>
          <p:nvPr/>
        </p:nvPicPr>
        <p:blipFill>
          <a:blip r:embed="rId2"/>
          <a:srcRect l="12126" t="5163" r="14689" b="54225"/>
          <a:stretch/>
        </p:blipFill>
        <p:spPr>
          <a:xfrm>
            <a:off x="4691160" y="996840"/>
            <a:ext cx="4165560" cy="350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42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064DB47-27F0-4AF0-A8FD-94AE4261B73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3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4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5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Прямоугольник 11"/>
          <p:cNvSpPr/>
          <p:nvPr/>
        </p:nvSpPr>
        <p:spPr>
          <a:xfrm>
            <a:off x="320760" y="784080"/>
            <a:ext cx="8454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В.Н.Любименко барлық өсімдіктерді жарыққа қатысты 3 экологиялық топқа бөлді; </a:t>
            </a:r>
            <a:r>
              <a:rPr b="0" i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жарықсүйгіш, көлеңкеге төзімді, көлеңкесүйгіш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7" name="Схема 10" descr=""/>
          <p:cNvPicPr/>
          <p:nvPr/>
        </p:nvPicPr>
        <p:blipFill>
          <a:blip r:embed="rId2"/>
          <a:stretch/>
        </p:blipFill>
        <p:spPr>
          <a:xfrm>
            <a:off x="682560" y="1652760"/>
            <a:ext cx="7967880" cy="309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376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49" name="Google Shape;123;p4"/>
          <p:cNvSpPr/>
          <p:nvPr/>
        </p:nvSpPr>
        <p:spPr>
          <a:xfrm>
            <a:off x="7307280" y="454824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411D289-8F18-4DED-AAD0-B8299A99704A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0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2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Прямоугольник 1"/>
          <p:cNvSpPr/>
          <p:nvPr/>
        </p:nvSpPr>
        <p:spPr>
          <a:xfrm>
            <a:off x="415800" y="808200"/>
            <a:ext cx="7967880" cy="7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4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шектеуші факторларында 3 экологиялық топқа бейімделген өсімдіктерді   жазып түсіндіріңіз.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Прямоугольник 1"/>
          <p:cNvSpPr/>
          <p:nvPr/>
        </p:nvSpPr>
        <p:spPr>
          <a:xfrm>
            <a:off x="641520" y="3718080"/>
            <a:ext cx="7619760" cy="94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18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Фотосинтездің шектеуші факторларында 3 экологиялық топқа бейімделген өсімдіктерді   жазып түсіндіреді.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6" name=""/>
          <p:cNvGraphicFramePr/>
          <p:nvPr/>
        </p:nvGraphicFramePr>
        <p:xfrm>
          <a:off x="2232000" y="1755720"/>
          <a:ext cx="4295880" cy="1832040"/>
        </p:xfrm>
        <a:graphic>
          <a:graphicData uri="http://schemas.openxmlformats.org/drawingml/2006/table">
            <a:tbl>
              <a:tblPr/>
              <a:tblGrid>
                <a:gridCol w="1312920"/>
                <a:gridCol w="1492200"/>
                <a:gridCol w="1490760"/>
              </a:tblGrid>
              <a:tr h="73656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Жарықсүйгіш өсімдіктер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Көлеңкеге төзімді өсімдіктер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Көлеңке-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4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сүйгіш өсімдіктер</a:t>
                      </a:r>
                      <a:endParaRPr b="0" lang="ru-RU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9548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6336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5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754FE08-C5CB-49DA-B5F9-446464670B2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9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1" name="Прямоугольник 9"/>
          <p:cNvSpPr/>
          <p:nvPr/>
        </p:nvSpPr>
        <p:spPr>
          <a:xfrm>
            <a:off x="630360" y="241200"/>
            <a:ext cx="323208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жауабы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Прямоугольник 1"/>
          <p:cNvSpPr/>
          <p:nvPr/>
        </p:nvSpPr>
        <p:spPr>
          <a:xfrm>
            <a:off x="409680" y="808200"/>
            <a:ext cx="77724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     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4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№1. 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4" name=""/>
          <p:cNvGraphicFramePr/>
          <p:nvPr/>
        </p:nvGraphicFramePr>
        <p:xfrm>
          <a:off x="1214280" y="1542960"/>
          <a:ext cx="6462720" cy="2603520"/>
        </p:xfrm>
        <a:graphic>
          <a:graphicData uri="http://schemas.openxmlformats.org/drawingml/2006/table">
            <a:tbl>
              <a:tblPr/>
              <a:tblGrid>
                <a:gridCol w="1973520"/>
                <a:gridCol w="2246040"/>
                <a:gridCol w="2243160"/>
              </a:tblGrid>
              <a:tr h="862200"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Жарықсүйгіш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Көлеңкеге төзімді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Көлеңке-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сүйгіш өсімдіктер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413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Жүгері, бидай, тары, құмай, мақта, жолжелкен т.б.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Шырмауық саумалдық, қырыққұлақ, қазтабан, тікенекті өсімдіктер </a:t>
                      </a: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SimSun"/>
                        </a:rPr>
                        <a:t>т. б.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8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Мүктер, планктон, балдырлар,т.б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229680" cy="5167440"/>
          </a:xfrm>
          <a:prstGeom prst="rect">
            <a:avLst/>
          </a:prstGeom>
          <a:ln w="0">
            <a:noFill/>
          </a:ln>
        </p:spPr>
      </p:pic>
      <p:sp>
        <p:nvSpPr>
          <p:cNvPr id="66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72A617B-E5AB-4751-8F8B-221091DFD34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7" name="Google Shape;124;p4"/>
          <p:cNvCxnSpPr/>
          <p:nvPr/>
        </p:nvCxnSpPr>
        <p:spPr>
          <a:xfrm>
            <a:off x="307800" y="48747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8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9" name="Прямоугольник 9"/>
          <p:cNvSpPr/>
          <p:nvPr/>
        </p:nvSpPr>
        <p:spPr>
          <a:xfrm>
            <a:off x="630360" y="241200"/>
            <a:ext cx="390996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Тәжірибелік тапсырма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" name="Rectangle 12"/>
          <p:cNvSpPr/>
          <p:nvPr/>
        </p:nvSpPr>
        <p:spPr>
          <a:xfrm>
            <a:off x="152280" y="1454040"/>
            <a:ext cx="184320" cy="276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1080" rIns="91080" tIns="45360" bIns="45360" anchor="ctr">
            <a:spAutoFit/>
          </a:bodyPr>
          <a:p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Прямоугольник 1"/>
          <p:cNvSpPr/>
          <p:nvPr/>
        </p:nvSpPr>
        <p:spPr>
          <a:xfrm>
            <a:off x="299880" y="525600"/>
            <a:ext cx="6699240" cy="88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Тапсырма №2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. Сәйкесін табыңыз.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Ұғымдар мен сипатты сәйкестіріп түсіндіріңіз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Arial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2" name=""/>
          <p:cNvGraphicFramePr/>
          <p:nvPr/>
        </p:nvGraphicFramePr>
        <p:xfrm>
          <a:off x="1020600" y="1641600"/>
          <a:ext cx="6721560" cy="2243160"/>
        </p:xfrm>
        <a:graphic>
          <a:graphicData uri="http://schemas.openxmlformats.org/drawingml/2006/table">
            <a:tbl>
              <a:tblPr/>
              <a:tblGrid>
                <a:gridCol w="2660760"/>
                <a:gridCol w="4060800"/>
              </a:tblGrid>
              <a:tr h="280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Ұғымдар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сипаты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Плато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А. төменгі тыныс алу қарқындылығымен ерекшеленеді.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080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Көлеңкесүйгіш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В. Жарықпен қанығу аймағы.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Жарықсүйгіш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С. Ірі хлоропластары бар, пигменттер саны көп.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60520"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i="1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Көлеңкеге төзімді өсімдіктер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1600" strike="noStrike" u="none">
                          <a:solidFill>
                            <a:srgbClr val="204d84"/>
                          </a:solidFill>
                          <a:uFillTx/>
                          <a:latin typeface="Times New Roman"/>
                          <a:ea typeface="Times New Roman"/>
                        </a:rPr>
                        <a:t>D. Ашық жерде өсетін өсімдіктер. 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3" name="Прямоугольник 12"/>
          <p:cNvSpPr/>
          <p:nvPr/>
        </p:nvSpPr>
        <p:spPr>
          <a:xfrm>
            <a:off x="1058760" y="4060800"/>
            <a:ext cx="55468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204d84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204d84"/>
                </a:solidFill>
                <a:uFillTx/>
                <a:latin typeface="Times New Roman"/>
                <a:ea typeface="Times New Roman"/>
              </a:rPr>
              <a:t>Ұғымдар мен сипатты сәйкестіріп түсіндіреді.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2024-11-05T08:43:42Z</dcterms:modified>
  <cp:revision>477</cp:revision>
  <dc:subject/>
  <dc:title>Презентация PowerPoint</dc:title>
</cp:coreProperties>
</file>