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9" r:id="rId4"/>
    <p:sldId id="372" r:id="rId5"/>
    <p:sldId id="311" r:id="rId6"/>
    <p:sldId id="342" r:id="rId7"/>
    <p:sldId id="315" r:id="rId8"/>
    <p:sldId id="331" r:id="rId9"/>
    <p:sldId id="312" r:id="rId10"/>
    <p:sldId id="319" r:id="rId11"/>
    <p:sldId id="321" r:id="rId12"/>
    <p:sldId id="355" r:id="rId13"/>
    <p:sldId id="356" r:id="rId14"/>
    <p:sldId id="362" r:id="rId15"/>
    <p:sldId id="368" r:id="rId16"/>
    <p:sldId id="335" r:id="rId17"/>
  </p:sldIdLst>
  <p:sldSz cx="10693400" cy="7561263"/>
  <p:notesSz cx="6797675" cy="99282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ＤＦ中太楷書体" panose="020B0600070205080204" charset="-128"/>
      <p:regular r:id="rId31"/>
    </p:embeddedFont>
    <p:embeddedFont>
      <p:font typeface="SimSun" panose="02010600030101010101" pitchFamily="2" charset="-122"/>
      <p:regular r:id="rId32"/>
    </p:embeddedFont>
  </p:embeddedFontLst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1pPr>
    <a:lvl2pPr marL="497205" lvl="1" indent="-4000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2pPr>
    <a:lvl3pPr marL="995680" lvl="2" indent="-8128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3pPr>
    <a:lvl4pPr marL="1492250" lvl="3" indent="-1206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4pPr>
    <a:lvl5pPr marL="1990725" lvl="4" indent="-1619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5pPr>
    <a:lvl6pPr marL="2286000" lvl="5" indent="-1619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6pPr>
    <a:lvl7pPr marL="2743200" lvl="6" indent="-1619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7pPr>
    <a:lvl8pPr marL="3200400" lvl="7" indent="-1619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8pPr>
    <a:lvl9pPr marL="3657600" lvl="8" indent="-1619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5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684">
          <p15:clr>
            <a:srgbClr val="A4A3A4"/>
          </p15:clr>
        </p15:guide>
        <p15:guide id="3" orient="horz" pos="2188">
          <p15:clr>
            <a:srgbClr val="A4A3A4"/>
          </p15:clr>
        </p15:guide>
        <p15:guide id="4" pos="3953">
          <p15:clr>
            <a:srgbClr val="A4A3A4"/>
          </p15:clr>
        </p15:guide>
        <p15:guide id="5" pos="4550">
          <p15:clr>
            <a:srgbClr val="A4A3A4"/>
          </p15:clr>
        </p15:guide>
        <p15:guide id="6" pos="2846">
          <p15:clr>
            <a:srgbClr val="A4A3A4"/>
          </p15:clr>
        </p15:guide>
        <p15:guide id="7" pos="34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00B050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9" y="374"/>
      </p:cViewPr>
      <p:guideLst>
        <p:guide orient="horz" pos="2382"/>
        <p:guide orient="horz" pos="2684"/>
        <p:guide orient="horz" pos="2188"/>
        <p:guide pos="3953"/>
        <p:guide pos="4550"/>
        <p:guide pos="2846"/>
        <p:guide pos="34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/>
          <a:lstStyle/>
          <a:p>
            <a:pPr lvl="0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/>
          <a:lstStyle/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30288" y="1241425"/>
            <a:ext cx="4737100" cy="3349625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89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noFill/>
          <a:ln w="9525">
            <a:noFill/>
          </a:ln>
        </p:spPr>
        <p:txBody>
          <a:bodyPr lIns="91425" tIns="45700" rIns="91425" bIns="45700"/>
          <a:lstStyle/>
          <a:p>
            <a:pPr lvl="0"/>
            <a:endParaRPr lang="ru-RU" altLang="ru-RU" dirty="0"/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/>
          <a:lstStyle/>
          <a:p>
            <a:pPr lvl="0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/>
          <a:lstStyle/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fld id="{9A0DB2DC-4C9A-4742-B13C-FB6460FD3503}" type="slidenum"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‹#›</a:t>
            </a:fld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62493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97205" indent="-2476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1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9758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5332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8353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8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9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789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082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622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18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945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6482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>
            <a:spLocks noGrp="1"/>
          </p:cNvSpPr>
          <p:nvPr>
            <p:ph type="body" idx="1"/>
          </p:nvPr>
        </p:nvSpPr>
        <p:spPr/>
        <p:txBody>
          <a:bodyPr vert="horz" wrap="square" lIns="91425" tIns="45700" rIns="91425" bIns="45700" anchor="t"/>
          <a:lstStyle/>
          <a:p>
            <a:pPr marL="0" lvl="0" indent="0" eaLnBrk="1" hangingPunct="1"/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005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0" indent="0">
              <a:buNone/>
              <a:defRPr sz="2200" b="1"/>
            </a:lvl2pPr>
            <a:lvl3pPr marL="995680" indent="0">
              <a:buNone/>
              <a:defRPr sz="2000" b="1"/>
            </a:lvl3pPr>
            <a:lvl4pPr marL="1493520" indent="0">
              <a:buNone/>
              <a:defRPr sz="1700" b="1"/>
            </a:lvl4pPr>
            <a:lvl5pPr marL="1991360" indent="0">
              <a:buNone/>
              <a:defRPr sz="1700" b="1"/>
            </a:lvl5pPr>
            <a:lvl6pPr marL="2489200" indent="0">
              <a:buNone/>
              <a:defRPr sz="1700" b="1"/>
            </a:lvl6pPr>
            <a:lvl7pPr marL="2987040" indent="0">
              <a:buNone/>
              <a:defRPr sz="1700" b="1"/>
            </a:lvl7pPr>
            <a:lvl8pPr marL="3484880" indent="0">
              <a:buNone/>
              <a:defRPr sz="1700" b="1"/>
            </a:lvl8pPr>
            <a:lvl9pPr marL="398272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0" indent="0">
              <a:buNone/>
              <a:defRPr sz="2200" b="1"/>
            </a:lvl2pPr>
            <a:lvl3pPr marL="995680" indent="0">
              <a:buNone/>
              <a:defRPr sz="2000" b="1"/>
            </a:lvl3pPr>
            <a:lvl4pPr marL="1493520" indent="0">
              <a:buNone/>
              <a:defRPr sz="1700" b="1"/>
            </a:lvl4pPr>
            <a:lvl5pPr marL="1991360" indent="0">
              <a:buNone/>
              <a:defRPr sz="1700" b="1"/>
            </a:lvl5pPr>
            <a:lvl6pPr marL="2489200" indent="0">
              <a:buNone/>
              <a:defRPr sz="1700" b="1"/>
            </a:lvl6pPr>
            <a:lvl7pPr marL="2987040" indent="0">
              <a:buNone/>
              <a:defRPr sz="1700" b="1"/>
            </a:lvl7pPr>
            <a:lvl8pPr marL="3484880" indent="0">
              <a:buNone/>
              <a:defRPr sz="1700" b="1"/>
            </a:lvl8pPr>
            <a:lvl9pPr marL="398272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0" indent="0">
              <a:buNone/>
              <a:defRPr sz="1300"/>
            </a:lvl2pPr>
            <a:lvl3pPr marL="995680" indent="0">
              <a:buNone/>
              <a:defRPr sz="1100"/>
            </a:lvl3pPr>
            <a:lvl4pPr marL="1493520" indent="0">
              <a:buNone/>
              <a:defRPr sz="1000"/>
            </a:lvl4pPr>
            <a:lvl5pPr marL="1991360" indent="0">
              <a:buNone/>
              <a:defRPr sz="1000"/>
            </a:lvl5pPr>
            <a:lvl6pPr marL="2489200" indent="0">
              <a:buNone/>
              <a:defRPr sz="1000"/>
            </a:lvl6pPr>
            <a:lvl7pPr marL="2987040" indent="0">
              <a:buNone/>
              <a:defRPr sz="1000"/>
            </a:lvl7pPr>
            <a:lvl8pPr marL="3484880" indent="0">
              <a:buNone/>
              <a:defRPr sz="1000"/>
            </a:lvl8pPr>
            <a:lvl9pPr marL="39827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vert="horz" wrap="square" lIns="99569" tIns="49785" rIns="99569" bIns="49785" numCol="1" rtlCol="0" anchor="t" anchorCtr="0" compatLnSpc="1">
            <a:normAutofit/>
          </a:bodyPr>
          <a:lstStyle>
            <a:lvl1pPr marL="0" indent="0">
              <a:buNone/>
              <a:defRPr sz="3500"/>
            </a:lvl1pPr>
            <a:lvl2pPr marL="497840" indent="0">
              <a:buNone/>
              <a:defRPr sz="3000"/>
            </a:lvl2pPr>
            <a:lvl3pPr marL="995680" indent="0">
              <a:buNone/>
              <a:defRPr sz="2600"/>
            </a:lvl3pPr>
            <a:lvl4pPr marL="1493520" indent="0">
              <a:buNone/>
              <a:defRPr sz="2200"/>
            </a:lvl4pPr>
            <a:lvl5pPr marL="1991360" indent="0">
              <a:buNone/>
              <a:defRPr sz="2200"/>
            </a:lvl5pPr>
            <a:lvl6pPr marL="2489200" indent="0">
              <a:buNone/>
              <a:defRPr sz="2200"/>
            </a:lvl6pPr>
            <a:lvl7pPr marL="2987040" indent="0">
              <a:buNone/>
              <a:defRPr sz="2200"/>
            </a:lvl7pPr>
            <a:lvl8pPr marL="3484880" indent="0">
              <a:buNone/>
              <a:defRPr sz="2200"/>
            </a:lvl8pPr>
            <a:lvl9pPr marL="3982720" indent="0">
              <a:buNone/>
              <a:defRPr sz="22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0" indent="0">
              <a:buNone/>
              <a:defRPr sz="1300"/>
            </a:lvl2pPr>
            <a:lvl3pPr marL="995680" indent="0">
              <a:buNone/>
              <a:defRPr sz="1100"/>
            </a:lvl3pPr>
            <a:lvl4pPr marL="1493520" indent="0">
              <a:buNone/>
              <a:defRPr sz="1000"/>
            </a:lvl4pPr>
            <a:lvl5pPr marL="1991360" indent="0">
              <a:buNone/>
              <a:defRPr sz="1000"/>
            </a:lvl5pPr>
            <a:lvl6pPr marL="2489200" indent="0">
              <a:buNone/>
              <a:defRPr sz="1000"/>
            </a:lvl6pPr>
            <a:lvl7pPr marL="2987040" indent="0">
              <a:buNone/>
              <a:defRPr sz="1000"/>
            </a:lvl7pPr>
            <a:lvl8pPr marL="3484880" indent="0">
              <a:buNone/>
              <a:defRPr sz="1000"/>
            </a:lvl8pPr>
            <a:lvl9pPr marL="39827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0" indent="0">
              <a:buNone/>
              <a:defRPr sz="2200" b="1"/>
            </a:lvl2pPr>
            <a:lvl3pPr marL="995680" indent="0">
              <a:buNone/>
              <a:defRPr sz="2000" b="1"/>
            </a:lvl3pPr>
            <a:lvl4pPr marL="1493520" indent="0">
              <a:buNone/>
              <a:defRPr sz="1700" b="1"/>
            </a:lvl4pPr>
            <a:lvl5pPr marL="1991360" indent="0">
              <a:buNone/>
              <a:defRPr sz="1700" b="1"/>
            </a:lvl5pPr>
            <a:lvl6pPr marL="2489200" indent="0">
              <a:buNone/>
              <a:defRPr sz="1700" b="1"/>
            </a:lvl6pPr>
            <a:lvl7pPr marL="2987040" indent="0">
              <a:buNone/>
              <a:defRPr sz="1700" b="1"/>
            </a:lvl7pPr>
            <a:lvl8pPr marL="3484880" indent="0">
              <a:buNone/>
              <a:defRPr sz="1700" b="1"/>
            </a:lvl8pPr>
            <a:lvl9pPr marL="398272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0" indent="0">
              <a:buNone/>
              <a:defRPr sz="2200" b="1"/>
            </a:lvl2pPr>
            <a:lvl3pPr marL="995680" indent="0">
              <a:buNone/>
              <a:defRPr sz="2000" b="1"/>
            </a:lvl3pPr>
            <a:lvl4pPr marL="1493520" indent="0">
              <a:buNone/>
              <a:defRPr sz="1700" b="1"/>
            </a:lvl4pPr>
            <a:lvl5pPr marL="1991360" indent="0">
              <a:buNone/>
              <a:defRPr sz="1700" b="1"/>
            </a:lvl5pPr>
            <a:lvl6pPr marL="2489200" indent="0">
              <a:buNone/>
              <a:defRPr sz="1700" b="1"/>
            </a:lvl6pPr>
            <a:lvl7pPr marL="2987040" indent="0">
              <a:buNone/>
              <a:defRPr sz="1700" b="1"/>
            </a:lvl7pPr>
            <a:lvl8pPr marL="3484880" indent="0">
              <a:buNone/>
              <a:defRPr sz="1700" b="1"/>
            </a:lvl8pPr>
            <a:lvl9pPr marL="398272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0" indent="0">
              <a:buNone/>
              <a:defRPr sz="1300"/>
            </a:lvl2pPr>
            <a:lvl3pPr marL="995680" indent="0">
              <a:buNone/>
              <a:defRPr sz="1100"/>
            </a:lvl3pPr>
            <a:lvl4pPr marL="1493520" indent="0">
              <a:buNone/>
              <a:defRPr sz="1000"/>
            </a:lvl4pPr>
            <a:lvl5pPr marL="1991360" indent="0">
              <a:buNone/>
              <a:defRPr sz="1000"/>
            </a:lvl5pPr>
            <a:lvl6pPr marL="2489200" indent="0">
              <a:buNone/>
              <a:defRPr sz="1000"/>
            </a:lvl6pPr>
            <a:lvl7pPr marL="2987040" indent="0">
              <a:buNone/>
              <a:defRPr sz="1000"/>
            </a:lvl7pPr>
            <a:lvl8pPr marL="3484880" indent="0">
              <a:buNone/>
              <a:defRPr sz="1000"/>
            </a:lvl8pPr>
            <a:lvl9pPr marL="39827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vert="horz" wrap="square" lIns="99569" tIns="49785" rIns="99569" bIns="49785" numCol="1" rtlCol="0" anchor="t" anchorCtr="0" compatLnSpc="1">
            <a:normAutofit/>
          </a:bodyPr>
          <a:lstStyle>
            <a:lvl1pPr marL="0" indent="0">
              <a:buNone/>
              <a:defRPr sz="3500"/>
            </a:lvl1pPr>
            <a:lvl2pPr marL="497840" indent="0">
              <a:buNone/>
              <a:defRPr sz="3000"/>
            </a:lvl2pPr>
            <a:lvl3pPr marL="995680" indent="0">
              <a:buNone/>
              <a:defRPr sz="2600"/>
            </a:lvl3pPr>
            <a:lvl4pPr marL="1493520" indent="0">
              <a:buNone/>
              <a:defRPr sz="2200"/>
            </a:lvl4pPr>
            <a:lvl5pPr marL="1991360" indent="0">
              <a:buNone/>
              <a:defRPr sz="2200"/>
            </a:lvl5pPr>
            <a:lvl6pPr marL="2489200" indent="0">
              <a:buNone/>
              <a:defRPr sz="2200"/>
            </a:lvl6pPr>
            <a:lvl7pPr marL="2987040" indent="0">
              <a:buNone/>
              <a:defRPr sz="2200"/>
            </a:lvl7pPr>
            <a:lvl8pPr marL="3484880" indent="0">
              <a:buNone/>
              <a:defRPr sz="2200"/>
            </a:lvl8pPr>
            <a:lvl9pPr marL="3982720" indent="0">
              <a:buNone/>
              <a:defRPr sz="22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0" indent="0">
              <a:buNone/>
              <a:defRPr sz="1300"/>
            </a:lvl2pPr>
            <a:lvl3pPr marL="995680" indent="0">
              <a:buNone/>
              <a:defRPr sz="1100"/>
            </a:lvl3pPr>
            <a:lvl4pPr marL="1493520" indent="0">
              <a:buNone/>
              <a:defRPr sz="1000"/>
            </a:lvl4pPr>
            <a:lvl5pPr marL="1991360" indent="0">
              <a:buNone/>
              <a:defRPr sz="1000"/>
            </a:lvl5pPr>
            <a:lvl6pPr marL="2489200" indent="0">
              <a:buNone/>
              <a:defRPr sz="1000"/>
            </a:lvl6pPr>
            <a:lvl7pPr marL="2987040" indent="0">
              <a:buNone/>
              <a:defRPr sz="1000"/>
            </a:lvl7pPr>
            <a:lvl8pPr marL="3484880" indent="0">
              <a:buNone/>
              <a:defRPr sz="1000"/>
            </a:lvl8pPr>
            <a:lvl9pPr marL="39827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</a:ln>
        </p:spPr>
        <p:txBody>
          <a:bodyPr lIns="99569" tIns="49785" rIns="99569" bIns="49785" anchor="ctr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</a:ln>
        </p:spPr>
        <p:txBody>
          <a:bodyPr lIns="99569" tIns="49785" rIns="99569" bIns="49785"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569" tIns="49785" rIns="99569" bIns="49785" numCol="1" anchor="ctr" anchorCtr="0" compatLnSpc="1"/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569" tIns="49785" rIns="99569" bIns="49785" numCol="1" anchor="ctr" anchorCtr="0" compatLnSpc="1"/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569" tIns="49785" rIns="99569" bIns="49785" numCol="1" anchor="ctr" anchorCtr="0" compatLnSpc="1"/>
          <a:lstStyle>
            <a:lvl1pPr algn="r">
              <a:buFont typeface="Arial" panose="020B0604020202020204" pitchFamily="34" charset="0"/>
              <a:defRPr sz="1300">
                <a:solidFill>
                  <a:srgbClr val="898989"/>
                </a:solidFill>
              </a:defRPr>
            </a:lvl1pPr>
          </a:lstStyle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2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6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380" indent="-3733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355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805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28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2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6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0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4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6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0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8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</a:ln>
        </p:spPr>
        <p:txBody>
          <a:bodyPr lIns="99569" tIns="49785" rIns="99569" bIns="49785" anchor="ctr"/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</a:ln>
        </p:spPr>
        <p:txBody>
          <a:bodyPr lIns="99569" tIns="49785" rIns="99569" bIns="49785"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569" tIns="49785" rIns="99569" bIns="49785" numCol="1" anchor="ctr" anchorCtr="0" compatLnSpc="1"/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569" tIns="49785" rIns="99569" bIns="49785" numCol="1" anchor="ctr" anchorCtr="0" compatLnSpc="1"/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9569" tIns="49785" rIns="99569" bIns="49785" numCol="1" anchor="ctr" anchorCtr="0" compatLnSpc="1"/>
          <a:lstStyle>
            <a:lvl1pPr algn="r">
              <a:buFont typeface="Arial" panose="020B0604020202020204" pitchFamily="34" charset="0"/>
              <a:defRPr sz="1300">
                <a:solidFill>
                  <a:srgbClr val="898989"/>
                </a:solidFill>
              </a:defRPr>
            </a:lvl1pPr>
          </a:lstStyle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  <a:t>‹#›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2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6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380" indent="-3733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355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805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28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2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6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0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40" indent="-248920" algn="l" defTabSz="995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6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0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8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/>
          <p:nvPr/>
        </p:nvSpPr>
        <p:spPr>
          <a:xfrm>
            <a:off x="803275" y="3735388"/>
            <a:ext cx="9018588" cy="1847850"/>
          </a:xfrm>
          <a:prstGeom prst="rect">
            <a:avLst/>
          </a:prstGeom>
          <a:noFill/>
          <a:ln w="9525">
            <a:noFill/>
          </a:ln>
        </p:spPr>
        <p:txBody>
          <a:bodyPr lIns="56650" tIns="28311" rIns="56650" bIns="28311"/>
          <a:lstStyle/>
          <a:p>
            <a:pPr algn="ctr" eaLnBrk="1" hangingPunct="1">
              <a:buClr>
                <a:srgbClr val="000000"/>
              </a:buClr>
            </a:pPr>
            <a:endParaRPr lang="en-US" altLang="x-none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</a:pPr>
            <a:r>
              <a:rPr lang="en-US" altLang="x-none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en-US" altLang="x-non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кезеңі</a:t>
            </a:r>
          </a:p>
          <a:p>
            <a:pPr algn="ctr" eaLnBrk="1" hangingPunct="1">
              <a:buClr>
                <a:srgbClr val="000000"/>
              </a:buClr>
            </a:pPr>
            <a:r>
              <a:rPr lang="en-US" altLang="x-none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сынып</a:t>
            </a:r>
          </a:p>
          <a:p>
            <a:pPr algn="ctr" eaLnBrk="1" hangingPunct="1">
              <a:buClr>
                <a:srgbClr val="000000"/>
              </a:buClr>
            </a:pPr>
            <a:endParaRPr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</a:pPr>
            <a:endParaRPr lang="ru-RU" altLang="ru-RU" sz="2800" b="1" dirty="0">
              <a:solidFill>
                <a:srgbClr val="090F78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cxnSp>
        <p:nvCxnSpPr>
          <p:cNvPr id="2051" name="Google Shape;77;p1"/>
          <p:cNvCxnSpPr/>
          <p:nvPr/>
        </p:nvCxnSpPr>
        <p:spPr>
          <a:xfrm>
            <a:off x="1460500" y="6565265"/>
            <a:ext cx="8115300" cy="0"/>
          </a:xfrm>
          <a:prstGeom prst="straightConnector1">
            <a:avLst/>
          </a:prstGeom>
          <a:ln w="38100" cap="flat" cmpd="sng">
            <a:solidFill>
              <a:srgbClr val="090F78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2052" name="Google Shape;78;p1"/>
          <p:cNvCxnSpPr/>
          <p:nvPr/>
        </p:nvCxnSpPr>
        <p:spPr>
          <a:xfrm>
            <a:off x="1493838" y="6707188"/>
            <a:ext cx="7850187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-1905" y="22860"/>
            <a:ext cx="10698480" cy="7473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200708" y="6563043"/>
            <a:ext cx="2495550" cy="401638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10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/>
          <p:nvPr/>
        </p:nvCxnSpPr>
        <p:spPr>
          <a:xfrm>
            <a:off x="619125" y="7210425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/>
          <p:nvPr/>
        </p:nvCxnSpPr>
        <p:spPr>
          <a:xfrm rot="-10800000" flipH="1">
            <a:off x="966788" y="7385050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/>
          <p:nvPr/>
        </p:nvSpPr>
        <p:spPr bwMode="auto">
          <a:xfrm>
            <a:off x="365125" y="1662113"/>
            <a:ext cx="9963150" cy="3862388"/>
          </a:xfrm>
          <a:prstGeom prst="rect">
            <a:avLst/>
          </a:prstGeom>
          <a:noFill/>
          <a:ln>
            <a:noFill/>
          </a:ln>
        </p:spPr>
        <p:txBody>
          <a:bodyPr spcFirstLastPara="1" lIns="106916" tIns="106916" rIns="106916" bIns="106916"/>
          <a:lstStyle>
            <a:lvl1pPr marL="373380" indent="-37338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355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805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2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6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0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4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" marR="0" lvl="0" indent="-7429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340" b="1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imes New Roman" panose="02020603050405020304" pitchFamily="18" charset="0"/>
              <a:ea typeface="Open Sans" panose="020B0806030504020204"/>
              <a:cs typeface="Times New Roman" panose="02020603050405020304" pitchFamily="18" charset="0"/>
              <a:sym typeface="Open Sans" panose="020B0806030504020204"/>
            </a:endParaRPr>
          </a:p>
        </p:txBody>
      </p:sp>
      <p:sp>
        <p:nvSpPr>
          <p:cNvPr id="9223" name="Прямоугольник 12"/>
          <p:cNvSpPr/>
          <p:nvPr/>
        </p:nvSpPr>
        <p:spPr>
          <a:xfrm>
            <a:off x="3853339" y="467995"/>
            <a:ext cx="23183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</a:t>
            </a:r>
            <a:r>
              <a:rPr lang="en-US" altLang="x-non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1115060" y="1261745"/>
          <a:ext cx="809180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525"/>
                <a:gridCol w="4876800"/>
                <a:gridCol w="2697480"/>
              </a:tblGrid>
              <a:tr h="7010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4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4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4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</a:t>
                      </a:r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Рибосоманың старттық кодонды тануы және синтездің басталуы.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+mn-ea"/>
                        </a:rPr>
                        <a:t>Инициация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Нәруыз синтезінің өзі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+mn-ea"/>
                        </a:rPr>
                        <a:t>Элонгация </a:t>
                      </a:r>
                    </a:p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Терминациялаушы кодонды (стоп-кодон) тануы және өнімнің бөлінуі.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  <a:sym typeface="+mn-ea"/>
                        </a:rPr>
                        <a:t>Терминация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635" y="0"/>
            <a:ext cx="10650220" cy="7219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1267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155623" y="6339523"/>
            <a:ext cx="2495550" cy="401638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11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/>
          <p:nvPr/>
        </p:nvCxnSpPr>
        <p:spPr>
          <a:xfrm>
            <a:off x="309563" y="7100570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11269" name="Google Shape;125;p4"/>
          <p:cNvCxnSpPr/>
          <p:nvPr/>
        </p:nvCxnSpPr>
        <p:spPr>
          <a:xfrm rot="-10800000" flipH="1">
            <a:off x="636588" y="7219315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1295" name="Прямоугольник 12"/>
          <p:cNvSpPr/>
          <p:nvPr/>
        </p:nvSpPr>
        <p:spPr>
          <a:xfrm>
            <a:off x="3475990" y="318135"/>
            <a:ext cx="25908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№2.</a:t>
            </a:r>
            <a:r>
              <a:rPr lang="en-US" alt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904875" y="1175385"/>
            <a:ext cx="888428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Есептің шешімін тап.</a:t>
            </a:r>
          </a:p>
          <a:p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аминқышқылынан құралған нәруызды инсулин бағдарламаланған генінде (ДНҚ тізбегінің екеуі де) қанша нуклеотид бар?</a:t>
            </a:r>
          </a:p>
          <a:p>
            <a:endParaRPr 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Берілген:</a:t>
            </a:r>
          </a:p>
        </p:txBody>
      </p:sp>
      <p:sp>
        <p:nvSpPr>
          <p:cNvPr id="101" name="Text Box 100"/>
          <p:cNvSpPr txBox="1"/>
          <p:nvPr/>
        </p:nvSpPr>
        <p:spPr>
          <a:xfrm>
            <a:off x="1007745" y="2664460"/>
            <a:ext cx="5080000" cy="1553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>
              <a:solidFill>
                <a:srgbClr val="000000"/>
              </a:solidFill>
              <a:latin typeface="Georgia" panose="02040502050405020303" charset="0"/>
            </a:endParaRPr>
          </a:p>
          <a:p>
            <a:endParaRPr lang="en-US" sz="2000">
              <a:solidFill>
                <a:schemeClr val="tx2"/>
              </a:solidFill>
              <a:latin typeface="Georgia" panose="02040502050405020303" charset="0"/>
            </a:endParaRPr>
          </a:p>
          <a:p>
            <a:endParaRPr lang="en-US" sz="2000">
              <a:solidFill>
                <a:schemeClr val="tx2"/>
              </a:solidFill>
              <a:latin typeface="Georgia" panose="02040502050405020303" charset="0"/>
            </a:endParaRPr>
          </a:p>
          <a:p>
            <a:r>
              <a:rPr lang="en-US" sz="2000" i="1">
                <a:solidFill>
                  <a:schemeClr val="tx2"/>
                </a:solidFill>
                <a:latin typeface="Georgia" panose="02040502050405020303" charset="0"/>
              </a:rPr>
              <a:t>Нәруызды инсулин –</a:t>
            </a:r>
            <a:r>
              <a:rPr lang="en-US" sz="2000" i="1">
                <a:solidFill>
                  <a:schemeClr val="tx2"/>
                </a:solidFill>
                <a:latin typeface="Georgia" panose="02040502050405020303" charset="0"/>
                <a:sym typeface="+mn-ea"/>
              </a:rPr>
              <a:t>51 аминқышқыл</a:t>
            </a:r>
            <a:r>
              <a:rPr lang="en-US" i="1">
                <a:solidFill>
                  <a:schemeClr val="tx2"/>
                </a:solidFill>
                <a:latin typeface="Georgia" panose="02040502050405020303" charset="0"/>
              </a:rPr>
              <a:t> </a:t>
            </a:r>
          </a:p>
        </p:txBody>
      </p:sp>
      <p:sp>
        <p:nvSpPr>
          <p:cNvPr id="102" name="Text Box 101"/>
          <p:cNvSpPr txBox="1"/>
          <p:nvPr/>
        </p:nvSpPr>
        <p:spPr>
          <a:xfrm>
            <a:off x="1007745" y="3873500"/>
            <a:ext cx="46513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Табу керек:</a:t>
            </a:r>
          </a:p>
          <a:p>
            <a:r>
              <a:rPr lang="en-US" sz="2400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  </a:t>
            </a:r>
            <a:r>
              <a:rPr lang="en-US" sz="2400" i="1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Бағдарланған нәруыз</a:t>
            </a:r>
          </a:p>
          <a:p>
            <a:r>
              <a:rPr lang="en-US" sz="2400" i="1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 инсулинген құрамындағы</a:t>
            </a:r>
          </a:p>
          <a:p>
            <a:r>
              <a:rPr lang="en-US" sz="2400" i="1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 нуклеотидтер санын анықтау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73150" y="3873500"/>
            <a:ext cx="5014595" cy="82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55995" y="3262630"/>
            <a:ext cx="14605" cy="2179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1139825" y="5671820"/>
            <a:ext cx="87204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Дескриптор:</a:t>
            </a:r>
            <a:endParaRPr lang="en-US" sz="2400">
              <a:solidFill>
                <a:schemeClr val="tx2"/>
              </a:solidFill>
              <a:latin typeface="Wingdings" panose="05000000000000000000" charset="0"/>
            </a:endParaRPr>
          </a:p>
          <a:p>
            <a:r>
              <a:rPr lang="en-US" sz="2400">
                <a:solidFill>
                  <a:schemeClr val="tx2"/>
                </a:solidFill>
                <a:latin typeface="Wingdings" panose="05000000000000000000" charset="0"/>
              </a:rPr>
              <a:t>ü </a:t>
            </a:r>
            <a:r>
              <a:rPr 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Тақырыпқа сәйкес есептердің шешімін анықтайды.</a:t>
            </a:r>
          </a:p>
          <a:p>
            <a:r>
              <a:rPr 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Дұрыс жауаппен салыстырады.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9569" tIns="49785" rIns="99569" bIns="49785" anchor="ctr"/>
          <a:lstStyle/>
          <a:p>
            <a:endParaRPr dirty="0"/>
          </a:p>
        </p:txBody>
      </p:sp>
      <p:sp>
        <p:nvSpPr>
          <p:cNvPr id="12292" name="Номер слайда 4"/>
          <p:cNvSpPr txBox="1"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</p:spPr>
        <p:txBody>
          <a:bodyPr lIns="99569" tIns="49785" rIns="99569" bIns="4978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300" dirty="0">
                <a:solidFill>
                  <a:srgbClr val="898989"/>
                </a:solidFill>
              </a:rPr>
              <a:t>12</a:t>
            </a:fld>
            <a:endParaRPr lang="ru-RU" altLang="ru-RU" sz="1300" dirty="0">
              <a:solidFill>
                <a:srgbClr val="898989"/>
              </a:solidFill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0" y="-36512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5" name="Прямоугольник 7"/>
          <p:cNvSpPr/>
          <p:nvPr/>
        </p:nvSpPr>
        <p:spPr>
          <a:xfrm>
            <a:off x="4416425" y="3609975"/>
            <a:ext cx="1860550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x-non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Үй тапсырмасы</a:t>
            </a:r>
            <a:endParaRPr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96" name="Прямоугольник 8"/>
          <p:cNvSpPr/>
          <p:nvPr/>
        </p:nvSpPr>
        <p:spPr>
          <a:xfrm>
            <a:off x="4111625" y="409575"/>
            <a:ext cx="33178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жауап</a:t>
            </a:r>
          </a:p>
        </p:txBody>
      </p:sp>
      <p:cxnSp>
        <p:nvCxnSpPr>
          <p:cNvPr id="12317" name="Google Shape;124;p4"/>
          <p:cNvCxnSpPr/>
          <p:nvPr/>
        </p:nvCxnSpPr>
        <p:spPr>
          <a:xfrm>
            <a:off x="350838" y="7178675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12318" name="Google Shape;125;p4"/>
          <p:cNvCxnSpPr/>
          <p:nvPr/>
        </p:nvCxnSpPr>
        <p:spPr>
          <a:xfrm rot="-10800000" flipH="1">
            <a:off x="534988" y="7321550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2319" name="Прямоугольник 13"/>
          <p:cNvSpPr/>
          <p:nvPr/>
        </p:nvSpPr>
        <p:spPr>
          <a:xfrm>
            <a:off x="10280650" y="6670675"/>
            <a:ext cx="412750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fld id="{9A0DB2DC-4C9A-4742-B13C-FB6460FD3503}" type="slidenum"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12</a:t>
            </a:fld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2" name="Text Box 101"/>
          <p:cNvSpPr txBox="1"/>
          <p:nvPr/>
        </p:nvSpPr>
        <p:spPr>
          <a:xfrm>
            <a:off x="747395" y="1344930"/>
            <a:ext cx="938911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Есептің шешімі:</a:t>
            </a:r>
          </a:p>
          <a:p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  </a:t>
            </a:r>
            <a:r>
              <a:rPr lang="en-US" sz="3200" i="1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Генетикалық кодтың қасиеттерінің бірі- ол , әрбір аминқышқылының ДНҚ триплетімен кодталатындығы</a:t>
            </a:r>
            <a:r>
              <a:rPr lang="en-US" altLang="en-US" sz="3200" i="1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.</a:t>
            </a:r>
            <a:endParaRPr lang="en-US" sz="3200">
              <a:solidFill>
                <a:schemeClr val="tx2"/>
              </a:solidFill>
              <a:latin typeface="Times New Roman" panose="02020603050405020304" pitchFamily="18" charset="0"/>
              <a:cs typeface="Georgia" panose="02040502050405020303" charset="0"/>
            </a:endParaRPr>
          </a:p>
          <a:p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   1. Ең алдымен ДНҚ-ның бірінші тізбегіндегі нуклеотидтердің санын есептейміз:</a:t>
            </a:r>
          </a:p>
          <a:p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      </a:t>
            </a:r>
            <a:r>
              <a:rPr lang="en-US" sz="3200" i="1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51 · 3 = 153 нуклеотид</a:t>
            </a:r>
          </a:p>
          <a:p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  2. Геннің құрамында қанша нуклеотид бар екенін санайык(екі ДНҚ тізбегі).</a:t>
            </a:r>
          </a:p>
          <a:p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    </a:t>
            </a:r>
            <a:r>
              <a:rPr lang="en-US" sz="3200" i="1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153 · 2 = 306 нуклеотид. </a:t>
            </a:r>
          </a:p>
          <a:p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Жауабы: </a:t>
            </a:r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Georgia" panose="02040502050405020303" charset="0"/>
              </a:rPr>
              <a:t>306 нуклеотид.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26035" y="0"/>
            <a:ext cx="10654665" cy="75063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1267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184833" y="6594793"/>
            <a:ext cx="2495550" cy="401638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13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/>
          <p:nvPr/>
        </p:nvCxnSpPr>
        <p:spPr>
          <a:xfrm>
            <a:off x="84138" y="7411085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11269" name="Google Shape;125;p4"/>
          <p:cNvCxnSpPr/>
          <p:nvPr/>
        </p:nvCxnSpPr>
        <p:spPr>
          <a:xfrm rot="-10800000" flipH="1">
            <a:off x="566738" y="7506335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1292" name="Прямоугольник 12"/>
          <p:cNvSpPr/>
          <p:nvPr/>
        </p:nvSpPr>
        <p:spPr>
          <a:xfrm>
            <a:off x="535305" y="1253490"/>
            <a:ext cx="9345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сызбадағы D,  С, F әріптерімен қандай кезеңдер  жасырылғандығын анықта.Транляция кезеңін сипатта.</a:t>
            </a:r>
          </a:p>
        </p:txBody>
      </p:sp>
      <p:sp>
        <p:nvSpPr>
          <p:cNvPr id="11295" name="Прямоугольник 12"/>
          <p:cNvSpPr/>
          <p:nvPr/>
        </p:nvSpPr>
        <p:spPr>
          <a:xfrm>
            <a:off x="3674110" y="397510"/>
            <a:ext cx="25908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x-none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rcRect l="23128" t="47863" r="33364" b="25802"/>
          <a:stretch>
            <a:fillRect/>
          </a:stretch>
        </p:blipFill>
        <p:spPr>
          <a:xfrm>
            <a:off x="567055" y="2269490"/>
            <a:ext cx="8804910" cy="299720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535305" y="2457450"/>
            <a:ext cx="1099185" cy="5410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8" name="Rectangles 7"/>
          <p:cNvSpPr/>
          <p:nvPr/>
        </p:nvSpPr>
        <p:spPr>
          <a:xfrm>
            <a:off x="498475" y="4119880"/>
            <a:ext cx="1172845" cy="573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Rectangles 8"/>
          <p:cNvSpPr/>
          <p:nvPr/>
        </p:nvSpPr>
        <p:spPr>
          <a:xfrm>
            <a:off x="5103495" y="3333115"/>
            <a:ext cx="621030" cy="13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Rectangles 9"/>
          <p:cNvSpPr/>
          <p:nvPr/>
        </p:nvSpPr>
        <p:spPr>
          <a:xfrm>
            <a:off x="4215130" y="5050155"/>
            <a:ext cx="1509395" cy="37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1129030" y="5050155"/>
            <a:ext cx="1344930" cy="5410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7386955" y="5050155"/>
            <a:ext cx="1509395" cy="37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02" name="Text Box 101"/>
          <p:cNvSpPr txBox="1"/>
          <p:nvPr/>
        </p:nvSpPr>
        <p:spPr>
          <a:xfrm>
            <a:off x="1242695" y="5949315"/>
            <a:ext cx="83750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Дискриптор:</a:t>
            </a:r>
            <a:endParaRPr 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</a:pPr>
            <a:r>
              <a:rPr 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   Сызба арқылы нәруыз биосинтезі үдерісінің трансляция кезеңін сипаттайды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20955" y="0"/>
            <a:ext cx="10646410" cy="75526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1267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261985" y="6584633"/>
            <a:ext cx="2405063" cy="401637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14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/>
          <p:nvPr/>
        </p:nvCxnSpPr>
        <p:spPr>
          <a:xfrm>
            <a:off x="204788" y="7200265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11269" name="Google Shape;125;p4"/>
          <p:cNvCxnSpPr/>
          <p:nvPr/>
        </p:nvCxnSpPr>
        <p:spPr>
          <a:xfrm rot="-10800000" flipH="1">
            <a:off x="378778" y="7350760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1295" name="Прямоугольник 12"/>
          <p:cNvSpPr/>
          <p:nvPr/>
        </p:nvSpPr>
        <p:spPr>
          <a:xfrm>
            <a:off x="3796983" y="401955"/>
            <a:ext cx="245173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Дұрыс жауап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5460" y="1925320"/>
            <a:ext cx="9474200" cy="409448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657860" y="2228215"/>
            <a:ext cx="923290" cy="3492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кіші суббөлік</a:t>
            </a:r>
          </a:p>
        </p:txBody>
      </p:sp>
      <p:sp>
        <p:nvSpPr>
          <p:cNvPr id="6" name="Snip Same Side Corner Rectangle 5"/>
          <p:cNvSpPr/>
          <p:nvPr/>
        </p:nvSpPr>
        <p:spPr>
          <a:xfrm>
            <a:off x="379095" y="4460875"/>
            <a:ext cx="1266190" cy="728345"/>
          </a:xfrm>
          <a:prstGeom prst="snip2Same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800">
                <a:latin typeface="Times New Roman" panose="02020603050405020304" pitchFamily="18" charset="0"/>
                <a:ea typeface="ＤＦ中太楷書体" panose="02010609010101010101" charset="-128"/>
                <a:cs typeface="Times New Roman" panose="02020603050405020304" pitchFamily="18" charset="0"/>
              </a:rPr>
              <a:t>Үлкен суббөлік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5" name="Номер слайда 4"/>
          <p:cNvSpPr txBox="1">
            <a:spLocks noGrp="1"/>
          </p:cNvSpPr>
          <p:nvPr>
            <p:ph type="sldNum" sz="quarter" idx="12"/>
          </p:nvPr>
        </p:nvSpPr>
        <p:spPr/>
        <p:txBody>
          <a:bodyPr lIns="99569" tIns="49785" rIns="99569" bIns="4978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300" dirty="0">
                <a:solidFill>
                  <a:srgbClr val="898989"/>
                </a:solidFill>
              </a:rPr>
              <a:t>15</a:t>
            </a:fld>
            <a:endParaRPr lang="ru-RU" altLang="ru-RU" sz="1300" dirty="0">
              <a:solidFill>
                <a:srgbClr val="898989"/>
              </a:solidFill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0" y="0"/>
            <a:ext cx="10934700" cy="7561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5367" name="Прямоугольник 6"/>
          <p:cNvSpPr/>
          <p:nvPr/>
        </p:nvSpPr>
        <p:spPr>
          <a:xfrm>
            <a:off x="4592638" y="422275"/>
            <a:ext cx="2651125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sz="3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Қорытынды</a:t>
            </a:r>
            <a:endParaRPr sz="3200" b="1" dirty="0"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368" name="Прямоугольник 7"/>
          <p:cNvSpPr/>
          <p:nvPr/>
        </p:nvSpPr>
        <p:spPr>
          <a:xfrm>
            <a:off x="10487025" y="6581775"/>
            <a:ext cx="412750" cy="339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fld id="{9A0DB2DC-4C9A-4742-B13C-FB6460FD3503}" type="slidenum"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15</a:t>
            </a:fld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369" name="Прямоугольник 8"/>
          <p:cNvSpPr/>
          <p:nvPr/>
        </p:nvSpPr>
        <p:spPr>
          <a:xfrm>
            <a:off x="1054100" y="1333500"/>
            <a:ext cx="879030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x-none" sz="2800" b="1" dirty="0">
                <a:solidFill>
                  <a:schemeClr val="tx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Бүгінгі сабақта:</a:t>
            </a:r>
          </a:p>
          <a:p>
            <a:pPr algn="just"/>
            <a:endParaRPr lang="en-US" altLang="x-none" sz="2800" b="1" dirty="0">
              <a:solidFill>
                <a:schemeClr val="tx2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charset="0"/>
              <a:buChar char="ü"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Нәруыз биосинтезінің жүретін орны мен процесін білдім.</a:t>
            </a:r>
          </a:p>
          <a:p>
            <a:pPr algn="just">
              <a:buFont typeface="Wingdings" panose="05000000000000000000" charset="0"/>
            </a:pP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ü"/>
            </a:pP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Трансляция кезеңінің транскрипция кезеңінен айырмашылығын ажырата аламын.</a:t>
            </a:r>
            <a:endParaRPr lang="en-US" alt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x-none" sz="2800" b="1" dirty="0">
              <a:solidFill>
                <a:schemeClr val="tx2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x-none" sz="2800" b="1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https://www.youtube.com/watch?v=gG7uCskUOrA&amp;t=21s</a:t>
            </a:r>
          </a:p>
          <a:p>
            <a:pPr algn="just"/>
            <a:r>
              <a:rPr lang="en-US" altLang="x-none" sz="2800" b="1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https://www.youtube.com/watch?v=UUlg7OV4mmQ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0" y="-23812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075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2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3076" name="Google Shape;124;p4"/>
          <p:cNvCxnSpPr/>
          <p:nvPr/>
        </p:nvCxnSpPr>
        <p:spPr>
          <a:xfrm>
            <a:off x="350838" y="7178675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/>
          <p:nvPr/>
        </p:nvCxnSpPr>
        <p:spPr>
          <a:xfrm rot="-10800000" flipH="1">
            <a:off x="534988" y="7321550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3078" name="Прямоугольник 9"/>
          <p:cNvSpPr/>
          <p:nvPr/>
        </p:nvSpPr>
        <p:spPr>
          <a:xfrm>
            <a:off x="4284663" y="466725"/>
            <a:ext cx="20281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</a:t>
            </a:r>
          </a:p>
        </p:txBody>
      </p:sp>
      <p:sp>
        <p:nvSpPr>
          <p:cNvPr id="3080" name="Прямоугольник 9"/>
          <p:cNvSpPr/>
          <p:nvPr/>
        </p:nvSpPr>
        <p:spPr>
          <a:xfrm>
            <a:off x="627380" y="1876425"/>
            <a:ext cx="93789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11.4.1.3 -  нәруыз биосинтезі үдерісі кезеңдерін сипаттау.</a:t>
            </a:r>
          </a:p>
        </p:txBody>
      </p:sp>
      <p:sp>
        <p:nvSpPr>
          <p:cNvPr id="3081" name="Прямоугольник 8"/>
          <p:cNvSpPr/>
          <p:nvPr/>
        </p:nvSpPr>
        <p:spPr>
          <a:xfrm>
            <a:off x="638175" y="4659948"/>
            <a:ext cx="8940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x-non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нәруыз биосинтезі үдерісі кезеңдерін түсінеді.</a:t>
            </a:r>
          </a:p>
        </p:txBody>
      </p:sp>
      <p:sp>
        <p:nvSpPr>
          <p:cNvPr id="3082" name="Прямоугольник 9"/>
          <p:cNvSpPr/>
          <p:nvPr/>
        </p:nvSpPr>
        <p:spPr>
          <a:xfrm>
            <a:off x="3199130" y="3519170"/>
            <a:ext cx="37649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-36830" y="-106045"/>
            <a:ext cx="10699750" cy="76796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167053" y="6782118"/>
            <a:ext cx="2495550" cy="401638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3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4;p4"/>
          <p:cNvCxnSpPr/>
          <p:nvPr/>
        </p:nvCxnSpPr>
        <p:spPr>
          <a:xfrm>
            <a:off x="84455" y="7184390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4101" name="Google Shape;125;p4"/>
          <p:cNvCxnSpPr/>
          <p:nvPr/>
        </p:nvCxnSpPr>
        <p:spPr>
          <a:xfrm rot="-10800000" flipH="1">
            <a:off x="257810" y="7341235"/>
            <a:ext cx="9726613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1" name="Google Shape;230;p65"/>
          <p:cNvSpPr txBox="1"/>
          <p:nvPr/>
        </p:nvSpPr>
        <p:spPr bwMode="auto">
          <a:xfrm>
            <a:off x="347663" y="1563688"/>
            <a:ext cx="10036175" cy="4568825"/>
          </a:xfrm>
          <a:prstGeom prst="rect">
            <a:avLst/>
          </a:prstGeom>
          <a:noFill/>
          <a:ln>
            <a:noFill/>
          </a:ln>
        </p:spPr>
        <p:txBody>
          <a:bodyPr spcFirstLastPara="1" lIns="106916" tIns="106916" rIns="106916" bIns="106916"/>
          <a:lstStyle>
            <a:lvl1pPr marL="373380" indent="-37338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355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805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2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6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0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4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                 </a:t>
            </a:r>
            <a:endParaRPr kumimoji="0" lang="ru-RU" sz="1405" b="0" i="1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Open Sans" panose="020B0806030504020204"/>
              <a:ea typeface="Open Sans" panose="020B0806030504020204"/>
              <a:cs typeface="Open Sans" panose="020B0806030504020204"/>
              <a:sym typeface="Open Sans" panose="020B0806030504020204"/>
            </a:endParaRPr>
          </a:p>
        </p:txBody>
      </p:sp>
      <p:sp>
        <p:nvSpPr>
          <p:cNvPr id="4103" name="Прямоугольник 13"/>
          <p:cNvSpPr/>
          <p:nvPr/>
        </p:nvSpPr>
        <p:spPr>
          <a:xfrm>
            <a:off x="2623820" y="327343"/>
            <a:ext cx="53784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</a:t>
            </a:r>
          </a:p>
        </p:txBody>
      </p:sp>
      <p:sp>
        <p:nvSpPr>
          <p:cNvPr id="4104" name="Прямоугольник 14"/>
          <p:cNvSpPr/>
          <p:nvPr/>
        </p:nvSpPr>
        <p:spPr>
          <a:xfrm>
            <a:off x="287655" y="1447800"/>
            <a:ext cx="102215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(лат.translatio - ауысу,аудару) - рибосомада жүзеге асырылатын ақпараттық РНҚ матрицасында амин қышқылдарынан нәруызды синтездеу процесі.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7980" y="4941570"/>
            <a:ext cx="1925955" cy="587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800" b="1"/>
              <a:t>ДНҚ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57980" y="4941570"/>
            <a:ext cx="1925955" cy="587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b="1"/>
              <a:t>мРНҚ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32775" y="4942205"/>
            <a:ext cx="1925955" cy="587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/>
              <a:t>Нәруыз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445250" y="5098415"/>
            <a:ext cx="1435735" cy="273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451735" y="5099050"/>
            <a:ext cx="1435735" cy="273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3"/>
          <p:cNvSpPr/>
          <p:nvPr/>
        </p:nvSpPr>
        <p:spPr>
          <a:xfrm>
            <a:off x="535305" y="4084003"/>
            <a:ext cx="53784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74210" y="4084003"/>
            <a:ext cx="53784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</a:t>
            </a:r>
          </a:p>
        </p:txBody>
      </p:sp>
      <p:sp>
        <p:nvSpPr>
          <p:cNvPr id="15" name="Прямоугольник 13"/>
          <p:cNvSpPr/>
          <p:nvPr/>
        </p:nvSpPr>
        <p:spPr>
          <a:xfrm>
            <a:off x="347980" y="5925503"/>
            <a:ext cx="5378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Ядрода</a:t>
            </a:r>
          </a:p>
        </p:txBody>
      </p:sp>
      <p:sp>
        <p:nvSpPr>
          <p:cNvPr id="16" name="Прямоугольник 13"/>
          <p:cNvSpPr/>
          <p:nvPr/>
        </p:nvSpPr>
        <p:spPr>
          <a:xfrm>
            <a:off x="5130800" y="5925503"/>
            <a:ext cx="5378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Цитоплазмадағы рибосрмада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-21590" y="-15875"/>
            <a:ext cx="10735945" cy="7593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218488" y="6659563"/>
            <a:ext cx="2495550" cy="401638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4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4;p4"/>
          <p:cNvCxnSpPr/>
          <p:nvPr/>
        </p:nvCxnSpPr>
        <p:spPr>
          <a:xfrm>
            <a:off x="441960" y="7199630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4101" name="Google Shape;125;p4"/>
          <p:cNvCxnSpPr/>
          <p:nvPr/>
        </p:nvCxnSpPr>
        <p:spPr>
          <a:xfrm rot="-10800000" flipH="1">
            <a:off x="441960" y="7400290"/>
            <a:ext cx="9726613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1" name="Google Shape;230;p65"/>
          <p:cNvSpPr txBox="1"/>
          <p:nvPr/>
        </p:nvSpPr>
        <p:spPr bwMode="auto">
          <a:xfrm>
            <a:off x="287338" y="1589088"/>
            <a:ext cx="10036175" cy="4568825"/>
          </a:xfrm>
          <a:prstGeom prst="rect">
            <a:avLst/>
          </a:prstGeom>
          <a:noFill/>
          <a:ln>
            <a:noFill/>
          </a:ln>
        </p:spPr>
        <p:txBody>
          <a:bodyPr spcFirstLastPara="1" lIns="106916" tIns="106916" rIns="106916" bIns="106916"/>
          <a:lstStyle>
            <a:lvl1pPr marL="373380" indent="-37338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355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805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2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6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0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4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                 </a:t>
            </a:r>
            <a:endParaRPr kumimoji="0" lang="ru-RU" sz="1405" b="0" i="1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Open Sans" panose="020B0806030504020204"/>
              <a:ea typeface="Open Sans" panose="020B0806030504020204"/>
              <a:cs typeface="Open Sans" panose="020B0806030504020204"/>
              <a:sym typeface="Open Sans" panose="020B0806030504020204"/>
            </a:endParaRPr>
          </a:p>
        </p:txBody>
      </p:sp>
      <p:sp>
        <p:nvSpPr>
          <p:cNvPr id="4103" name="Прямоугольник 13"/>
          <p:cNvSpPr/>
          <p:nvPr/>
        </p:nvSpPr>
        <p:spPr>
          <a:xfrm>
            <a:off x="2657475" y="538798"/>
            <a:ext cx="5378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Нәруыз биосинтезі</a:t>
            </a:r>
          </a:p>
        </p:txBody>
      </p:sp>
      <p:sp>
        <p:nvSpPr>
          <p:cNvPr id="4104" name="Прямоугольник 14"/>
          <p:cNvSpPr/>
          <p:nvPr/>
        </p:nvSpPr>
        <p:spPr>
          <a:xfrm>
            <a:off x="287655" y="1365885"/>
            <a:ext cx="5608320" cy="538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Нәруыз биосинтезі рибосомаларда жүзеге асады.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Рибосомалар үлкен және кіші екі суббірліктен құралған рибонуклеидті кешендер болып табылады.     Рибосомалардың қызметі м-РНҚ-ның үшнуклеотидті кодондарын табып, оларға аминқышқылдарын нәруыздың өсіп бара жатқан тізбегіне қосып отыру болып табылады.   м-РНҚ  молекуласының бойымен жылжи отырып, рибосома нәруызды м-РНҚ молекуласында болатын ақпаратқа сәйкес синтездейді.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rcRect l="-739" t="26832" r="61972" b="23562"/>
          <a:stretch>
            <a:fillRect/>
          </a:stretch>
        </p:blipFill>
        <p:spPr>
          <a:xfrm>
            <a:off x="6113780" y="2224405"/>
            <a:ext cx="3223260" cy="3112770"/>
          </a:xfrm>
          <a:prstGeom prst="rect">
            <a:avLst/>
          </a:prstGeom>
        </p:spPr>
      </p:pic>
      <p:sp>
        <p:nvSpPr>
          <p:cNvPr id="4" name="Google Shape;123;p4"/>
          <p:cNvSpPr txBox="1">
            <a:spLocks noGrp="1"/>
          </p:cNvSpPr>
          <p:nvPr/>
        </p:nvSpPr>
        <p:spPr>
          <a:xfrm>
            <a:off x="8432165" y="2094865"/>
            <a:ext cx="2084070" cy="4171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624" tIns="45298" rIns="90624" bIns="45298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32165" y="2094230"/>
            <a:ext cx="1148080" cy="4178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1800" b="1"/>
              <a:t>Кіші</a:t>
            </a:r>
          </a:p>
          <a:p>
            <a:pPr algn="ctr"/>
            <a:r>
              <a:rPr lang="en-US" altLang="en-US" sz="1800" b="1"/>
              <a:t>суббөлік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69655" y="4820920"/>
            <a:ext cx="1227455" cy="5156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1800" b="1"/>
              <a:t>Үлкен суббөлік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01510" y="5597525"/>
            <a:ext cx="1448435" cy="4178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1800" b="1"/>
              <a:t>Рибома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-90170" y="-22225"/>
            <a:ext cx="10860405" cy="75514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158163" y="6693853"/>
            <a:ext cx="2495550" cy="401638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5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4;p4"/>
          <p:cNvCxnSpPr/>
          <p:nvPr/>
        </p:nvCxnSpPr>
        <p:spPr>
          <a:xfrm>
            <a:off x="247650" y="7217410"/>
            <a:ext cx="9647555" cy="15875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4101" name="Google Shape;125;p4"/>
          <p:cNvCxnSpPr/>
          <p:nvPr/>
        </p:nvCxnSpPr>
        <p:spPr>
          <a:xfrm rot="-10800000" flipH="1">
            <a:off x="-90805" y="7433945"/>
            <a:ext cx="9726613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1" name="Google Shape;230;p65"/>
          <p:cNvSpPr txBox="1"/>
          <p:nvPr/>
        </p:nvSpPr>
        <p:spPr bwMode="auto">
          <a:xfrm>
            <a:off x="328613" y="1589088"/>
            <a:ext cx="10036175" cy="4568825"/>
          </a:xfrm>
          <a:prstGeom prst="rect">
            <a:avLst/>
          </a:prstGeom>
          <a:noFill/>
          <a:ln>
            <a:noFill/>
          </a:ln>
        </p:spPr>
        <p:txBody>
          <a:bodyPr spcFirstLastPara="1" lIns="106916" tIns="106916" rIns="106916" bIns="106916"/>
          <a:lstStyle>
            <a:lvl1pPr marL="373380" indent="-37338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355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805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2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6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0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40" indent="-248920" algn="l" defTabSz="995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405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rPr>
              <a:t>                 </a:t>
            </a:r>
            <a:endParaRPr kumimoji="0" lang="ru-RU" sz="1405" b="0" i="1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Open Sans" panose="020B0806030504020204"/>
              <a:ea typeface="Open Sans" panose="020B0806030504020204"/>
              <a:cs typeface="Open Sans" panose="020B0806030504020204"/>
              <a:sym typeface="Open Sans" panose="020B0806030504020204"/>
            </a:endParaRPr>
          </a:p>
        </p:txBody>
      </p:sp>
      <p:sp>
        <p:nvSpPr>
          <p:cNvPr id="4103" name="Прямоугольник 13"/>
          <p:cNvSpPr/>
          <p:nvPr/>
        </p:nvSpPr>
        <p:spPr>
          <a:xfrm>
            <a:off x="-394335" y="481330"/>
            <a:ext cx="107181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РНҚ молекулалары</a:t>
            </a:r>
          </a:p>
        </p:txBody>
      </p:sp>
      <p:sp>
        <p:nvSpPr>
          <p:cNvPr id="4104" name="Прямоугольник 14"/>
          <p:cNvSpPr/>
          <p:nvPr/>
        </p:nvSpPr>
        <p:spPr>
          <a:xfrm>
            <a:off x="248920" y="1237615"/>
            <a:ext cx="554291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Аминқышқылдарын тану үшін жасушада арнайы “адаптерлер ” тасымалдаушы РНҚ молекулалары болады. Бұл молекулалардың пішіні жоңышқа жапырағына ұқсас болып келеді, м-РНҚ кодонына комплементарлы аймағы (антикодон), сондай-ақ осы кодонға сәйкескелетін аминқышқылы қосылатын екінші аймағы болады. тРНҚ-ға аминқышқылдарының қосылуы энерготәуелді ферменттер аминоацил - тРНҚ -синтетазалар арқылы жүзеге асады, ал пайда болған молекула аминоацил т-РНҚ деп аталады. </a:t>
            </a:r>
          </a:p>
        </p:txBody>
      </p:sp>
      <p:pic>
        <p:nvPicPr>
          <p:cNvPr id="3" name="Content Placeholder -2147482620" descr="IMG_25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11875" y="1564005"/>
            <a:ext cx="3783330" cy="367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7333615" y="5740400"/>
            <a:ext cx="1148080" cy="4178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" altLang="en-US" sz="1800" b="1"/>
              <a:t>т</a:t>
            </a:r>
            <a:r>
              <a:rPr lang="en-US" altLang="en-US" sz="1800" b="1"/>
              <a:t>-РНҚ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-24765" y="36830"/>
            <a:ext cx="10718800" cy="7591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197533" y="6726238"/>
            <a:ext cx="2495550" cy="401638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6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/>
          <p:nvPr/>
        </p:nvCxnSpPr>
        <p:spPr>
          <a:xfrm>
            <a:off x="309880" y="7128510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5125" name="Google Shape;125;p4"/>
          <p:cNvCxnSpPr/>
          <p:nvPr/>
        </p:nvCxnSpPr>
        <p:spPr>
          <a:xfrm rot="-10800000" flipH="1">
            <a:off x="708978" y="7334250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100" name="Text Box 99"/>
          <p:cNvSpPr txBox="1"/>
          <p:nvPr/>
        </p:nvSpPr>
        <p:spPr>
          <a:xfrm>
            <a:off x="447040" y="1257300"/>
            <a:ext cx="942403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ea typeface="SimSun" panose="02010600030101010101" pitchFamily="2" charset="-122"/>
              </a:rPr>
              <a:t>Трансляция процесі рибосомада  жүреді және үш кезеңнен тұрады:</a:t>
            </a:r>
            <a:endParaRPr lang="en-US" sz="2000">
              <a:latin typeface="Wingdings" panose="05000000000000000000" charset="0"/>
              <a:ea typeface="SimSun" panose="02010600030101010101" pitchFamily="2" charset="-122"/>
            </a:endParaRPr>
          </a:p>
          <a:p>
            <a:r>
              <a:rPr lang="en-US" sz="2000">
                <a:latin typeface="Wingdings" panose="05000000000000000000" charset="0"/>
                <a:ea typeface="SimSun" panose="02010600030101010101" pitchFamily="2" charset="-122"/>
              </a:rPr>
              <a:t>l </a:t>
            </a:r>
            <a:r>
              <a:rPr 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Инициация - рибосоманың старттық кодонды тануы және синтездің басталуы.</a:t>
            </a:r>
            <a:endParaRPr lang="en-US" sz="2000">
              <a:latin typeface="Wingdings" panose="05000000000000000000" charset="0"/>
              <a:ea typeface="SimSun" panose="02010600030101010101" pitchFamily="2" charset="-122"/>
            </a:endParaRPr>
          </a:p>
          <a:p>
            <a:r>
              <a:rPr lang="en-US" sz="2000">
                <a:latin typeface="Wingdings" panose="05000000000000000000" charset="0"/>
                <a:ea typeface="SimSun" panose="02010600030101010101" pitchFamily="2" charset="-122"/>
              </a:rPr>
              <a:t>l </a:t>
            </a:r>
            <a:r>
              <a:rPr 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Элонгация - нәруыз синтезінің өзі.</a:t>
            </a:r>
            <a:endParaRPr lang="en-US" sz="2000">
              <a:latin typeface="Wingdings" panose="05000000000000000000" charset="0"/>
              <a:ea typeface="SimSun" panose="02010600030101010101" pitchFamily="2" charset="-122"/>
            </a:endParaRPr>
          </a:p>
          <a:p>
            <a:r>
              <a:rPr lang="en-US" sz="2000">
                <a:latin typeface="Wingdings" panose="05000000000000000000" charset="0"/>
                <a:ea typeface="SimSun" panose="02010600030101010101" pitchFamily="2" charset="-122"/>
              </a:rPr>
              <a:t>l </a:t>
            </a:r>
            <a:r>
              <a:rPr lang="en-US" sz="2000">
                <a:latin typeface="Times New Roman" panose="02020603050405020304" pitchFamily="18" charset="0"/>
                <a:ea typeface="SimSun" panose="02010600030101010101" pitchFamily="2" charset="-122"/>
              </a:rPr>
              <a:t>Терминация - терминациялаушы кодонды (стоп-кодон) тануы және өнімнің бөлінуі.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5305" y="3125470"/>
            <a:ext cx="9474200" cy="3139440"/>
          </a:xfrm>
          <a:prstGeom prst="rect">
            <a:avLst/>
          </a:prstGeom>
        </p:spPr>
      </p:pic>
      <p:sp>
        <p:nvSpPr>
          <p:cNvPr id="4" name="Snip Same Side Corner Rectangle 3"/>
          <p:cNvSpPr/>
          <p:nvPr/>
        </p:nvSpPr>
        <p:spPr>
          <a:xfrm>
            <a:off x="535305" y="5108575"/>
            <a:ext cx="1235710" cy="553085"/>
          </a:xfrm>
          <a:prstGeom prst="snip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/>
              <a:t>Үлкен суббөлік</a:t>
            </a:r>
          </a:p>
        </p:txBody>
      </p:sp>
      <p:sp>
        <p:nvSpPr>
          <p:cNvPr id="5" name="Rectangles 4"/>
          <p:cNvSpPr/>
          <p:nvPr/>
        </p:nvSpPr>
        <p:spPr>
          <a:xfrm>
            <a:off x="535305" y="3315970"/>
            <a:ext cx="1120775" cy="4743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1400">
              <a:sym typeface="+mn-ea"/>
            </a:endParaRPr>
          </a:p>
          <a:p>
            <a:pPr algn="ctr"/>
            <a:r>
              <a:rPr lang="en-US" altLang="en-US" sz="1400">
                <a:sym typeface="+mn-ea"/>
              </a:rPr>
              <a:t>кіші суббөлік</a:t>
            </a:r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6163" name="Прямоугольник 18"/>
          <p:cNvSpPr/>
          <p:nvPr/>
        </p:nvSpPr>
        <p:spPr>
          <a:xfrm>
            <a:off x="1132840" y="488315"/>
            <a:ext cx="90258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прцесінің кезеңдері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6" name="Номер слайда 4"/>
          <p:cNvSpPr txBox="1">
            <a:spLocks noGrp="1"/>
          </p:cNvSpPr>
          <p:nvPr>
            <p:ph type="sldNum" sz="quarter" idx="12"/>
          </p:nvPr>
        </p:nvSpPr>
        <p:spPr/>
        <p:txBody>
          <a:bodyPr lIns="99569" tIns="49785" rIns="99569" bIns="4978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300" dirty="0">
                <a:solidFill>
                  <a:srgbClr val="898989"/>
                </a:solidFill>
              </a:rPr>
              <a:t>7</a:t>
            </a:fld>
            <a:endParaRPr lang="ru-RU" altLang="ru-RU" sz="1300" dirty="0">
              <a:solidFill>
                <a:srgbClr val="898989"/>
              </a:solidFill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>
            <a:fillRect/>
          </a:stretch>
        </p:blipFill>
        <p:spPr bwMode="auto">
          <a:xfrm>
            <a:off x="4445" y="0"/>
            <a:ext cx="10688320" cy="7517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6149" name="Google Shape;124;p4"/>
          <p:cNvCxnSpPr/>
          <p:nvPr/>
        </p:nvCxnSpPr>
        <p:spPr>
          <a:xfrm>
            <a:off x="349250" y="7105015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6150" name="Google Shape;125;p4"/>
          <p:cNvCxnSpPr/>
          <p:nvPr/>
        </p:nvCxnSpPr>
        <p:spPr>
          <a:xfrm rot="-10800000" flipH="1">
            <a:off x="696913" y="7411085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6162" name="Google Shape;123;p4"/>
          <p:cNvSpPr txBox="1"/>
          <p:nvPr/>
        </p:nvSpPr>
        <p:spPr>
          <a:xfrm>
            <a:off x="9892030" y="6599555"/>
            <a:ext cx="847725" cy="505460"/>
          </a:xfrm>
          <a:prstGeom prst="rect">
            <a:avLst/>
          </a:prstGeom>
          <a:noFill/>
          <a:ln w="9525">
            <a:noFill/>
          </a:ln>
        </p:spPr>
        <p:txBody>
          <a:bodyPr lIns="90624" tIns="45298" rIns="90624" bIns="45298" anchor="ctr"/>
          <a:lstStyle/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fld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163" name="Прямоугольник 18"/>
          <p:cNvSpPr/>
          <p:nvPr/>
        </p:nvSpPr>
        <p:spPr>
          <a:xfrm>
            <a:off x="1132840" y="488315"/>
            <a:ext cx="90258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33475" y="1432560"/>
            <a:ext cx="3518535" cy="498856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5393690" y="1432560"/>
            <a:ext cx="476504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400" b="1"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  <a:r>
              <a:rPr lang="en-US" altLang="en-US" sz="3200">
                <a:latin typeface="Times New Roman" panose="02020603050405020304" pitchFamily="18" charset="0"/>
                <a:ea typeface="SimSun" panose="02010600030101010101" pitchFamily="2" charset="-122"/>
              </a:rPr>
              <a:t>Қазақстандағы молекулалық биологияның негізін қалаушы, академик, профессор </a:t>
            </a:r>
            <a:r>
              <a:rPr lang="en-US" altLang="en-US" sz="3200" i="1">
                <a:latin typeface="Times New Roman" panose="02020603050405020304" pitchFamily="18" charset="0"/>
                <a:ea typeface="SimSun" panose="02010600030101010101" pitchFamily="2" charset="-122"/>
              </a:rPr>
              <a:t>Мұрат Әбенұлы Айтқожин </a:t>
            </a:r>
            <a:r>
              <a:rPr lang="en-US" altLang="en-US" sz="3200">
                <a:latin typeface="Times New Roman" panose="02020603050405020304" pitchFamily="18" charset="0"/>
                <a:ea typeface="SimSun" panose="02010600030101010101" pitchFamily="2" charset="-122"/>
              </a:rPr>
              <a:t>әлемдік ғ</a:t>
            </a:r>
            <a:r>
              <a:rPr lang="" altLang="en-US" sz="3200">
                <a:latin typeface="Times New Roman" panose="02020603050405020304" pitchFamily="18" charset="0"/>
                <a:ea typeface="SimSun" panose="02010600030101010101" pitchFamily="2" charset="-122"/>
              </a:rPr>
              <a:t>алым</a:t>
            </a:r>
            <a:r>
              <a:rPr lang="en-US" altLang="en-US" sz="3200">
                <a:latin typeface="Times New Roman" panose="02020603050405020304" pitchFamily="18" charset="0"/>
                <a:ea typeface="SimSun" panose="02010600030101010101" pitchFamily="2" charset="-122"/>
              </a:rPr>
              <a:t> - өсімдіктер информасома класын ашты.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-21590" y="-117475"/>
            <a:ext cx="10704830" cy="7706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813800" y="6594475"/>
            <a:ext cx="1757680" cy="581660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8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/>
          <p:nvPr/>
        </p:nvCxnSpPr>
        <p:spPr>
          <a:xfrm>
            <a:off x="54928" y="7028498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7173" name="Google Shape;125;p4"/>
          <p:cNvCxnSpPr/>
          <p:nvPr/>
        </p:nvCxnSpPr>
        <p:spPr>
          <a:xfrm rot="-10800000" flipH="1">
            <a:off x="228600" y="7272020"/>
            <a:ext cx="9726613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7174" name="Google Shape;230;p65"/>
          <p:cNvSpPr txBox="1"/>
          <p:nvPr/>
        </p:nvSpPr>
        <p:spPr>
          <a:xfrm>
            <a:off x="384175" y="1671638"/>
            <a:ext cx="10741025" cy="246062"/>
          </a:xfrm>
          <a:prstGeom prst="rect">
            <a:avLst/>
          </a:prstGeom>
          <a:noFill/>
          <a:ln w="9525">
            <a:noFill/>
          </a:ln>
        </p:spPr>
        <p:txBody>
          <a:bodyPr lIns="106916" tIns="106916" rIns="106916" bIns="106916"/>
          <a:lstStyle/>
          <a:p>
            <a:pPr marL="484505" indent="-457200" algn="just">
              <a:spcBef>
                <a:spcPct val="20000"/>
              </a:spcBef>
            </a:pPr>
            <a:r>
              <a:rPr lang="en-US" altLang="x-none" sz="3000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</a:t>
            </a:r>
            <a:endParaRPr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5" name="Прямоугольник 9"/>
          <p:cNvSpPr/>
          <p:nvPr/>
        </p:nvSpPr>
        <p:spPr>
          <a:xfrm>
            <a:off x="4794250" y="466725"/>
            <a:ext cx="1841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endParaRPr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8" name="Прямоугольник 18"/>
          <p:cNvSpPr/>
          <p:nvPr/>
        </p:nvSpPr>
        <p:spPr>
          <a:xfrm>
            <a:off x="2436655" y="303530"/>
            <a:ext cx="489966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  <a:sym typeface="+mn-ea"/>
              </a:rPr>
              <a:t>Нәруыз биосинтезі</a:t>
            </a:r>
            <a:endParaRPr lang="en-US" altLang="en-US" sz="40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5" y="1254125"/>
            <a:ext cx="8062595" cy="475234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1061085" y="1350645"/>
            <a:ext cx="2312670" cy="2133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/>
              <a:t>Рибосома қозғалсы</a:t>
            </a:r>
          </a:p>
        </p:txBody>
      </p:sp>
      <p:sp>
        <p:nvSpPr>
          <p:cNvPr id="8" name="Rectangles 7"/>
          <p:cNvSpPr/>
          <p:nvPr/>
        </p:nvSpPr>
        <p:spPr>
          <a:xfrm>
            <a:off x="6134735" y="1453515"/>
            <a:ext cx="984250" cy="2457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/>
              <a:t>Кодон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>
            <a:fillRect/>
          </a:stretch>
        </p:blipFill>
        <p:spPr bwMode="auto">
          <a:xfrm>
            <a:off x="7620" y="-55880"/>
            <a:ext cx="10659745" cy="7616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195" name="Google Shape;123;p4"/>
          <p:cNvSpPr txBox="1">
            <a:spLocks noGrp="1"/>
          </p:cNvSpPr>
          <p:nvPr>
            <p:ph type="sldNum" sz="quarter" idx="12"/>
          </p:nvPr>
        </p:nvSpPr>
        <p:spPr>
          <a:xfrm>
            <a:off x="8056563" y="6603683"/>
            <a:ext cx="2495550" cy="401638"/>
          </a:xfrm>
        </p:spPr>
        <p:txBody>
          <a:bodyPr lIns="90624" tIns="45298" rIns="90624" bIns="45298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sym typeface="Arial" panose="020B0604020202020204" pitchFamily="34" charset="0"/>
              </a:defRPr>
            </a:lvl1pPr>
            <a:lvl2pPr marL="497205" lvl="1" indent="-400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995680" lvl="2" indent="-812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3pPr>
            <a:lvl4pPr marL="1492250" lvl="3" indent="-1206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4pPr>
            <a:lvl5pPr marL="1990725" lvl="4" indent="-161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lvl5pPr>
          </a:lstStyle>
          <a:p>
            <a:pPr lvl="0" algn="r" eaLnBrk="1" hangingPunct="1">
              <a:buClr>
                <a:srgbClr val="000000"/>
              </a:buClr>
              <a:buFont typeface="Arial" panose="020B0604020202020204" pitchFamily="34" charset="0"/>
            </a:pPr>
            <a:fld id="{9A0DB2DC-4C9A-4742-B13C-FB6460FD3503}" type="slidenum">
              <a:rPr lang="ru-RU" altLang="ru-RU" sz="1400" b="1" dirty="0">
                <a:solidFill>
                  <a:srgbClr val="002060"/>
                </a:solidFill>
              </a:rPr>
              <a:t>9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cxnSp>
        <p:nvCxnSpPr>
          <p:cNvPr id="8196" name="Google Shape;124;p4"/>
          <p:cNvCxnSpPr/>
          <p:nvPr/>
        </p:nvCxnSpPr>
        <p:spPr>
          <a:xfrm>
            <a:off x="195263" y="7005955"/>
            <a:ext cx="10074275" cy="0"/>
          </a:xfrm>
          <a:prstGeom prst="straightConnector1">
            <a:avLst/>
          </a:prstGeom>
          <a:ln w="38100" cap="flat" cmpd="sng">
            <a:solidFill>
              <a:srgbClr val="002060"/>
            </a:solidFill>
            <a:prstDash val="solid"/>
            <a:miter/>
            <a:headEnd type="none" w="sm" len="sm"/>
            <a:tailEnd type="none" w="sm" len="sm"/>
          </a:ln>
        </p:spPr>
      </p:cxnSp>
      <p:cxnSp>
        <p:nvCxnSpPr>
          <p:cNvPr id="8197" name="Google Shape;125;p4"/>
          <p:cNvCxnSpPr/>
          <p:nvPr/>
        </p:nvCxnSpPr>
        <p:spPr>
          <a:xfrm rot="-10800000" flipH="1">
            <a:off x="432118" y="7282498"/>
            <a:ext cx="9726612" cy="0"/>
          </a:xfrm>
          <a:prstGeom prst="straightConnector1">
            <a:avLst/>
          </a:prstGeom>
          <a:ln w="38100" cap="flat" cmpd="sng">
            <a:solidFill>
              <a:srgbClr val="00B05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8201" name="Прямоугольник 10"/>
          <p:cNvSpPr/>
          <p:nvPr/>
        </p:nvSpPr>
        <p:spPr>
          <a:xfrm>
            <a:off x="-21590" y="948690"/>
            <a:ext cx="120383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1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      </a:t>
            </a:r>
            <a:r>
              <a:rPr lang="en-US" altLang="x-none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Терминдердің анықтамасына байланысты сәйкестендір</a:t>
            </a:r>
            <a:endParaRPr lang="en-US" altLang="x-none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203" name="Прямоугольник 10"/>
          <p:cNvSpPr/>
          <p:nvPr/>
        </p:nvSpPr>
        <p:spPr>
          <a:xfrm>
            <a:off x="-172085" y="1918970"/>
            <a:ext cx="125768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x-none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endParaRPr lang="en-US" altLang="x-none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205" name="Прямоугольник 12"/>
          <p:cNvSpPr/>
          <p:nvPr/>
        </p:nvSpPr>
        <p:spPr>
          <a:xfrm>
            <a:off x="4060825" y="303213"/>
            <a:ext cx="300736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x-non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Тапсырма №1.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1130935" y="1564005"/>
          <a:ext cx="8895080" cy="385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60"/>
                <a:gridCol w="5360670"/>
                <a:gridCol w="2965450"/>
              </a:tblGrid>
              <a:tr h="7010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4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4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4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</a:t>
                      </a:r>
                    </a:p>
                  </a:txBody>
                  <a:tcPr/>
                </a:tc>
              </a:tr>
              <a:tr h="12617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Рибосоманың старттық кодонды тануы және синтездің басталуы.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Нәруыз синтезінің өзі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Терминациялаушы кодонды (стоп-кодон) тануы және өнімнің бөлінуі.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" name="Text Box 101"/>
          <p:cNvSpPr txBox="1"/>
          <p:nvPr/>
        </p:nvSpPr>
        <p:spPr>
          <a:xfrm>
            <a:off x="1051560" y="5945505"/>
            <a:ext cx="859091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Wingdings" panose="05000000000000000000" charset="0"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Дискриптор: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Анықтамаларды  қажетті терминдермен сәйкестендіреді.</a:t>
            </a:r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endParaRPr lang="en-US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charset="0"/>
              <a:buChar char="ü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Произвольный</PresentationFormat>
  <Paragraphs>134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Calibri</vt:lpstr>
      <vt:lpstr>Georgia</vt:lpstr>
      <vt:lpstr>Century Gothic</vt:lpstr>
      <vt:lpstr>Times New Roman</vt:lpstr>
      <vt:lpstr>ＤＦ中太楷書体</vt:lpstr>
      <vt:lpstr>Arial</vt:lpstr>
      <vt:lpstr>SimSun</vt:lpstr>
      <vt:lpstr>Wingdings</vt:lpstr>
      <vt:lpstr>Open Sans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Huawei</cp:lastModifiedBy>
  <cp:revision>221</cp:revision>
  <cp:lastPrinted>2020-01-23T03:03:00Z</cp:lastPrinted>
  <dcterms:created xsi:type="dcterms:W3CDTF">2020-07-15T20:23:00Z</dcterms:created>
  <dcterms:modified xsi:type="dcterms:W3CDTF">2024-11-03T11:37:43Z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