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56" r:id="rId3"/>
    <p:sldId id="259" r:id="rId4"/>
    <p:sldId id="372" r:id="rId5"/>
    <p:sldId id="311" r:id="rId6"/>
    <p:sldId id="342" r:id="rId7"/>
    <p:sldId id="315" r:id="rId8"/>
    <p:sldId id="383" r:id="rId9"/>
    <p:sldId id="319" r:id="rId10"/>
    <p:sldId id="355" r:id="rId11"/>
    <p:sldId id="356" r:id="rId12"/>
    <p:sldId id="362" r:id="rId13"/>
    <p:sldId id="368" r:id="rId14"/>
    <p:sldId id="335" r:id="rId15"/>
  </p:sldIdLst>
  <p:sldSz cx="10693400" cy="7561263"/>
  <p:notesSz cx="6797675" cy="9928225"/>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SimSun" panose="02010600030101010101" pitchFamily="2" charset="-122"/>
      <p:regular r:id="rId25"/>
    </p:embeddedFont>
  </p:embeddedFontLst>
  <p:defaultTextStyle>
    <a:defPPr>
      <a:defRPr lang="ru-RU"/>
    </a:defPPr>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378">
          <p15:clr>
            <a:srgbClr val="A4A3A4"/>
          </p15:clr>
        </p15:guide>
        <p15:guide id="2" orient="horz" pos="2683">
          <p15:clr>
            <a:srgbClr val="A4A3A4"/>
          </p15:clr>
        </p15:guide>
        <p15:guide id="3" orient="horz" pos="2188">
          <p15:clr>
            <a:srgbClr val="A4A3A4"/>
          </p15:clr>
        </p15:guide>
        <p15:guide id="4" pos="4007">
          <p15:clr>
            <a:srgbClr val="A4A3A4"/>
          </p15:clr>
        </p15:guide>
        <p15:guide id="5" pos="4550">
          <p15:clr>
            <a:srgbClr val="A4A3A4"/>
          </p15:clr>
        </p15:guide>
        <p15:guide id="6" pos="2846">
          <p15:clr>
            <a:srgbClr val="A4A3A4"/>
          </p15:clr>
        </p15:guide>
        <p15:guide id="7" pos="3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BBB59"/>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5" d="100"/>
          <a:sy n="75" d="100"/>
        </p:scale>
        <p:origin x="1301" y="67"/>
      </p:cViewPr>
      <p:guideLst>
        <p:guide orient="horz" pos="2378"/>
        <p:guide orient="horz" pos="2683"/>
        <p:guide orient="horz" pos="2188"/>
        <p:guide pos="4007"/>
        <p:guide pos="4550"/>
        <p:guide pos="2846"/>
        <p:guide pos="3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p:spPr>
        <p:txBody>
          <a:bodyPr vert="horz" wrap="square" lIns="91425" tIns="45700" rIns="91425" bIns="45700" numCol="1" anchor="t"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1" name="Google Shape;4;n"/>
          <p:cNvSpPr txBox="1">
            <a:spLocks noGrp="1"/>
          </p:cNvSpPr>
          <p:nvPr>
            <p:ph type="dt" idx="10"/>
          </p:nvPr>
        </p:nvSpPr>
        <p:spPr bwMode="auto">
          <a:xfrm>
            <a:off x="3849688" y="0"/>
            <a:ext cx="2946400" cy="498475"/>
          </a:xfrm>
          <a:prstGeom prst="rect">
            <a:avLst/>
          </a:prstGeom>
          <a:noFill/>
          <a:ln>
            <a:noFill/>
          </a:ln>
        </p:spPr>
        <p:txBody>
          <a:bodyPr vert="horz" wrap="square" lIns="91425" tIns="45700" rIns="91425" bIns="45700" numCol="1" anchor="t" anchorCtr="0" compatLnSpc="1"/>
          <a:lstStyle/>
          <a:p>
            <a:pPr lvl="0" algn="r"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6388" name="Google Shape;5;n"/>
          <p:cNvSpPr>
            <a:spLocks noGrp="1" noRot="1" noChangeAspect="1"/>
          </p:cNvSpPr>
          <p:nvPr>
            <p:ph type="sldImg" idx="3"/>
          </p:nvPr>
        </p:nvSpPr>
        <p:spPr>
          <a:xfrm>
            <a:off x="1030288" y="1241425"/>
            <a:ext cx="4737100" cy="3349625"/>
          </a:xfrm>
          <a:custGeom>
            <a:avLst/>
            <a:gdLst>
              <a:gd name="txL" fmla="*/ 0 w 120000"/>
              <a:gd name="txT" fmla="*/ 0 h 120000"/>
              <a:gd name="txR" fmla="*/ 120000 w 120000"/>
              <a:gd name="txB" fmla="*/ 120000 h 120000"/>
            </a:gdLst>
            <a:ahLst/>
            <a:cxnLst>
              <a:cxn ang="0">
                <a:pos x="0" y="0"/>
              </a:cxn>
              <a:cxn ang="0">
                <a:pos x="2147483647" y="0"/>
              </a:cxn>
              <a:cxn ang="0">
                <a:pos x="2147483647" y="2147483647"/>
              </a:cxn>
              <a:cxn ang="0">
                <a:pos x="0" y="2147483647"/>
              </a:cxn>
              <a:cxn ang="0">
                <a:pos x="0" y="0"/>
              </a:cxn>
            </a:cxnLst>
            <a:rect l="txL" t="txT" r="txR" b="txB"/>
            <a:pathLst>
              <a:path w="120000" h="12000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a:xfrm>
            <a:off x="679450" y="4778375"/>
            <a:ext cx="5438775" cy="3908425"/>
          </a:xfrm>
          <a:prstGeom prst="rect">
            <a:avLst/>
          </a:prstGeom>
          <a:noFill/>
          <a:ln w="9525">
            <a:noFill/>
          </a:ln>
        </p:spPr>
        <p:txBody>
          <a:bodyPr lIns="91425" tIns="45700" rIns="91425" bIns="45700"/>
          <a:lstStyle/>
          <a:p>
            <a:pPr lvl="0"/>
            <a:endParaRPr lang="ru-RU" altLang="ru-RU" dirty="0"/>
          </a:p>
        </p:txBody>
      </p:sp>
      <p:sp>
        <p:nvSpPr>
          <p:cNvPr id="2054" name="Google Shape;7;n"/>
          <p:cNvSpPr txBox="1">
            <a:spLocks noGrp="1"/>
          </p:cNvSpPr>
          <p:nvPr>
            <p:ph type="ftr" idx="11"/>
          </p:nvPr>
        </p:nvSpPr>
        <p:spPr bwMode="auto">
          <a:xfrm>
            <a:off x="0" y="9429750"/>
            <a:ext cx="2946400" cy="498475"/>
          </a:xfrm>
          <a:prstGeom prst="rect">
            <a:avLst/>
          </a:prstGeom>
          <a:noFill/>
          <a:ln>
            <a:noFill/>
          </a:ln>
        </p:spPr>
        <p:txBody>
          <a:bodyPr vert="horz" wrap="square" lIns="91425" tIns="45700" rIns="91425" bIns="45700" numCol="1" anchor="b"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5" name="Google Shape;8;n"/>
          <p:cNvSpPr txBox="1">
            <a:spLocks noGrp="1"/>
          </p:cNvSpPr>
          <p:nvPr>
            <p:ph type="sldNum" idx="12"/>
          </p:nvPr>
        </p:nvSpPr>
        <p:spPr bwMode="auto">
          <a:xfrm>
            <a:off x="3849688" y="9429750"/>
            <a:ext cx="2946400" cy="498475"/>
          </a:xfrm>
          <a:prstGeom prst="rect">
            <a:avLst/>
          </a:prstGeom>
          <a:noFill/>
          <a:ln>
            <a:noFill/>
          </a:ln>
        </p:spPr>
        <p:txBody>
          <a:bodyPr vert="horz" wrap="square" lIns="91425" tIns="45700" rIns="91425" bIns="45700" numCol="1" anchor="b" anchorCtr="0" compatLnSpc="1"/>
          <a:lstStyle/>
          <a:p>
            <a:pPr lvl="0" algn="r" eaLnBrk="1" hangingPunct="1">
              <a:buClr>
                <a:srgbClr val="000000"/>
              </a:buClr>
              <a:buFont typeface="Arial" panose="020B0604020202020204" pitchFamily="34" charset="0"/>
              <a:buNone/>
            </a:pPr>
            <a:fld id="{9A0DB2DC-4C9A-4742-B13C-FB6460FD3503}" type="slidenum">
              <a:rPr lang="ru-RU" altLang="ru-RU" sz="1200" dirty="0">
                <a:latin typeface="Calibri" panose="020F0502020204030204" pitchFamily="34" charset="0"/>
                <a:cs typeface="Calibri" panose="020F0502020204030204" pitchFamily="34" charset="0"/>
                <a:sym typeface="Calibri" panose="020F0502020204030204" pitchFamily="34" charset="0"/>
              </a:rPr>
              <a:t>‹#›</a:t>
            </a:fld>
            <a:endParaRPr lang="ru-RU" altLang="ru-RU" sz="1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014609022"/>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97205"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73;p1: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7411" name="Google Shape;74;p1:notes"/>
          <p:cNvSpPr>
            <a:spLocks noGrp="1" noRot="1" noChangeAspect="1" noTextEdit="1"/>
          </p:cNvSpPr>
          <p:nvPr>
            <p:ph type="sldImg" idx="2"/>
          </p:nvPr>
        </p:nvSpPr>
        <p:spPr>
          <a:ln>
            <a:noFill/>
          </a:ln>
        </p:spPr>
      </p:sp>
    </p:spTree>
    <p:extLst>
      <p:ext uri="{BB962C8B-B14F-4D97-AF65-F5344CB8AC3E}">
        <p14:creationId xmlns:p14="http://schemas.microsoft.com/office/powerpoint/2010/main" val="103765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56916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89497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41436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55233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15585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416653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50940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5222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03730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18790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p:nvPr/>
        </p:nvSpPr>
        <p:spPr>
          <a:xfrm>
            <a:off x="803275" y="3735388"/>
            <a:ext cx="9018588" cy="1847850"/>
          </a:xfrm>
          <a:prstGeom prst="rect">
            <a:avLst/>
          </a:prstGeom>
          <a:noFill/>
          <a:ln w="9525">
            <a:noFill/>
          </a:ln>
        </p:spPr>
        <p:txBody>
          <a:bodyPr lIns="56650" tIns="28311" rIns="56650" bIns="28311"/>
          <a:lstStyle/>
          <a:p>
            <a:pPr algn="ctr" eaLnBrk="1" hangingPunct="1">
              <a:buClr>
                <a:srgbClr val="000000"/>
              </a:buClr>
            </a:pPr>
            <a:endParaRPr lang="en-US" altLang="x-none"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Тақырыбы: </a:t>
            </a:r>
            <a:r>
              <a:rPr lang="en-US" altLang="x-none" sz="3200" dirty="0">
                <a:solidFill>
                  <a:srgbClr val="002060"/>
                </a:solidFill>
                <a:latin typeface="Times New Roman" panose="02020603050405020304" pitchFamily="18" charset="0"/>
                <a:cs typeface="Times New Roman" panose="02020603050405020304" pitchFamily="18" charset="0"/>
              </a:rPr>
              <a:t>Хлоропластың құрылымдық компоненттері және олардың қызметі.</a:t>
            </a: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11 сынып</a:t>
            </a:r>
          </a:p>
          <a:p>
            <a:pPr algn="ctr" eaLnBrk="1" hangingPunct="1">
              <a:buClr>
                <a:srgbClr val="000000"/>
              </a:buClr>
            </a:pPr>
            <a:endParaRPr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anose="020B0604020202020204" pitchFamily="34" charset="0"/>
            </a:pPr>
            <a:endParaRPr lang="ru-RU" altLang="ru-RU" sz="2800" b="1" dirty="0">
              <a:solidFill>
                <a:srgbClr val="090F78"/>
              </a:solidFill>
              <a:latin typeface="Century Gothic" panose="020B0502020202020204" pitchFamily="34" charset="0"/>
              <a:sym typeface="Century Gothic" panose="020B0502020202020204" pitchFamily="34" charset="0"/>
            </a:endParaRPr>
          </a:p>
        </p:txBody>
      </p:sp>
      <p:cxnSp>
        <p:nvCxnSpPr>
          <p:cNvPr id="2051" name="Google Shape;77;p1"/>
          <p:cNvCxnSpPr/>
          <p:nvPr/>
        </p:nvCxnSpPr>
        <p:spPr>
          <a:xfrm>
            <a:off x="1460500" y="6565265"/>
            <a:ext cx="8115300" cy="0"/>
          </a:xfrm>
          <a:prstGeom prst="straightConnector1">
            <a:avLst/>
          </a:prstGeom>
          <a:ln w="38100" cap="flat" cmpd="sng">
            <a:solidFill>
              <a:srgbClr val="090F78"/>
            </a:solidFill>
            <a:prstDash val="solid"/>
            <a:miter/>
            <a:headEnd type="none" w="sm" len="sm"/>
            <a:tailEnd type="none" w="sm" len="sm"/>
          </a:ln>
        </p:spPr>
      </p:cxnSp>
      <p:cxnSp>
        <p:nvCxnSpPr>
          <p:cNvPr id="2052" name="Google Shape;78;p1"/>
          <p:cNvCxnSpPr/>
          <p:nvPr/>
        </p:nvCxnSpPr>
        <p:spPr>
          <a:xfrm>
            <a:off x="1493838" y="6707188"/>
            <a:ext cx="7850187" cy="0"/>
          </a:xfrm>
          <a:prstGeom prst="straightConnector1">
            <a:avLst/>
          </a:prstGeom>
          <a:ln w="38100" cap="flat" cmpd="sng">
            <a:solidFill>
              <a:srgbClr val="00B050"/>
            </a:solidFill>
            <a:prstDash val="solid"/>
            <a:miter/>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12292"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10</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2295" name="Прямоугольник 7"/>
          <p:cNvSpPr/>
          <p:nvPr/>
        </p:nvSpPr>
        <p:spPr>
          <a:xfrm>
            <a:off x="4416425" y="3609975"/>
            <a:ext cx="1860550" cy="339725"/>
          </a:xfrm>
          <a:prstGeom prst="rect">
            <a:avLst/>
          </a:prstGeom>
          <a:noFill/>
          <a:ln w="9525">
            <a:noFill/>
          </a:ln>
        </p:spPr>
        <p:txBody>
          <a:bodyPr wrap="none">
            <a:spAutoFit/>
          </a:bodyPr>
          <a:lstStyle/>
          <a:p>
            <a:pPr algn="ctr"/>
            <a:r>
              <a:rPr lang="en-US" altLang="x-none" sz="1600" b="1" dirty="0">
                <a:solidFill>
                  <a:schemeClr val="bg1"/>
                </a:solidFill>
                <a:latin typeface="Century Gothic" panose="020B0502020202020204" pitchFamily="34" charset="0"/>
              </a:rPr>
              <a:t>Үй тапсырмасы</a:t>
            </a:r>
            <a:endParaRPr sz="1600" b="1" dirty="0">
              <a:solidFill>
                <a:schemeClr val="bg1"/>
              </a:solidFill>
              <a:latin typeface="Century Gothic" panose="020B0502020202020204" pitchFamily="34" charset="0"/>
            </a:endParaRPr>
          </a:p>
        </p:txBody>
      </p:sp>
      <p:sp>
        <p:nvSpPr>
          <p:cNvPr id="12296" name="Прямоугольник 8"/>
          <p:cNvSpPr/>
          <p:nvPr/>
        </p:nvSpPr>
        <p:spPr>
          <a:xfrm>
            <a:off x="4111625" y="40957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cxnSp>
        <p:nvCxnSpPr>
          <p:cNvPr id="1231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231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2319" name="Прямоугольник 13"/>
          <p:cNvSpPr/>
          <p:nvPr/>
        </p:nvSpPr>
        <p:spPr>
          <a:xfrm>
            <a:off x="10280650" y="66706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10</a:t>
            </a:fld>
            <a:endParaRPr lang="ru-RU" altLang="ru-RU" sz="1600" b="1" dirty="0">
              <a:solidFill>
                <a:srgbClr val="002060"/>
              </a:solidFill>
              <a:latin typeface="Arial" panose="020B0604020202020204" pitchFamily="34" charset="0"/>
            </a:endParaRPr>
          </a:p>
        </p:txBody>
      </p:sp>
      <p:sp>
        <p:nvSpPr>
          <p:cNvPr id="2" name="Прямоугольник 8"/>
          <p:cNvSpPr/>
          <p:nvPr/>
        </p:nvSpPr>
        <p:spPr>
          <a:xfrm>
            <a:off x="3219450" y="235140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graphicFrame>
        <p:nvGraphicFramePr>
          <p:cNvPr id="13" name="Content Placeholder 12"/>
          <p:cNvGraphicFramePr>
            <a:graphicFrameLocks noGrp="1"/>
          </p:cNvGraphicFramePr>
          <p:nvPr>
            <p:ph idx="1"/>
          </p:nvPr>
        </p:nvGraphicFramePr>
        <p:xfrm>
          <a:off x="535305" y="1344930"/>
          <a:ext cx="9509125" cy="5115560"/>
        </p:xfrm>
        <a:graphic>
          <a:graphicData uri="http://schemas.openxmlformats.org/drawingml/2006/table">
            <a:tbl>
              <a:tblPr firstRow="1" bandRow="1">
                <a:tableStyleId>{5C22544A-7EE6-4342-B048-85BDC9FD1C3A}</a:tableStyleId>
              </a:tblPr>
              <a:tblGrid>
                <a:gridCol w="661035"/>
                <a:gridCol w="6951345"/>
                <a:gridCol w="763270"/>
                <a:gridCol w="1133475"/>
              </a:tblGrid>
              <a:tr h="640715">
                <a:tc>
                  <a:txBody>
                    <a:bodyPr/>
                    <a:lstStyle/>
                    <a:p>
                      <a:pPr>
                        <a:buNone/>
                      </a:pPr>
                      <a:r>
                        <a:rPr lang="en-US" altLang="en-US" sz="2400" b="0">
                          <a:latin typeface="Times New Roman" panose="02020603050405020304" pitchFamily="18" charset="0"/>
                          <a:cs typeface="Times New Roman" panose="02020603050405020304" pitchFamily="18" charset="0"/>
                        </a:rPr>
                        <a:t>№</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Мәлімет</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ИӘ</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ЖОҚ</a:t>
                      </a:r>
                    </a:p>
                  </a:txBody>
                  <a:tcPr/>
                </a:tc>
              </a:tr>
              <a:tr h="539750">
                <a:tc>
                  <a:txBody>
                    <a:bodyPr/>
                    <a:lstStyle/>
                    <a:p>
                      <a:pPr>
                        <a:buNone/>
                      </a:pPr>
                      <a:r>
                        <a:rPr lang="en-US" altLang="en-US" sz="2400">
                          <a:latin typeface="Times New Roman" panose="02020603050405020304" pitchFamily="18" charset="0"/>
                          <a:cs typeface="Times New Roman" panose="02020603050405020304" pitchFamily="18" charset="0"/>
                        </a:rPr>
                        <a:t>1</a:t>
                      </a:r>
                    </a:p>
                  </a:txBody>
                  <a:tcPr/>
                </a:tc>
                <a:tc>
                  <a:txBody>
                    <a:bodyPr/>
                    <a:lstStyle/>
                    <a:p>
                      <a:pPr>
                        <a:buNone/>
                      </a:pPr>
                      <a:r>
                        <a:rPr lang="en-US" altLang="en-US" sz="2400">
                          <a:latin typeface="Times New Roman" panose="02020603050405020304" pitchFamily="18" charset="0"/>
                          <a:cs typeface="Times New Roman" panose="02020603050405020304" pitchFamily="18" charset="0"/>
                          <a:sym typeface="+mn-ea"/>
                        </a:rPr>
                        <a:t>Хлоропласт екі мембраналы органоид</a:t>
                      </a:r>
                    </a:p>
                  </a:txBody>
                  <a:tcPr/>
                </a:tc>
                <a:tc>
                  <a:txBody>
                    <a:bodyPr/>
                    <a:lstStyle/>
                    <a:p>
                      <a:pPr marL="342900" indent="-342900">
                        <a:buFont typeface="Wingdings" panose="05000000000000000000" charset="0"/>
                        <a:buChar char="ü"/>
                      </a:pPr>
                      <a:r>
                        <a:rPr lang="en-US" altLang="en-US" sz="2400">
                          <a:solidFill>
                            <a:schemeClr val="tx1"/>
                          </a:solidFill>
                          <a:latin typeface="Times New Roman" panose="02020603050405020304" pitchFamily="18" charset="0"/>
                          <a:cs typeface="Times New Roman" panose="02020603050405020304" pitchFamily="18" charset="0"/>
                          <a:sym typeface="+mn-ea"/>
                        </a:rPr>
                        <a:t>.</a:t>
                      </a: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r>
              <a:tr h="983615">
                <a:tc>
                  <a:txBody>
                    <a:bodyPr/>
                    <a:lstStyle/>
                    <a:p>
                      <a:pPr>
                        <a:buNone/>
                      </a:pPr>
                      <a:r>
                        <a:rPr lang="en-US" altLang="en-US" sz="2400">
                          <a:latin typeface="Times New Roman" panose="02020603050405020304" pitchFamily="18" charset="0"/>
                          <a:cs typeface="Times New Roman" panose="02020603050405020304" pitchFamily="18" charset="0"/>
                        </a:rPr>
                        <a:t>2</a:t>
                      </a:r>
                    </a:p>
                  </a:txBody>
                  <a:tcPr/>
                </a:tc>
                <a:tc>
                  <a:txBody>
                    <a:bodyPr/>
                    <a:lstStyle/>
                    <a:p>
                      <a:pPr>
                        <a:buNone/>
                      </a:pPr>
                      <a:r>
                        <a:rPr lang="en-US" altLang="en-US" sz="2400">
                          <a:latin typeface="Times New Roman" panose="02020603050405020304" pitchFamily="18" charset="0"/>
                          <a:cs typeface="Times New Roman" panose="02020603050405020304" pitchFamily="18" charset="0"/>
                          <a:sym typeface="+mn-ea"/>
                        </a:rPr>
                        <a:t>Хлоропластың құрамында жасыл түсті пигмент – хлорофил болады.</a:t>
                      </a:r>
                    </a:p>
                  </a:txBody>
                  <a:tcPr/>
                </a:tc>
                <a:tc>
                  <a:txBody>
                    <a:bodyPr/>
                    <a:lstStyle/>
                    <a:p>
                      <a:pPr marL="342900" indent="-342900">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a:t>
                      </a: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r>
              <a:tr h="983615">
                <a:tc>
                  <a:txBody>
                    <a:bodyPr/>
                    <a:lstStyle/>
                    <a:p>
                      <a:pPr>
                        <a:buNone/>
                      </a:pPr>
                      <a:r>
                        <a:rPr lang="en-US" altLang="en-US" sz="2400">
                          <a:latin typeface="Times New Roman" panose="02020603050405020304" pitchFamily="18" charset="0"/>
                          <a:cs typeface="Times New Roman" panose="02020603050405020304" pitchFamily="18" charset="0"/>
                        </a:rPr>
                        <a:t>3</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Хлоропластар  саңырауқұлақ жасушаларында көп кездеседі.</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c>
                  <a:txBody>
                    <a:bodyPr/>
                    <a:lstStyle/>
                    <a:p>
                      <a:pPr marL="342900" indent="-342900">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a:t>
                      </a:r>
                    </a:p>
                  </a:txBody>
                  <a:tcPr/>
                </a:tc>
              </a:tr>
              <a:tr h="984250">
                <a:tc>
                  <a:txBody>
                    <a:bodyPr/>
                    <a:lstStyle/>
                    <a:p>
                      <a:pPr>
                        <a:buNone/>
                      </a:pPr>
                      <a:r>
                        <a:rPr lang="en-US" altLang="en-US" sz="1800">
                          <a:latin typeface="Times New Roman" panose="02020603050405020304" pitchFamily="18" charset="0"/>
                          <a:cs typeface="Times New Roman" panose="02020603050405020304" pitchFamily="18" charset="0"/>
                        </a:rPr>
                        <a:t>4</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Хлоропластың қызметі фотосинтез процесінің жүруіне тікелей әсер етеді.</a:t>
                      </a:r>
                    </a:p>
                  </a:txBody>
                  <a:tcPr/>
                </a:tc>
                <a:tc>
                  <a:txBody>
                    <a:bodyPr/>
                    <a:lstStyle/>
                    <a:p>
                      <a:pPr marL="342900" indent="-342900">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r>
              <a:tr h="983615">
                <a:tc>
                  <a:txBody>
                    <a:bodyPr/>
                    <a:lstStyle/>
                    <a:p>
                      <a:pPr>
                        <a:buNone/>
                      </a:pPr>
                      <a:r>
                        <a:rPr lang="en-US" altLang="en-US" sz="1800">
                          <a:latin typeface="Times New Roman" panose="02020603050405020304" pitchFamily="18" charset="0"/>
                          <a:cs typeface="Times New Roman" panose="02020603050405020304" pitchFamily="18" charset="0"/>
                        </a:rPr>
                        <a:t>5</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Хлорофил температураға байланысты түсін өзгертеді</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c>
                  <a:txBody>
                    <a:bodyPr/>
                    <a:lstStyle/>
                    <a:p>
                      <a:pPr marL="342900" indent="-342900">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a:t>
                      </a: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6035" y="0"/>
            <a:ext cx="10654665" cy="750633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11</a:t>
            </a:fld>
            <a:endParaRPr lang="ru-RU" altLang="ru-RU" sz="1400" b="1" dirty="0">
              <a:solidFill>
                <a:srgbClr val="002060"/>
              </a:solidFill>
            </a:endParaRPr>
          </a:p>
        </p:txBody>
      </p:sp>
      <p:cxnSp>
        <p:nvCxnSpPr>
          <p:cNvPr id="11268" name="Google Shape;124;p4"/>
          <p:cNvCxnSpPr/>
          <p:nvPr/>
        </p:nvCxnSpPr>
        <p:spPr>
          <a:xfrm>
            <a:off x="84138" y="741108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566738" y="7506335"/>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26035" y="1253490"/>
            <a:ext cx="10461625" cy="398780"/>
          </a:xfrm>
          <a:prstGeom prst="rect">
            <a:avLst/>
          </a:prstGeom>
          <a:noFill/>
          <a:ln w="9525">
            <a:noFill/>
          </a:ln>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sp>
        <p:nvSpPr>
          <p:cNvPr id="11295" name="Прямоугольник 12"/>
          <p:cNvSpPr/>
          <p:nvPr/>
        </p:nvSpPr>
        <p:spPr>
          <a:xfrm>
            <a:off x="3577908" y="397510"/>
            <a:ext cx="2783205" cy="583565"/>
          </a:xfrm>
          <a:prstGeom prst="rect">
            <a:avLst/>
          </a:prstGeom>
          <a:noFill/>
          <a:ln w="9525">
            <a:noFill/>
          </a:ln>
        </p:spPr>
        <p:txBody>
          <a:bodyPr wrap="none">
            <a:spAutoFit/>
          </a:bodyPr>
          <a:lstStyle/>
          <a:p>
            <a:pPr algn="ctr"/>
            <a:r>
              <a:rPr lang="en-US" altLang="x-none" sz="3200" b="1" dirty="0">
                <a:solidFill>
                  <a:schemeClr val="bg1"/>
                </a:solidFill>
                <a:latin typeface="Times New Roman" panose="02020603050405020304" pitchFamily="18" charset="0"/>
                <a:cs typeface="Times New Roman" panose="02020603050405020304" pitchFamily="18" charset="0"/>
              </a:rPr>
              <a:t>Тапсырма </a:t>
            </a:r>
            <a:r>
              <a:rPr lang="en-US" altLang="en-US" sz="3200" b="1" dirty="0">
                <a:solidFill>
                  <a:schemeClr val="bg1"/>
                </a:solidFill>
                <a:latin typeface="Times New Roman" panose="02020603050405020304" pitchFamily="18" charset="0"/>
                <a:cs typeface="Times New Roman" panose="02020603050405020304" pitchFamily="18" charset="0"/>
              </a:rPr>
              <a:t>№3</a:t>
            </a:r>
            <a:endPar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01"/>
          <p:cNvSpPr txBox="1"/>
          <p:nvPr/>
        </p:nvSpPr>
        <p:spPr>
          <a:xfrm>
            <a:off x="1242695" y="5949315"/>
            <a:ext cx="8375015" cy="829945"/>
          </a:xfrm>
          <a:prstGeom prst="rect">
            <a:avLst/>
          </a:prstGeom>
          <a:noFill/>
          <a:ln w="9525">
            <a:noFill/>
          </a:ln>
        </p:spPr>
        <p:txBody>
          <a:bodyPr wrap="square">
            <a:spAutoFit/>
          </a:bodyPr>
          <a:lstStyle/>
          <a:p>
            <a:pPr>
              <a:buFont typeface="Wingdings" panose="05000000000000000000" charset="0"/>
            </a:pPr>
            <a:r>
              <a:rPr lang="ru-RU" altLang="en-US" sz="2400" b="1">
                <a:solidFill>
                  <a:schemeClr val="tx2"/>
                </a:solidFill>
                <a:latin typeface="Times New Roman" panose="02020603050405020304" pitchFamily="18" charset="0"/>
              </a:rPr>
              <a:t>  </a:t>
            </a:r>
            <a:r>
              <a:rPr lang="en-US" altLang="en-US" sz="2400" b="1">
                <a:solidFill>
                  <a:schemeClr val="tx2"/>
                </a:solidFill>
                <a:latin typeface="Times New Roman" panose="02020603050405020304" pitchFamily="18" charset="0"/>
              </a:rPr>
              <a:t> </a:t>
            </a:r>
            <a:r>
              <a:rPr lang="en-US" sz="2400" b="1">
                <a:solidFill>
                  <a:schemeClr val="tx2"/>
                </a:solidFill>
                <a:latin typeface="Times New Roman" panose="02020603050405020304" pitchFamily="18" charset="0"/>
              </a:rPr>
              <a:t>Дискриптор:</a:t>
            </a:r>
          </a:p>
          <a:p>
            <a:pPr marL="342900" indent="-342900">
              <a:buFont typeface="Wingdings" panose="05000000000000000000" charset="0"/>
              <a:buChar char="ü"/>
            </a:pPr>
            <a:r>
              <a:rPr lang="en-US" sz="2400">
                <a:solidFill>
                  <a:schemeClr val="tx2"/>
                </a:solidFill>
                <a:latin typeface="Times New Roman" panose="02020603050405020304" pitchFamily="18" charset="0"/>
              </a:rPr>
              <a:t> </a:t>
            </a:r>
            <a:r>
              <a:rPr lang="ru-RU" altLang="en-US" sz="2400">
                <a:solidFill>
                  <a:schemeClr val="tx2"/>
                </a:solidFill>
                <a:latin typeface="Times New Roman" panose="02020603050405020304" pitchFamily="18" charset="0"/>
              </a:rPr>
              <a:t>Хлоропластарды</a:t>
            </a:r>
            <a:r>
              <a:rPr lang="" altLang="en-US" sz="2400">
                <a:solidFill>
                  <a:schemeClr val="tx2"/>
                </a:solidFill>
                <a:latin typeface="Times New Roman" panose="02020603050405020304" pitchFamily="18" charset="0"/>
              </a:rPr>
              <a:t>ң химиялық құрамын біледі.</a:t>
            </a:r>
          </a:p>
        </p:txBody>
      </p:sp>
      <p:sp>
        <p:nvSpPr>
          <p:cNvPr id="8" name="Oval 7"/>
          <p:cNvSpPr/>
          <p:nvPr/>
        </p:nvSpPr>
        <p:spPr>
          <a:xfrm>
            <a:off x="535305" y="1208405"/>
            <a:ext cx="2192655" cy="133667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1. Липидтер</a:t>
            </a:r>
          </a:p>
        </p:txBody>
      </p:sp>
      <p:sp>
        <p:nvSpPr>
          <p:cNvPr id="9" name="Oval 8"/>
          <p:cNvSpPr/>
          <p:nvPr/>
        </p:nvSpPr>
        <p:spPr>
          <a:xfrm>
            <a:off x="3157220" y="1163955"/>
            <a:ext cx="2005330" cy="14262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altLang="en-US"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2. </a:t>
            </a:r>
            <a:r>
              <a:rPr lang="en-US"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Фосфор</a:t>
            </a:r>
            <a:endParaRPr lang="en-US" altLang="en-US"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10" name="Oval 9"/>
          <p:cNvSpPr/>
          <p:nvPr/>
        </p:nvSpPr>
        <p:spPr>
          <a:xfrm>
            <a:off x="5534660" y="1163955"/>
            <a:ext cx="2128520" cy="14262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altLang="en-US" sz="2000" dirty="0">
                <a:solidFill>
                  <a:schemeClr val="tx2">
                    <a:lumMod val="75000"/>
                  </a:schemeClr>
                </a:solidFill>
                <a:latin typeface="Times New Roman" panose="02020603050405020304" pitchFamily="18" charset="0"/>
                <a:cs typeface="Times New Roman" panose="02020603050405020304" pitchFamily="18" charset="0"/>
                <a:sym typeface="+mn-ea"/>
              </a:rPr>
              <a:t>3. </a:t>
            </a:r>
            <a:r>
              <a:rPr lang="en-US" sz="2000" dirty="0">
                <a:solidFill>
                  <a:schemeClr val="tx2">
                    <a:lumMod val="75000"/>
                  </a:schemeClr>
                </a:solidFill>
                <a:latin typeface="Times New Roman" panose="02020603050405020304" pitchFamily="18" charset="0"/>
                <a:cs typeface="Times New Roman" panose="02020603050405020304" pitchFamily="18" charset="0"/>
                <a:sym typeface="+mn-ea"/>
              </a:rPr>
              <a:t>Фотосинтез пигиенті </a:t>
            </a:r>
            <a:endParaRPr lang="en-US" altLang="en-US" sz="2000" dirty="0">
              <a:solidFill>
                <a:schemeClr val="tx2">
                  <a:lumMod val="75000"/>
                </a:schemeClr>
              </a:solidFill>
              <a:latin typeface="Times New Roman" panose="02020603050405020304" pitchFamily="18" charset="0"/>
              <a:cs typeface="Times New Roman" panose="02020603050405020304" pitchFamily="18" charset="0"/>
              <a:sym typeface="+mn-ea"/>
            </a:endParaRPr>
          </a:p>
        </p:txBody>
      </p:sp>
      <p:sp>
        <p:nvSpPr>
          <p:cNvPr id="11" name="Oval 10"/>
          <p:cNvSpPr/>
          <p:nvPr/>
        </p:nvSpPr>
        <p:spPr>
          <a:xfrm>
            <a:off x="7908290" y="1163955"/>
            <a:ext cx="2005330" cy="14262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4. Кальций</a:t>
            </a:r>
          </a:p>
        </p:txBody>
      </p:sp>
      <p:sp>
        <p:nvSpPr>
          <p:cNvPr id="12" name="Flowchart: Extract 11"/>
          <p:cNvSpPr/>
          <p:nvPr/>
        </p:nvSpPr>
        <p:spPr>
          <a:xfrm>
            <a:off x="939165" y="2590165"/>
            <a:ext cx="1788795" cy="1845945"/>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800" b="1">
                <a:latin typeface="Times New Roman" panose="02020603050405020304" pitchFamily="18" charset="0"/>
                <a:cs typeface="Times New Roman" panose="02020603050405020304" pitchFamily="18" charset="0"/>
              </a:rPr>
              <a:t>А.</a:t>
            </a:r>
          </a:p>
          <a:p>
            <a:pPr algn="ctr"/>
            <a:r>
              <a:rPr lang="" altLang="en-US" sz="1800" b="1">
                <a:latin typeface="Times New Roman" panose="02020603050405020304" pitchFamily="18" charset="0"/>
                <a:cs typeface="Times New Roman" panose="02020603050405020304" pitchFamily="18" charset="0"/>
              </a:rPr>
              <a:t>50 </a:t>
            </a:r>
            <a:r>
              <a:rPr sz="1800" b="1" dirty="0">
                <a:solidFill>
                  <a:schemeClr val="tx2">
                    <a:lumMod val="75000"/>
                  </a:schemeClr>
                </a:solidFill>
                <a:latin typeface="Times New Roman" panose="02020603050405020304" pitchFamily="18" charset="0"/>
                <a:cs typeface="Times New Roman" panose="02020603050405020304" pitchFamily="18" charset="0"/>
                <a:sym typeface="+mn-ea"/>
              </a:rPr>
              <a:t>%</a:t>
            </a:r>
            <a:endParaRPr lang="" altLang="en-US" sz="1800" b="1" dirty="0">
              <a:solidFill>
                <a:schemeClr val="tx2">
                  <a:lumMod val="75000"/>
                </a:schemeClr>
              </a:solidFill>
              <a:latin typeface="Times New Roman" panose="02020603050405020304" pitchFamily="18" charset="0"/>
              <a:cs typeface="Times New Roman" panose="02020603050405020304" pitchFamily="18" charset="0"/>
              <a:sym typeface="+mn-ea"/>
            </a:endParaRPr>
          </a:p>
        </p:txBody>
      </p:sp>
      <p:sp>
        <p:nvSpPr>
          <p:cNvPr id="13" name="Flowchart: Extract 12"/>
          <p:cNvSpPr/>
          <p:nvPr/>
        </p:nvSpPr>
        <p:spPr>
          <a:xfrm>
            <a:off x="8007350" y="2545080"/>
            <a:ext cx="1906270" cy="1891030"/>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en-US"/>
          </a:p>
          <a:p>
            <a:pPr algn="ctr"/>
            <a:r>
              <a:rPr lang="en-US" altLang="en-US" sz="1600" b="1">
                <a:latin typeface="Times New Roman" panose="02020603050405020304" pitchFamily="18" charset="0"/>
                <a:cs typeface="Times New Roman" panose="02020603050405020304" pitchFamily="18" charset="0"/>
              </a:rPr>
              <a:t>D</a:t>
            </a:r>
            <a:r>
              <a:rPr lang="" altLang="en-US" sz="1600" b="1">
                <a:latin typeface="Times New Roman" panose="02020603050405020304" pitchFamily="18" charset="0"/>
                <a:cs typeface="Times New Roman" panose="02020603050405020304" pitchFamily="18" charset="0"/>
              </a:rPr>
              <a:t>. </a:t>
            </a:r>
          </a:p>
          <a:p>
            <a:pPr algn="ctr"/>
            <a:r>
              <a:rPr lang="" altLang="en-US" sz="1600" b="1">
                <a:latin typeface="Times New Roman" panose="02020603050405020304" pitchFamily="18" charset="0"/>
                <a:cs typeface="Times New Roman" panose="02020603050405020304" pitchFamily="18" charset="0"/>
              </a:rPr>
              <a:t>30-50</a:t>
            </a:r>
            <a:r>
              <a:rPr lang="en-US" altLang="en-US" sz="1600" b="1">
                <a:latin typeface="Times New Roman" panose="02020603050405020304" pitchFamily="18" charset="0"/>
                <a:cs typeface="Times New Roman" panose="02020603050405020304" pitchFamily="18" charset="0"/>
              </a:rPr>
              <a:t> </a:t>
            </a:r>
            <a:r>
              <a:rPr sz="1600" b="1" dirty="0">
                <a:solidFill>
                  <a:schemeClr val="tx2">
                    <a:lumMod val="75000"/>
                  </a:schemeClr>
                </a:solidFill>
                <a:latin typeface="Times New Roman" panose="02020603050405020304" pitchFamily="18" charset="0"/>
                <a:cs typeface="Times New Roman" panose="02020603050405020304" pitchFamily="18" charset="0"/>
                <a:sym typeface="+mn-ea"/>
              </a:rPr>
              <a:t>%</a:t>
            </a:r>
            <a:endParaRPr lang="en-US" altLang="en-US" sz="1600" b="1" dirty="0">
              <a:solidFill>
                <a:schemeClr val="tx2">
                  <a:lumMod val="75000"/>
                </a:schemeClr>
              </a:solidFill>
              <a:latin typeface="Times New Roman" panose="02020603050405020304" pitchFamily="18" charset="0"/>
              <a:cs typeface="Times New Roman" panose="02020603050405020304" pitchFamily="18" charset="0"/>
              <a:sym typeface="+mn-ea"/>
            </a:endParaRPr>
          </a:p>
        </p:txBody>
      </p:sp>
      <p:sp>
        <p:nvSpPr>
          <p:cNvPr id="14" name="Flowchart: Extract 13"/>
          <p:cNvSpPr/>
          <p:nvPr/>
        </p:nvSpPr>
        <p:spPr>
          <a:xfrm>
            <a:off x="5653405" y="2590165"/>
            <a:ext cx="1891030" cy="1874520"/>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600" b="1">
                <a:latin typeface="Times New Roman" panose="02020603050405020304" pitchFamily="18" charset="0"/>
                <a:cs typeface="Times New Roman" panose="02020603050405020304" pitchFamily="18" charset="0"/>
              </a:rPr>
              <a:t>С</a:t>
            </a:r>
            <a:r>
              <a:rPr lang="en-US" altLang="en-US" sz="1600" b="1">
                <a:latin typeface="Times New Roman" panose="02020603050405020304" pitchFamily="18" charset="0"/>
                <a:cs typeface="Times New Roman" panose="02020603050405020304" pitchFamily="18" charset="0"/>
              </a:rPr>
              <a:t>.</a:t>
            </a:r>
          </a:p>
          <a:p>
            <a:pPr algn="ctr"/>
            <a:r>
              <a:rPr lang="" altLang="en-US" sz="1600" b="1">
                <a:latin typeface="Times New Roman" panose="02020603050405020304" pitchFamily="18" charset="0"/>
                <a:cs typeface="Times New Roman" panose="02020603050405020304" pitchFamily="18" charset="0"/>
              </a:rPr>
              <a:t>5-10</a:t>
            </a:r>
            <a:r>
              <a:rPr lang="en-US" altLang="en-US" sz="1600" b="1">
                <a:latin typeface="Times New Roman" panose="02020603050405020304" pitchFamily="18" charset="0"/>
                <a:cs typeface="Times New Roman" panose="02020603050405020304" pitchFamily="18" charset="0"/>
              </a:rPr>
              <a:t> </a:t>
            </a:r>
            <a:r>
              <a:rPr sz="1600" b="1" dirty="0">
                <a:solidFill>
                  <a:schemeClr val="tx2">
                    <a:lumMod val="75000"/>
                  </a:schemeClr>
                </a:solidFill>
                <a:latin typeface="Times New Roman" panose="02020603050405020304" pitchFamily="18" charset="0"/>
                <a:cs typeface="Times New Roman" panose="02020603050405020304" pitchFamily="18" charset="0"/>
                <a:sym typeface="+mn-ea"/>
              </a:rPr>
              <a:t>%</a:t>
            </a:r>
            <a:endParaRPr lang="en-US" altLang="en-US" sz="1600" b="1" dirty="0">
              <a:solidFill>
                <a:schemeClr val="tx2">
                  <a:lumMod val="75000"/>
                </a:schemeClr>
              </a:solidFill>
              <a:latin typeface="Times New Roman" panose="02020603050405020304" pitchFamily="18" charset="0"/>
              <a:cs typeface="Times New Roman" panose="02020603050405020304" pitchFamily="18" charset="0"/>
              <a:sym typeface="+mn-ea"/>
            </a:endParaRPr>
          </a:p>
        </p:txBody>
      </p:sp>
      <p:sp>
        <p:nvSpPr>
          <p:cNvPr id="15" name="Flowchart: Extract 14"/>
          <p:cNvSpPr/>
          <p:nvPr/>
        </p:nvSpPr>
        <p:spPr>
          <a:xfrm>
            <a:off x="3531235" y="2590165"/>
            <a:ext cx="1631315" cy="1845945"/>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800" b="1">
                <a:latin typeface="Times New Roman" panose="02020603050405020304" pitchFamily="18" charset="0"/>
                <a:cs typeface="Times New Roman" panose="02020603050405020304" pitchFamily="18" charset="0"/>
              </a:rPr>
              <a:t>В</a:t>
            </a:r>
            <a:r>
              <a:rPr lang="en-US" altLang="en-US" sz="1800" b="1">
                <a:latin typeface="Times New Roman" panose="02020603050405020304" pitchFamily="18" charset="0"/>
                <a:cs typeface="Times New Roman" panose="02020603050405020304" pitchFamily="18" charset="0"/>
              </a:rPr>
              <a:t>.</a:t>
            </a:r>
          </a:p>
          <a:p>
            <a:pPr algn="ctr"/>
            <a:r>
              <a:rPr lang="" altLang="en-US" sz="1800" b="1">
                <a:latin typeface="Times New Roman" panose="02020603050405020304" pitchFamily="18" charset="0"/>
                <a:cs typeface="Times New Roman" panose="02020603050405020304" pitchFamily="18" charset="0"/>
              </a:rPr>
              <a:t>6</a:t>
            </a:r>
            <a:r>
              <a:rPr lang="en-US" altLang="en-US" sz="1800" b="1">
                <a:latin typeface="Times New Roman" panose="02020603050405020304" pitchFamily="18" charset="0"/>
                <a:cs typeface="Times New Roman" panose="02020603050405020304" pitchFamily="18" charset="0"/>
              </a:rPr>
              <a:t>0 </a:t>
            </a:r>
            <a:r>
              <a:rPr sz="1800" b="1" dirty="0">
                <a:solidFill>
                  <a:schemeClr val="tx2">
                    <a:lumMod val="75000"/>
                  </a:schemeClr>
                </a:solidFill>
                <a:latin typeface="Times New Roman" panose="02020603050405020304" pitchFamily="18" charset="0"/>
                <a:cs typeface="Times New Roman" panose="02020603050405020304" pitchFamily="18" charset="0"/>
                <a:sym typeface="+mn-ea"/>
              </a:rPr>
              <a:t>%</a:t>
            </a:r>
            <a:endParaRPr lang="en-US" altLang="en-US" sz="1800" b="1" dirty="0">
              <a:solidFill>
                <a:schemeClr val="tx2">
                  <a:lumMod val="75000"/>
                </a:schemeClr>
              </a:solidFill>
              <a:latin typeface="Times New Roman" panose="02020603050405020304" pitchFamily="18" charset="0"/>
              <a:cs typeface="Times New Roman" panose="02020603050405020304" pitchFamily="18" charset="0"/>
              <a:sym typeface="+mn-ea"/>
            </a:endParaRPr>
          </a:p>
        </p:txBody>
      </p:sp>
      <p:graphicFrame>
        <p:nvGraphicFramePr>
          <p:cNvPr id="17" name="Content Placeholder 16"/>
          <p:cNvGraphicFramePr>
            <a:graphicFrameLocks noGrp="1"/>
          </p:cNvGraphicFramePr>
          <p:nvPr>
            <p:ph idx="1"/>
          </p:nvPr>
        </p:nvGraphicFramePr>
        <p:xfrm>
          <a:off x="939165" y="4711700"/>
          <a:ext cx="9070340" cy="1097280"/>
        </p:xfrm>
        <a:graphic>
          <a:graphicData uri="http://schemas.openxmlformats.org/drawingml/2006/table">
            <a:tbl>
              <a:tblPr firstRow="1" bandRow="1">
                <a:tableStyleId>{5C22544A-7EE6-4342-B048-85BDC9FD1C3A}</a:tableStyleId>
              </a:tblPr>
              <a:tblGrid>
                <a:gridCol w="2267585"/>
                <a:gridCol w="2267585"/>
                <a:gridCol w="2267585"/>
                <a:gridCol w="2267585"/>
              </a:tblGrid>
              <a:tr h="701040">
                <a:tc>
                  <a:txBody>
                    <a:bodyPr/>
                    <a:lstStyle/>
                    <a:p>
                      <a:pPr>
                        <a:buNone/>
                      </a:pPr>
                      <a:r>
                        <a:rPr lang="en-US" altLang="en-US" sz="2000">
                          <a:solidFill>
                            <a:schemeClr val="tx1"/>
                          </a:solidFill>
                          <a:latin typeface="Times New Roman" panose="02020603050405020304" pitchFamily="18" charset="0"/>
                          <a:cs typeface="Times New Roman" panose="02020603050405020304" pitchFamily="18" charset="0"/>
                          <a:sym typeface="+mn-ea"/>
                        </a:rPr>
                        <a:t>1. Липидтер</a:t>
                      </a:r>
                    </a:p>
                    <a:p>
                      <a:pPr>
                        <a:buNone/>
                      </a:pPr>
                      <a:endParaRPr lang="en-US" altLang="en-US" sz="2000">
                        <a:solidFill>
                          <a:schemeClr val="tx1"/>
                        </a:solidFill>
                        <a:latin typeface="Times New Roman" panose="02020603050405020304" pitchFamily="18" charset="0"/>
                        <a:cs typeface="Times New Roman" panose="02020603050405020304" pitchFamily="18" charset="0"/>
                        <a:sym typeface="+mn-ea"/>
                      </a:endParaRPr>
                    </a:p>
                  </a:txBody>
                  <a:tcPr>
                    <a:blipFill>
                      <a:blip r:embed="rId4"/>
                      <a:tile tx="0" ty="0" sx="100000" sy="100000" flip="none" algn="tl"/>
                    </a:blipFill>
                  </a:tcPr>
                </a:tc>
                <a:tc>
                  <a:txBody>
                    <a:bodyPr/>
                    <a:lstStyle/>
                    <a:p>
                      <a:pPr>
                        <a:buNone/>
                      </a:pPr>
                      <a:r>
                        <a:rPr lang="en-US" altLang="en-US" sz="20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mn-ea"/>
                        </a:rPr>
                        <a:t>2. </a:t>
                      </a:r>
                      <a:r>
                        <a:rPr lang="en-US" sz="20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mn-ea"/>
                        </a:rPr>
                        <a:t>Фосфор</a:t>
                      </a:r>
                    </a:p>
                  </a:txBody>
                  <a:tcPr>
                    <a:blipFill>
                      <a:blip r:embed="rId4"/>
                      <a:tile tx="0" ty="0" sx="100000" sy="100000" flip="none" algn="tl"/>
                    </a:blipFill>
                  </a:tcPr>
                </a:tc>
                <a:tc>
                  <a:txBody>
                    <a:bodyPr/>
                    <a:lstStyle/>
                    <a:p>
                      <a:pPr>
                        <a:buNone/>
                      </a:pPr>
                      <a:r>
                        <a:rPr lang="en-US" altLang="en-US" sz="2000" dirty="0">
                          <a:solidFill>
                            <a:schemeClr val="tx1"/>
                          </a:solidFill>
                          <a:latin typeface="Times New Roman" panose="02020603050405020304" pitchFamily="18" charset="0"/>
                          <a:cs typeface="Times New Roman" panose="02020603050405020304" pitchFamily="18" charset="0"/>
                          <a:sym typeface="+mn-ea"/>
                        </a:rPr>
                        <a:t>3. </a:t>
                      </a:r>
                      <a:r>
                        <a:rPr lang="en-US" sz="2000" dirty="0">
                          <a:solidFill>
                            <a:schemeClr val="tx1"/>
                          </a:solidFill>
                          <a:latin typeface="Times New Roman" panose="02020603050405020304" pitchFamily="18" charset="0"/>
                          <a:cs typeface="Times New Roman" panose="02020603050405020304" pitchFamily="18" charset="0"/>
                          <a:sym typeface="+mn-ea"/>
                        </a:rPr>
                        <a:t>Фотосинтез пигиенті </a:t>
                      </a:r>
                    </a:p>
                  </a:txBody>
                  <a:tcPr>
                    <a:blipFill>
                      <a:blip r:embed="rId4"/>
                      <a:tile tx="0" ty="0" sx="100000" sy="100000" flip="none" algn="tl"/>
                    </a:blipFill>
                  </a:tcPr>
                </a:tc>
                <a:tc>
                  <a:txBody>
                    <a:bodyPr/>
                    <a:lstStyle/>
                    <a:p>
                      <a:pPr>
                        <a:buNone/>
                      </a:pPr>
                      <a:r>
                        <a:rPr lang="en-US" altLang="en-US" sz="2000">
                          <a:solidFill>
                            <a:schemeClr val="tx1"/>
                          </a:solidFill>
                          <a:latin typeface="Times New Roman" panose="02020603050405020304" pitchFamily="18" charset="0"/>
                          <a:cs typeface="Times New Roman" panose="02020603050405020304" pitchFamily="18" charset="0"/>
                          <a:sym typeface="+mn-ea"/>
                        </a:rPr>
                        <a:t>4. Кальций</a:t>
                      </a:r>
                    </a:p>
                  </a:txBody>
                  <a:tcPr>
                    <a:blipFill>
                      <a:blip r:embed="rId4"/>
                      <a:tile tx="0" ty="0" sx="100000" sy="100000" flip="none" algn="tl"/>
                    </a:blipFill>
                  </a:tcPr>
                </a:tc>
              </a:tr>
              <a:tr h="396240">
                <a:tc>
                  <a:txBody>
                    <a:bodyPr/>
                    <a:lstStyle/>
                    <a:p>
                      <a:pPr>
                        <a:buNone/>
                      </a:pPr>
                      <a:endParaRPr lang="en-US">
                        <a:solidFill>
                          <a:schemeClr val="tx1"/>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a:solidFill>
                          <a:schemeClr val="tx1"/>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a:solidFill>
                          <a:schemeClr val="tx1"/>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a:solidFill>
                          <a:schemeClr val="tx1"/>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4"/>
          <a:srcRect l="11757" r="11484"/>
          <a:stretch>
            <a:fillRect/>
          </a:stretch>
        </p:blipFill>
        <p:spPr bwMode="auto">
          <a:xfrm>
            <a:off x="20955" y="0"/>
            <a:ext cx="10646410" cy="7552690"/>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061008" y="664241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12</a:t>
            </a:fld>
            <a:endParaRPr lang="ru-RU" altLang="ru-RU" sz="1400" b="1" dirty="0">
              <a:solidFill>
                <a:srgbClr val="002060"/>
              </a:solidFill>
            </a:endParaRPr>
          </a:p>
        </p:txBody>
      </p:sp>
      <p:cxnSp>
        <p:nvCxnSpPr>
          <p:cNvPr id="11268" name="Google Shape;124;p4"/>
          <p:cNvCxnSpPr/>
          <p:nvPr/>
        </p:nvCxnSpPr>
        <p:spPr>
          <a:xfrm>
            <a:off x="204788" y="720026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378778" y="7350760"/>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3512185" y="401955"/>
            <a:ext cx="3021330" cy="583565"/>
          </a:xfrm>
          <a:prstGeom prst="rect">
            <a:avLst/>
          </a:prstGeom>
          <a:noFill/>
          <a:ln w="9525">
            <a:noFill/>
          </a:ln>
        </p:spPr>
        <p:txBody>
          <a:bodyPr wrap="none">
            <a:spAutoFit/>
          </a:bodyPr>
          <a:lstStyle/>
          <a:p>
            <a:pPr algn="ctr"/>
            <a:r>
              <a:rPr lang="en-US" sz="3200" b="1" dirty="0">
                <a:solidFill>
                  <a:schemeClr val="bg1"/>
                </a:solidFill>
                <a:latin typeface="Century Gothic" panose="020B0502020202020204" pitchFamily="34" charset="0"/>
                <a:ea typeface="Times New Roman" panose="02020603050405020304" pitchFamily="18" charset="0"/>
              </a:rPr>
              <a:t>Дұрыс жауап</a:t>
            </a:r>
          </a:p>
        </p:txBody>
      </p:sp>
      <p:graphicFrame>
        <p:nvGraphicFramePr>
          <p:cNvPr id="17" name="Content Placeholder 16"/>
          <p:cNvGraphicFramePr>
            <a:graphicFrameLocks noGrp="1"/>
          </p:cNvGraphicFramePr>
          <p:nvPr>
            <p:ph sz="half" idx="2"/>
          </p:nvPr>
        </p:nvGraphicFramePr>
        <p:xfrm>
          <a:off x="833755" y="2050415"/>
          <a:ext cx="9093200" cy="1919605"/>
        </p:xfrm>
        <a:graphic>
          <a:graphicData uri="http://schemas.openxmlformats.org/drawingml/2006/table">
            <a:tbl>
              <a:tblPr firstRow="1" bandRow="1">
                <a:tableStyleId>{5C22544A-7EE6-4342-B048-85BDC9FD1C3A}</a:tableStyleId>
              </a:tblPr>
              <a:tblGrid>
                <a:gridCol w="2273300"/>
                <a:gridCol w="2273300"/>
                <a:gridCol w="2273300"/>
                <a:gridCol w="2273300"/>
              </a:tblGrid>
              <a:tr h="1358900">
                <a:tc>
                  <a:txBody>
                    <a:bodyPr/>
                    <a:lstStyle/>
                    <a:p>
                      <a:pPr algn="ctr">
                        <a:buNone/>
                      </a:pPr>
                      <a:r>
                        <a:rPr lang="en-US" altLang="en-US" sz="2000">
                          <a:solidFill>
                            <a:schemeClr val="tx1"/>
                          </a:solidFill>
                          <a:latin typeface="Times New Roman" panose="02020603050405020304" pitchFamily="18" charset="0"/>
                          <a:cs typeface="Times New Roman" panose="02020603050405020304" pitchFamily="18" charset="0"/>
                          <a:sym typeface="+mn-ea"/>
                        </a:rPr>
                        <a:t>1. Липидтер</a:t>
                      </a:r>
                    </a:p>
                    <a:p>
                      <a:pPr algn="ctr">
                        <a:buNone/>
                      </a:pPr>
                      <a:endParaRPr lang="en-US" altLang="en-US" sz="2000">
                        <a:solidFill>
                          <a:schemeClr val="tx1"/>
                        </a:solidFill>
                        <a:latin typeface="Times New Roman" panose="02020603050405020304" pitchFamily="18" charset="0"/>
                        <a:cs typeface="Times New Roman" panose="02020603050405020304" pitchFamily="18" charset="0"/>
                        <a:sym typeface="+mn-ea"/>
                      </a:endParaRPr>
                    </a:p>
                  </a:txBody>
                  <a:tcPr>
                    <a:blipFill>
                      <a:blip r:embed="rId5"/>
                      <a:tile tx="0" ty="0" sx="100000" sy="100000" flip="none" algn="tl"/>
                    </a:blipFill>
                  </a:tcPr>
                </a:tc>
                <a:tc>
                  <a:txBody>
                    <a:bodyPr/>
                    <a:lstStyle/>
                    <a:p>
                      <a:pPr algn="ctr">
                        <a:buNone/>
                      </a:pPr>
                      <a:r>
                        <a:rPr lang="en-US" altLang="en-US" sz="20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mn-ea"/>
                        </a:rPr>
                        <a:t>2. </a:t>
                      </a:r>
                      <a:r>
                        <a:rPr lang="en-US" sz="20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mn-ea"/>
                        </a:rPr>
                        <a:t>Фосфор</a:t>
                      </a:r>
                    </a:p>
                  </a:txBody>
                  <a:tcPr>
                    <a:blipFill>
                      <a:blip r:embed="rId5"/>
                      <a:tile tx="0" ty="0" sx="100000" sy="100000" flip="none" algn="tl"/>
                    </a:blipFill>
                  </a:tcPr>
                </a:tc>
                <a:tc>
                  <a:txBody>
                    <a:bodyPr/>
                    <a:lstStyle/>
                    <a:p>
                      <a:pPr algn="ctr">
                        <a:buNone/>
                      </a:pPr>
                      <a:r>
                        <a:rPr lang="en-US" altLang="en-US" sz="2000" dirty="0">
                          <a:solidFill>
                            <a:schemeClr val="tx1"/>
                          </a:solidFill>
                          <a:latin typeface="Times New Roman" panose="02020603050405020304" pitchFamily="18" charset="0"/>
                          <a:cs typeface="Times New Roman" panose="02020603050405020304" pitchFamily="18" charset="0"/>
                          <a:sym typeface="+mn-ea"/>
                        </a:rPr>
                        <a:t>3. </a:t>
                      </a:r>
                      <a:r>
                        <a:rPr lang="en-US" sz="2000" dirty="0">
                          <a:solidFill>
                            <a:schemeClr val="tx1"/>
                          </a:solidFill>
                          <a:latin typeface="Times New Roman" panose="02020603050405020304" pitchFamily="18" charset="0"/>
                          <a:cs typeface="Times New Roman" panose="02020603050405020304" pitchFamily="18" charset="0"/>
                          <a:sym typeface="+mn-ea"/>
                        </a:rPr>
                        <a:t>Фотосинтез пигиенті </a:t>
                      </a:r>
                    </a:p>
                  </a:txBody>
                  <a:tcPr>
                    <a:blipFill>
                      <a:blip r:embed="rId5"/>
                      <a:tile tx="0" ty="0" sx="100000" sy="100000" flip="none" algn="tl"/>
                    </a:blipFill>
                  </a:tcPr>
                </a:tc>
                <a:tc>
                  <a:txBody>
                    <a:bodyPr/>
                    <a:lstStyle/>
                    <a:p>
                      <a:pPr algn="ctr">
                        <a:buNone/>
                      </a:pPr>
                      <a:r>
                        <a:rPr lang="en-US" altLang="en-US" sz="2000">
                          <a:solidFill>
                            <a:schemeClr val="tx1"/>
                          </a:solidFill>
                          <a:latin typeface="Times New Roman" panose="02020603050405020304" pitchFamily="18" charset="0"/>
                          <a:cs typeface="Times New Roman" panose="02020603050405020304" pitchFamily="18" charset="0"/>
                          <a:sym typeface="+mn-ea"/>
                        </a:rPr>
                        <a:t>4. Кальций</a:t>
                      </a:r>
                    </a:p>
                  </a:txBody>
                  <a:tcPr>
                    <a:blipFill>
                      <a:blip r:embed="rId5"/>
                      <a:tile tx="0" ty="0" sx="100000" sy="100000" flip="none" algn="tl"/>
                    </a:blipFill>
                  </a:tcPr>
                </a:tc>
              </a:tr>
              <a:tr h="560705">
                <a:tc>
                  <a:txBody>
                    <a:bodyPr/>
                    <a:lstStyle/>
                    <a:p>
                      <a:pPr algn="ctr">
                        <a:buNone/>
                      </a:pPr>
                      <a:r>
                        <a:rPr lang="en-US">
                          <a:solidFill>
                            <a:schemeClr val="tx1"/>
                          </a:solidFill>
                          <a:latin typeface="Times New Roman" panose="02020603050405020304" pitchFamily="18" charset="0"/>
                          <a:cs typeface="Times New Roman" panose="02020603050405020304" pitchFamily="18" charset="0"/>
                        </a:rPr>
                        <a:t>D</a:t>
                      </a:r>
                    </a:p>
                  </a:txBody>
                  <a:tcPr>
                    <a:blipFill>
                      <a:blip r:embed="rId5"/>
                      <a:tile tx="0" ty="0" sx="100000" sy="100000" flip="none" algn="tl"/>
                    </a:blipFill>
                  </a:tcPr>
                </a:tc>
                <a:tc>
                  <a:txBody>
                    <a:bodyPr/>
                    <a:lstStyle/>
                    <a:p>
                      <a:pPr algn="ctr">
                        <a:buNone/>
                      </a:pPr>
                      <a:r>
                        <a:rPr lang="en-US">
                          <a:solidFill>
                            <a:schemeClr val="tx1"/>
                          </a:solidFill>
                          <a:latin typeface="Times New Roman" panose="02020603050405020304" pitchFamily="18" charset="0"/>
                          <a:cs typeface="Times New Roman" panose="02020603050405020304" pitchFamily="18" charset="0"/>
                        </a:rPr>
                        <a:t>A</a:t>
                      </a:r>
                    </a:p>
                  </a:txBody>
                  <a:tcPr>
                    <a:blipFill>
                      <a:blip r:embed="rId5"/>
                      <a:tile tx="0" ty="0" sx="100000" sy="100000" flip="none" algn="tl"/>
                    </a:blipFill>
                  </a:tcPr>
                </a:tc>
                <a:tc>
                  <a:txBody>
                    <a:bodyPr/>
                    <a:lstStyle/>
                    <a:p>
                      <a:pPr algn="ctr">
                        <a:buNone/>
                      </a:pPr>
                      <a:r>
                        <a:rPr lang="en-US">
                          <a:solidFill>
                            <a:schemeClr val="tx1"/>
                          </a:solidFill>
                          <a:latin typeface="Times New Roman" panose="02020603050405020304" pitchFamily="18" charset="0"/>
                          <a:cs typeface="Times New Roman" panose="02020603050405020304" pitchFamily="18" charset="0"/>
                        </a:rPr>
                        <a:t>C</a:t>
                      </a:r>
                    </a:p>
                  </a:txBody>
                  <a:tcPr>
                    <a:blipFill>
                      <a:blip r:embed="rId5"/>
                      <a:tile tx="0" ty="0" sx="100000" sy="100000" flip="none" algn="tl"/>
                    </a:blipFill>
                  </a:tcPr>
                </a:tc>
                <a:tc>
                  <a:txBody>
                    <a:bodyPr/>
                    <a:lstStyle/>
                    <a:p>
                      <a:pPr algn="ctr">
                        <a:buNone/>
                      </a:pPr>
                      <a:r>
                        <a:rPr lang="" altLang="en-US">
                          <a:solidFill>
                            <a:schemeClr val="tx1"/>
                          </a:solidFill>
                          <a:latin typeface="Times New Roman" panose="02020603050405020304" pitchFamily="18" charset="0"/>
                          <a:cs typeface="Times New Roman" panose="02020603050405020304" pitchFamily="18" charset="0"/>
                        </a:rPr>
                        <a:t>В</a:t>
                      </a:r>
                    </a:p>
                  </a:txBody>
                  <a:tcPr>
                    <a:blipFill>
                      <a:blip r:embed="rId5"/>
                      <a:tile tx="0" ty="0" sx="100000" sy="100000" flip="none" algn="tl"/>
                    </a:blipFill>
                  </a:tcPr>
                </a:tc>
              </a:tr>
            </a:tbl>
          </a:graphicData>
        </a:graphic>
      </p:graphicFrame>
      <p:pic>
        <p:nvPicPr>
          <p:cNvPr id="5" name="Content Placeholder 4"/>
          <p:cNvPicPr>
            <a:picLocks noGrp="1" noChangeAspect="1"/>
          </p:cNvPicPr>
          <p:nvPr>
            <p:ph sz="half" idx="1"/>
          </p:nvPr>
        </p:nvPicPr>
        <p:blipFill>
          <a:blip r:embed="rId3"/>
          <a:stretch>
            <a:fillRect/>
          </a:stretch>
        </p:blipFill>
        <p:spPr>
          <a:xfrm rot="18300000">
            <a:off x="4826000" y="4460875"/>
            <a:ext cx="1904365" cy="24904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5"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13</a:t>
            </a:fld>
            <a:endParaRPr lang="ru-RU" altLang="ru-RU" sz="1300" dirty="0">
              <a:solidFill>
                <a:srgbClr val="898989"/>
              </a:solidFill>
            </a:endParaRPr>
          </a:p>
        </p:txBody>
      </p:sp>
      <p:sp>
        <p:nvSpPr>
          <p:cNvPr id="4" name="Content Placeholder 3"/>
          <p:cNvSpPr>
            <a:spLocks noGrp="1"/>
          </p:cNvSpPr>
          <p:nvPr>
            <p:ph sz="half" idx="2"/>
          </p:nvPr>
        </p:nvSpPr>
        <p:spPr/>
        <p:txBody>
          <a:bodyPr/>
          <a:lstStyle/>
          <a:p>
            <a:endParaRPr lang="en-US"/>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0"/>
            <a:ext cx="10934700" cy="7561263"/>
          </a:xfrm>
          <a:prstGeom prst="rect">
            <a:avLst/>
          </a:prstGeom>
          <a:solidFill>
            <a:schemeClr val="accent1">
              <a:lumMod val="40000"/>
              <a:lumOff val="60000"/>
            </a:schemeClr>
          </a:solidFill>
          <a:ln>
            <a:noFill/>
          </a:ln>
        </p:spPr>
      </p:pic>
      <p:sp>
        <p:nvSpPr>
          <p:cNvPr id="15367" name="Прямоугольник 6"/>
          <p:cNvSpPr/>
          <p:nvPr/>
        </p:nvSpPr>
        <p:spPr>
          <a:xfrm>
            <a:off x="4592638" y="422275"/>
            <a:ext cx="2651125" cy="585788"/>
          </a:xfrm>
          <a:prstGeom prst="rect">
            <a:avLst/>
          </a:prstGeom>
          <a:noFill/>
          <a:ln w="9525">
            <a:noFill/>
          </a:ln>
        </p:spPr>
        <p:txBody>
          <a:bodyPr wrap="none">
            <a:spAutoFit/>
          </a:bodyPr>
          <a:lstStyle/>
          <a:p>
            <a:pPr algn="ctr"/>
            <a:r>
              <a:rPr sz="3200" b="1" dirty="0">
                <a:solidFill>
                  <a:schemeClr val="bg1"/>
                </a:solidFill>
                <a:latin typeface="Century Gothic" panose="020B0502020202020204" pitchFamily="34" charset="0"/>
                <a:cs typeface="Times New Roman" panose="02020603050405020304" pitchFamily="18" charset="0"/>
              </a:rPr>
              <a:t>Қорытынды</a:t>
            </a:r>
            <a:endParaRPr sz="3200" b="1" dirty="0">
              <a:solidFill>
                <a:schemeClr val="bg1"/>
              </a:solidFill>
              <a:latin typeface="Century Gothic" panose="020B0502020202020204" pitchFamily="34" charset="0"/>
              <a:ea typeface="Times New Roman" panose="02020603050405020304" pitchFamily="18" charset="0"/>
            </a:endParaRPr>
          </a:p>
        </p:txBody>
      </p:sp>
      <p:sp>
        <p:nvSpPr>
          <p:cNvPr id="15368" name="Прямоугольник 7"/>
          <p:cNvSpPr/>
          <p:nvPr/>
        </p:nvSpPr>
        <p:spPr>
          <a:xfrm>
            <a:off x="10487025" y="65817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13</a:t>
            </a:fld>
            <a:endParaRPr lang="ru-RU" altLang="ru-RU" sz="1600" b="1" dirty="0">
              <a:solidFill>
                <a:srgbClr val="002060"/>
              </a:solidFill>
              <a:latin typeface="Arial" panose="020B0604020202020204" pitchFamily="34" charset="0"/>
            </a:endParaRPr>
          </a:p>
        </p:txBody>
      </p:sp>
      <p:sp>
        <p:nvSpPr>
          <p:cNvPr id="15369" name="Прямоугольник 8"/>
          <p:cNvSpPr/>
          <p:nvPr/>
        </p:nvSpPr>
        <p:spPr>
          <a:xfrm>
            <a:off x="1054100" y="1333500"/>
            <a:ext cx="9104630" cy="4154170"/>
          </a:xfrm>
          <a:prstGeom prst="rect">
            <a:avLst/>
          </a:prstGeom>
          <a:noFill/>
          <a:ln w="9525">
            <a:noFill/>
          </a:ln>
        </p:spPr>
        <p:txBody>
          <a:bodyPr wrap="square">
            <a:spAutoFit/>
          </a:bodyPr>
          <a:lstStyle/>
          <a:p>
            <a:pPr algn="just"/>
            <a:r>
              <a:rPr lang="en-US" altLang="x-none" sz="3600" b="1" dirty="0">
                <a:solidFill>
                  <a:schemeClr val="tx2"/>
                </a:solidFill>
                <a:latin typeface="Times New Roman" panose="02020603050405020304" pitchFamily="18" charset="0"/>
                <a:cs typeface="Times New Roman" panose="02020603050405020304" pitchFamily="18" charset="0"/>
              </a:rPr>
              <a:t>Бүгінгі сабақта:</a:t>
            </a:r>
          </a:p>
          <a:p>
            <a:pPr algn="just"/>
            <a:endParaRPr lang="en-US" altLang="x-none" sz="3600" b="1" dirty="0">
              <a:solidFill>
                <a:schemeClr val="tx2"/>
              </a:solidFill>
              <a:latin typeface="Century Gothic" panose="020B0502020202020204" pitchFamily="34" charset="0"/>
              <a:cs typeface="Times New Roman" panose="02020603050405020304" pitchFamily="18" charset="0"/>
            </a:endParaRPr>
          </a:p>
          <a:p>
            <a:pPr marL="457200" indent="-457200" algn="just">
              <a:buFont typeface="Wingdings" panose="05000000000000000000" charset="0"/>
              <a:buChar char="ü"/>
            </a:pPr>
            <a:r>
              <a:rPr lang="en-US" altLang="en-US" sz="4800">
                <a:solidFill>
                  <a:schemeClr val="tx2"/>
                </a:solidFill>
                <a:latin typeface="Times New Roman" panose="02020603050405020304" pitchFamily="18" charset="0"/>
                <a:cs typeface="Times New Roman" panose="02020603050405020304" pitchFamily="18" charset="0"/>
                <a:sym typeface="+mn-ea"/>
              </a:rPr>
              <a:t>Хлоропластың шығу тегімен таныстым.</a:t>
            </a:r>
          </a:p>
          <a:p>
            <a:pPr marL="457200" indent="-457200" algn="just">
              <a:buFont typeface="Wingdings" panose="05000000000000000000" charset="0"/>
              <a:buChar char="ü"/>
            </a:pPr>
            <a:r>
              <a:rPr lang="en-US" altLang="en-US" sz="4800">
                <a:solidFill>
                  <a:schemeClr val="tx2"/>
                </a:solidFill>
                <a:latin typeface="Times New Roman" panose="02020603050405020304" pitchFamily="18" charset="0"/>
                <a:cs typeface="Times New Roman" panose="02020603050405020304" pitchFamily="18" charset="0"/>
                <a:sym typeface="+mn-ea"/>
              </a:rPr>
              <a:t>Хлоропластардың құрылысы мен ерекшеліктерін білдім.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23812"/>
            <a:ext cx="10693400" cy="7597775"/>
          </a:xfrm>
          <a:prstGeom prst="rect">
            <a:avLst/>
          </a:prstGeom>
          <a:solidFill>
            <a:schemeClr val="accent1">
              <a:lumMod val="40000"/>
              <a:lumOff val="60000"/>
            </a:schemeClr>
          </a:solidFill>
          <a:ln>
            <a:noFill/>
          </a:ln>
        </p:spPr>
      </p:pic>
      <p:sp>
        <p:nvSpPr>
          <p:cNvPr id="3075" name="Google Shape;123;p4"/>
          <p:cNvSpPr txBox="1">
            <a:spLocks noGrp="1"/>
          </p:cNvSpPr>
          <p:nvPr>
            <p:ph type="sldNum" sz="quarter" idx="12"/>
          </p:nvPr>
        </p:nvSpPr>
        <p:spPr>
          <a:xfrm>
            <a:off x="8181975" y="6662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2</a:t>
            </a:fld>
            <a:endParaRPr lang="ru-RU" altLang="ru-RU" sz="1400" b="1" dirty="0">
              <a:solidFill>
                <a:srgbClr val="002060"/>
              </a:solidFill>
            </a:endParaRPr>
          </a:p>
        </p:txBody>
      </p:sp>
      <p:cxnSp>
        <p:nvCxnSpPr>
          <p:cNvPr id="3076"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3077"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3078" name="Прямоугольник 9"/>
          <p:cNvSpPr/>
          <p:nvPr/>
        </p:nvSpPr>
        <p:spPr>
          <a:xfrm>
            <a:off x="4284663" y="466725"/>
            <a:ext cx="2028190" cy="460375"/>
          </a:xfrm>
          <a:prstGeom prst="rect">
            <a:avLst/>
          </a:prstGeom>
          <a:noFill/>
          <a:ln w="9525">
            <a:noFill/>
          </a:ln>
        </p:spPr>
        <p:txBody>
          <a:bodyPr wrap="none">
            <a:spAutoFit/>
          </a:bodyPr>
          <a:lstStyle/>
          <a:p>
            <a:r>
              <a:rPr lang="en-US" altLang="x-none" sz="2400" b="1" dirty="0">
                <a:solidFill>
                  <a:schemeClr val="bg1"/>
                </a:solidFill>
                <a:latin typeface="Times New Roman" panose="02020603050405020304" pitchFamily="18" charset="0"/>
                <a:cs typeface="Times New Roman" panose="02020603050405020304" pitchFamily="18" charset="0"/>
              </a:rPr>
              <a:t>Оқу мақсаты</a:t>
            </a:r>
          </a:p>
        </p:txBody>
      </p:sp>
      <p:sp>
        <p:nvSpPr>
          <p:cNvPr id="3080" name="Прямоугольник 9"/>
          <p:cNvSpPr/>
          <p:nvPr/>
        </p:nvSpPr>
        <p:spPr>
          <a:xfrm>
            <a:off x="627380" y="1876425"/>
            <a:ext cx="9252585" cy="1076325"/>
          </a:xfrm>
          <a:prstGeom prst="rect">
            <a:avLst/>
          </a:prstGeom>
          <a:noFill/>
          <a:ln w="9525">
            <a:noFill/>
          </a:ln>
        </p:spPr>
        <p:txBody>
          <a:bodyPr wrap="square">
            <a:spAutoFit/>
          </a:bodyPr>
          <a:lstStyle/>
          <a:p>
            <a:r>
              <a:rPr lang="en-US" sz="3200" dirty="0">
                <a:solidFill>
                  <a:srgbClr val="002060"/>
                </a:solidFill>
                <a:latin typeface="Times New Roman" panose="02020603050405020304" pitchFamily="18" charset="0"/>
                <a:cs typeface="Times New Roman" panose="02020603050405020304" pitchFamily="18" charset="0"/>
              </a:rPr>
              <a:t>11.1.2.1. – хлоропласттың құрылымы мен қызметі арасындағы өзара байланысты орнату.</a:t>
            </a:r>
          </a:p>
        </p:txBody>
      </p:sp>
      <p:sp>
        <p:nvSpPr>
          <p:cNvPr id="3081" name="Прямоугольник 8"/>
          <p:cNvSpPr/>
          <p:nvPr/>
        </p:nvSpPr>
        <p:spPr>
          <a:xfrm>
            <a:off x="627380" y="4959668"/>
            <a:ext cx="8940800" cy="1568450"/>
          </a:xfrm>
          <a:prstGeom prst="rect">
            <a:avLst/>
          </a:prstGeom>
          <a:noFill/>
          <a:ln w="9525">
            <a:noFill/>
          </a:ln>
        </p:spPr>
        <p:txBody>
          <a:bodyPr>
            <a:spAutoFit/>
          </a:bodyPr>
          <a:lstStyle/>
          <a:p>
            <a:pPr>
              <a:buFont typeface="Wingdings" panose="05000000000000000000" pitchFamily="2" charset="2"/>
              <a:buChar char="ü"/>
            </a:pPr>
            <a:r>
              <a:rPr lang="en-US" altLang="x-none" sz="3200" dirty="0">
                <a:solidFill>
                  <a:srgbClr val="002060"/>
                </a:solidFill>
                <a:latin typeface="Century Gothic" panose="020B0502020202020204" pitchFamily="34" charset="0"/>
                <a:sym typeface="+mn-ea"/>
              </a:rPr>
              <a:t> </a:t>
            </a:r>
            <a:r>
              <a:rPr lang="en-US" sz="3200" dirty="0">
                <a:solidFill>
                  <a:srgbClr val="002060"/>
                </a:solidFill>
                <a:latin typeface="Century Gothic" panose="020B0502020202020204" pitchFamily="34" charset="0"/>
                <a:sym typeface="+mn-ea"/>
              </a:rPr>
              <a:t> хлоропласттың құрылымы мен қызметі арасындағы өзара байланысты орната алады.</a:t>
            </a:r>
          </a:p>
        </p:txBody>
      </p:sp>
      <p:sp>
        <p:nvSpPr>
          <p:cNvPr id="3082" name="Прямоугольник 9"/>
          <p:cNvSpPr/>
          <p:nvPr/>
        </p:nvSpPr>
        <p:spPr>
          <a:xfrm>
            <a:off x="3475355" y="3644900"/>
            <a:ext cx="3764915" cy="521970"/>
          </a:xfrm>
          <a:prstGeom prst="rect">
            <a:avLst/>
          </a:prstGeom>
          <a:noFill/>
          <a:ln w="9525">
            <a:noFill/>
          </a:ln>
        </p:spPr>
        <p:txBody>
          <a:bodyPr wrap="none">
            <a:spAutoFit/>
          </a:bodyPr>
          <a:lstStyle/>
          <a:p>
            <a:r>
              <a:rPr lang="en-US" altLang="x-none" sz="2800" b="1" dirty="0">
                <a:solidFill>
                  <a:srgbClr val="002060"/>
                </a:solidFill>
                <a:latin typeface="Times New Roman" panose="02020603050405020304" pitchFamily="18" charset="0"/>
                <a:cs typeface="Times New Roman" panose="02020603050405020304" pitchFamily="18" charset="0"/>
              </a:rPr>
              <a:t>Бағалау критерийлері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36830" y="-106045"/>
            <a:ext cx="10699750" cy="7679690"/>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3</a:t>
            </a:fld>
            <a:endParaRPr lang="ru-RU" altLang="ru-RU" sz="1400" b="1" dirty="0">
              <a:solidFill>
                <a:srgbClr val="002060"/>
              </a:solidFill>
            </a:endParaRPr>
          </a:p>
        </p:txBody>
      </p:sp>
      <p:cxnSp>
        <p:nvCxnSpPr>
          <p:cNvPr id="4100" name="Google Shape;124;p4"/>
          <p:cNvCxnSpPr/>
          <p:nvPr/>
        </p:nvCxnSpPr>
        <p:spPr>
          <a:xfrm>
            <a:off x="84455" y="718439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57810" y="7341235"/>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1653540" y="327660"/>
            <a:ext cx="6348730" cy="521970"/>
          </a:xfrm>
          <a:prstGeom prst="rect">
            <a:avLst/>
          </a:prstGeom>
          <a:noFill/>
          <a:ln w="9525">
            <a:noFill/>
          </a:ln>
        </p:spPr>
        <p:txBody>
          <a:bodyPr wrap="square">
            <a:spAutoFit/>
          </a:bodyPr>
          <a:lstStyle/>
          <a:p>
            <a:pPr algn="ctr"/>
            <a:r>
              <a:rPr lang="" altLang="ru-RU" sz="2800" dirty="0">
                <a:solidFill>
                  <a:schemeClr val="bg1"/>
                </a:solidFill>
                <a:latin typeface="Times New Roman" panose="02020603050405020304" pitchFamily="18" charset="0"/>
                <a:cs typeface="Times New Roman" panose="02020603050405020304" pitchFamily="18" charset="0"/>
              </a:rPr>
              <a:t>Хлоропластың химиялық құрамы</a:t>
            </a:r>
          </a:p>
        </p:txBody>
      </p:sp>
      <p:sp>
        <p:nvSpPr>
          <p:cNvPr id="4104" name="Прямоугольник 14"/>
          <p:cNvSpPr/>
          <p:nvPr/>
        </p:nvSpPr>
        <p:spPr>
          <a:xfrm>
            <a:off x="186690" y="4345940"/>
            <a:ext cx="10252075" cy="583565"/>
          </a:xfrm>
          <a:prstGeom prst="rect">
            <a:avLst/>
          </a:prstGeom>
          <a:noFill/>
          <a:ln w="9525">
            <a:noFill/>
          </a:ln>
        </p:spPr>
        <p:txBody>
          <a:bodyPr wrap="square">
            <a:spAutoFit/>
          </a:bodyPr>
          <a:lstStyle/>
          <a:p>
            <a:pPr algn="l"/>
            <a:r>
              <a:rPr sz="3200" dirty="0">
                <a:latin typeface="Times New Roman" panose="02020603050405020304" pitchFamily="18" charset="0"/>
                <a:cs typeface="Times New Roman" panose="02020603050405020304" pitchFamily="18" charset="0"/>
              </a:rPr>
              <a:t> </a:t>
            </a:r>
            <a:endParaRPr sz="32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sz="half" idx="2"/>
          </p:nvPr>
        </p:nvPicPr>
        <p:blipFill>
          <a:blip r:embed="rId4"/>
          <a:srcRect l="31764" t="63660" r="29074" b="-1407"/>
          <a:stretch>
            <a:fillRect/>
          </a:stretch>
        </p:blipFill>
        <p:spPr>
          <a:xfrm>
            <a:off x="4118610" y="5227955"/>
            <a:ext cx="2467610" cy="1781175"/>
          </a:xfrm>
          <a:prstGeom prst="rect">
            <a:avLst/>
          </a:prstGeom>
        </p:spPr>
      </p:pic>
      <p:sp>
        <p:nvSpPr>
          <p:cNvPr id="10" name="Rounded Rectangle 9"/>
          <p:cNvSpPr/>
          <p:nvPr/>
        </p:nvSpPr>
        <p:spPr>
          <a:xfrm>
            <a:off x="8002270" y="3072130"/>
            <a:ext cx="1974215" cy="9867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 sz="2800">
                <a:latin typeface="Times New Roman" panose="02020603050405020304" pitchFamily="18" charset="0"/>
                <a:cs typeface="Times New Roman" panose="02020603050405020304" pitchFamily="18" charset="0"/>
              </a:rPr>
              <a:t>ДНҚ,РНҚ</a:t>
            </a:r>
          </a:p>
        </p:txBody>
      </p:sp>
      <p:sp>
        <p:nvSpPr>
          <p:cNvPr id="11" name="Rounded Rectangle 10"/>
          <p:cNvSpPr/>
          <p:nvPr/>
        </p:nvSpPr>
        <p:spPr>
          <a:xfrm>
            <a:off x="3515995" y="2590165"/>
            <a:ext cx="2143760" cy="1028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 altLang="en-US" sz="3200">
                <a:latin typeface="Times New Roman" panose="02020603050405020304" pitchFamily="18" charset="0"/>
                <a:cs typeface="Times New Roman" panose="02020603050405020304" pitchFamily="18" charset="0"/>
              </a:rPr>
              <a:t>Пигмент</a:t>
            </a:r>
          </a:p>
        </p:txBody>
      </p:sp>
      <p:sp>
        <p:nvSpPr>
          <p:cNvPr id="12" name="Rounded Rectangle 11"/>
          <p:cNvSpPr/>
          <p:nvPr/>
        </p:nvSpPr>
        <p:spPr>
          <a:xfrm>
            <a:off x="5659120" y="4224020"/>
            <a:ext cx="2343150" cy="8274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Каротиноидтар</a:t>
            </a:r>
          </a:p>
        </p:txBody>
      </p:sp>
      <p:sp>
        <p:nvSpPr>
          <p:cNvPr id="13" name="Rounded Rectangle 12"/>
          <p:cNvSpPr/>
          <p:nvPr/>
        </p:nvSpPr>
        <p:spPr>
          <a:xfrm>
            <a:off x="363855" y="4928870"/>
            <a:ext cx="2404745" cy="1082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2800">
                <a:latin typeface="Times New Roman" panose="02020603050405020304" pitchFamily="18" charset="0"/>
                <a:cs typeface="Times New Roman" panose="02020603050405020304" pitchFamily="18" charset="0"/>
              </a:rPr>
              <a:t>Хлорофил </a:t>
            </a:r>
            <a:r>
              <a:rPr lang="en-US" altLang="" sz="2800">
                <a:latin typeface="Times New Roman" panose="02020603050405020304" pitchFamily="18" charset="0"/>
                <a:cs typeface="Times New Roman" panose="02020603050405020304" pitchFamily="18" charset="0"/>
              </a:rPr>
              <a:t>(Mg)</a:t>
            </a:r>
          </a:p>
        </p:txBody>
      </p:sp>
      <p:sp>
        <p:nvSpPr>
          <p:cNvPr id="14" name="Rounded Rectangle 13"/>
          <p:cNvSpPr/>
          <p:nvPr/>
        </p:nvSpPr>
        <p:spPr>
          <a:xfrm>
            <a:off x="6254115" y="1999615"/>
            <a:ext cx="2244725" cy="9264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К,Е дәрумендері</a:t>
            </a:r>
          </a:p>
        </p:txBody>
      </p:sp>
      <p:sp>
        <p:nvSpPr>
          <p:cNvPr id="15" name="Rounded Rectangle 14"/>
          <p:cNvSpPr/>
          <p:nvPr/>
        </p:nvSpPr>
        <p:spPr>
          <a:xfrm>
            <a:off x="634365" y="1564005"/>
            <a:ext cx="2133600" cy="102552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 altLang="en-US" sz="3200">
                <a:solidFill>
                  <a:schemeClr val="accent1"/>
                </a:solidFill>
                <a:latin typeface="Times New Roman" panose="02020603050405020304" pitchFamily="18" charset="0"/>
                <a:cs typeface="Times New Roman" panose="02020603050405020304" pitchFamily="18" charset="0"/>
              </a:rPr>
              <a:t>Нәруыз</a:t>
            </a:r>
          </a:p>
        </p:txBody>
      </p:sp>
      <p:cxnSp>
        <p:nvCxnSpPr>
          <p:cNvPr id="16" name="Straight Arrow Connector 15"/>
          <p:cNvCxnSpPr/>
          <p:nvPr/>
        </p:nvCxnSpPr>
        <p:spPr>
          <a:xfrm flipH="1">
            <a:off x="2962910" y="950595"/>
            <a:ext cx="1527810" cy="127381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6401435" y="1029970"/>
            <a:ext cx="700405" cy="875665"/>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4570730" y="1029970"/>
            <a:ext cx="493395" cy="141732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3089910" y="3777615"/>
            <a:ext cx="1527810" cy="127381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7228840" y="998220"/>
            <a:ext cx="2165350" cy="175133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5509895" y="1062355"/>
            <a:ext cx="1209675" cy="280162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5048250" y="3704590"/>
            <a:ext cx="525145" cy="74803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5875"/>
            <a:ext cx="10735945" cy="759396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020368" y="667416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4</a:t>
            </a:fld>
            <a:endParaRPr lang="ru-RU" altLang="ru-RU" sz="1400" b="1" dirty="0">
              <a:solidFill>
                <a:srgbClr val="002060"/>
              </a:solidFill>
            </a:endParaRPr>
          </a:p>
        </p:txBody>
      </p:sp>
      <p:cxnSp>
        <p:nvCxnSpPr>
          <p:cNvPr id="4100" name="Google Shape;124;p4"/>
          <p:cNvCxnSpPr/>
          <p:nvPr/>
        </p:nvCxnSpPr>
        <p:spPr>
          <a:xfrm>
            <a:off x="441960" y="719963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441960" y="7400290"/>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2014855" y="477520"/>
            <a:ext cx="6928485" cy="583565"/>
          </a:xfrm>
          <a:prstGeom prst="rect">
            <a:avLst/>
          </a:prstGeom>
          <a:noFill/>
          <a:ln w="9525">
            <a:noFill/>
          </a:ln>
        </p:spPr>
        <p:txBody>
          <a:bodyPr wrap="square">
            <a:spAutoFit/>
          </a:bodyPr>
          <a:lstStyle/>
          <a:p>
            <a:pPr algn="ctr"/>
            <a:r>
              <a:rPr sz="3200" dirty="0">
                <a:solidFill>
                  <a:schemeClr val="bg1"/>
                </a:solidFill>
                <a:latin typeface="Times New Roman" panose="02020603050405020304" pitchFamily="18" charset="0"/>
                <a:cs typeface="Times New Roman" panose="02020603050405020304" pitchFamily="18" charset="0"/>
                <a:sym typeface="+mn-ea"/>
              </a:rPr>
              <a:t>Хлоропластардың химиялық құрамы </a:t>
            </a:r>
            <a:endParaRPr lang="en-US" altLang="en-US" sz="32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4104" name="Прямоугольник 14"/>
          <p:cNvSpPr/>
          <p:nvPr/>
        </p:nvSpPr>
        <p:spPr>
          <a:xfrm>
            <a:off x="287655" y="1429385"/>
            <a:ext cx="7931150" cy="321945"/>
          </a:xfrm>
          <a:prstGeom prst="rect">
            <a:avLst/>
          </a:prstGeom>
          <a:noFill/>
          <a:ln w="9525">
            <a:noFill/>
          </a:ln>
        </p:spPr>
        <p:txBody>
          <a:bodyPr wrap="square">
            <a:spAutoFit/>
          </a:bodyPr>
          <a:lstStyle/>
          <a:p>
            <a:pPr algn="l"/>
            <a:r>
              <a:rPr dirty="0">
                <a:solidFill>
                  <a:schemeClr val="tx2"/>
                </a:solidFill>
                <a:latin typeface="Times New Roman" panose="02020603050405020304" pitchFamily="18" charset="0"/>
                <a:cs typeface="Times New Roman" panose="02020603050405020304" pitchFamily="18" charset="0"/>
              </a:rPr>
              <a:t> </a:t>
            </a:r>
            <a:endParaRPr sz="2800" dirty="0">
              <a:solidFill>
                <a:schemeClr val="tx2"/>
              </a:solidFill>
              <a:latin typeface="Times New Roman" panose="02020603050405020304" pitchFamily="18" charset="0"/>
              <a:cs typeface="Times New Roman" panose="02020603050405020304" pitchFamily="18" charset="0"/>
            </a:endParaRPr>
          </a:p>
        </p:txBody>
      </p:sp>
      <p:sp>
        <p:nvSpPr>
          <p:cNvPr id="4" name="Google Shape;123;p4"/>
          <p:cNvSpPr txBox="1">
            <a:spLocks noGrp="1"/>
          </p:cNvSpPr>
          <p:nvPr/>
        </p:nvSpPr>
        <p:spPr>
          <a:xfrm>
            <a:off x="8432165" y="2094865"/>
            <a:ext cx="2084070" cy="417195"/>
          </a:xfrm>
          <a:prstGeom prst="rect">
            <a:avLst/>
          </a:prstGeom>
          <a:noFill/>
          <a:ln>
            <a:noFill/>
          </a:ln>
        </p:spPr>
        <p:txBody>
          <a:bodyPr vert="horz" wrap="square" lIns="90624" tIns="45298" rIns="90624" bIns="45298" numCol="1" anchor="ctr" anchorCtr="0" compatLnSpc="1"/>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endParaRPr lang="ru-RU" altLang="ru-RU" sz="1400" b="1" dirty="0">
              <a:solidFill>
                <a:srgbClr val="002060"/>
              </a:solidFill>
            </a:endParaRPr>
          </a:p>
        </p:txBody>
      </p:sp>
      <p:sp>
        <p:nvSpPr>
          <p:cNvPr id="100" name="Text Box 99"/>
          <p:cNvSpPr txBox="1"/>
          <p:nvPr/>
        </p:nvSpPr>
        <p:spPr>
          <a:xfrm>
            <a:off x="535305" y="1170305"/>
            <a:ext cx="6094095" cy="6554470"/>
          </a:xfrm>
          <a:prstGeom prst="rect">
            <a:avLst/>
          </a:prstGeom>
          <a:noFill/>
          <a:ln w="9525">
            <a:noFill/>
          </a:ln>
        </p:spPr>
        <p:txBody>
          <a:bodyPr wrap="square">
            <a:spAutoFit/>
          </a:bodyPr>
          <a:lstStyle/>
          <a:p>
            <a:r>
              <a:rPr lang="en-US" sz="2800">
                <a:solidFill>
                  <a:schemeClr val="tx2">
                    <a:lumMod val="50000"/>
                  </a:schemeClr>
                </a:solidFill>
                <a:latin typeface="Times New Roman" panose="02020603050405020304" pitchFamily="18" charset="0"/>
                <a:ea typeface="SimSun" panose="02010600030101010101" pitchFamily="2" charset="-122"/>
              </a:rPr>
              <a:t> </a:t>
            </a:r>
            <a:r>
              <a:rPr lang="" altLang="en-US" sz="2800">
                <a:solidFill>
                  <a:schemeClr val="tx2">
                    <a:lumMod val="50000"/>
                  </a:schemeClr>
                </a:solidFill>
                <a:latin typeface="Times New Roman" panose="02020603050405020304" pitchFamily="18" charset="0"/>
                <a:ea typeface="SimSun" panose="02010600030101010101" pitchFamily="2" charset="-122"/>
              </a:rPr>
              <a:t>- С</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удың жоғары мөлшерімен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75% </a:t>
            </a:r>
          </a:p>
          <a:p>
            <a:r>
              <a:rPr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Құрғақ заттың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мен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органикалық заттар үлесі</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 75-80 %-і </a:t>
            </a:r>
          </a:p>
          <a:p>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  М</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инералдық заттар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 20-25%-і</a:t>
            </a:r>
          </a:p>
          <a:p>
            <a:r>
              <a:rPr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 sz="2800" dirty="0">
                <a:solidFill>
                  <a:schemeClr val="tx2">
                    <a:lumMod val="75000"/>
                  </a:schemeClr>
                </a:solidFill>
                <a:latin typeface="Times New Roman" panose="02020603050405020304" pitchFamily="18" charset="0"/>
                <a:cs typeface="Times New Roman" panose="02020603050405020304" pitchFamily="18" charset="0"/>
                <a:sym typeface="+mn-ea"/>
              </a:rPr>
              <a:t>- Фотосинтез пигиенті - 5-10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Нәруыз - 35-55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Липидтер - 30-50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РНҚ - 2-3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ДНҚ- 0,5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Фосфор - 50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Темір - 80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Мыс - 50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rPr>
              <a:t>- Магний, Цинк - 70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p>
          <a:p>
            <a:r>
              <a:rPr lang="" altLang="en-US"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mn-ea"/>
              </a:rPr>
              <a:t>Калций </a:t>
            </a:r>
            <a:r>
              <a:rPr lang="" altLang="en-US"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mn-ea"/>
              </a:rPr>
              <a:t>60 </a:t>
            </a:r>
            <a:r>
              <a:rPr sz="2800" dirty="0">
                <a:solidFill>
                  <a:schemeClr val="tx2">
                    <a:lumMod val="75000"/>
                  </a:schemeClr>
                </a:solidFill>
                <a:latin typeface="Times New Roman" panose="02020603050405020304" pitchFamily="18" charset="0"/>
                <a:cs typeface="Times New Roman" panose="02020603050405020304" pitchFamily="18" charset="0"/>
                <a:sym typeface="+mn-ea"/>
              </a:rPr>
              <a:t>%</a:t>
            </a:r>
            <a:endPar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mn-ea"/>
            </a:endParaRPr>
          </a:p>
          <a:p>
            <a:endParaRPr lang="" sz="2800" dirty="0">
              <a:solidFill>
                <a:schemeClr val="tx2">
                  <a:lumMod val="75000"/>
                </a:schemeClr>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pic>
        <p:nvPicPr>
          <p:cNvPr id="2" name="Content Placeholder 1"/>
          <p:cNvPicPr>
            <a:picLocks noGrp="1" noChangeAspect="1"/>
          </p:cNvPicPr>
          <p:nvPr>
            <p:ph sz="half" idx="1"/>
          </p:nvPr>
        </p:nvPicPr>
        <p:blipFill>
          <a:blip r:embed="rId4"/>
          <a:stretch>
            <a:fillRect/>
          </a:stretch>
        </p:blipFill>
        <p:spPr>
          <a:xfrm>
            <a:off x="6685280" y="1910715"/>
            <a:ext cx="3656330" cy="32550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46990" y="24765"/>
            <a:ext cx="10706735" cy="751141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163878" y="665829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5</a:t>
            </a:fld>
            <a:endParaRPr lang="ru-RU" altLang="ru-RU" sz="1400" b="1" dirty="0">
              <a:solidFill>
                <a:srgbClr val="002060"/>
              </a:solidFill>
            </a:endParaRPr>
          </a:p>
        </p:txBody>
      </p:sp>
      <p:cxnSp>
        <p:nvCxnSpPr>
          <p:cNvPr id="4100" name="Google Shape;124;p4"/>
          <p:cNvCxnSpPr/>
          <p:nvPr/>
        </p:nvCxnSpPr>
        <p:spPr>
          <a:xfrm>
            <a:off x="321945" y="7044690"/>
            <a:ext cx="9647555" cy="15875"/>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321945" y="7223125"/>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81280" y="1103630"/>
            <a:ext cx="4870450" cy="555561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 altLang="ru-RU" sz="2000" b="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ru-RU" sz="2000" b="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Хлоропластар, әдетте, өсімдік жапырақтарында орналасқан бағаналы жасушаларда кездеседі. Бағаналы жасушалар </a:t>
            </a:r>
            <a:r>
              <a:rPr kumimoji="0" lang="ru-RU" sz="2000" b="0" i="1"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лептесік</a:t>
            </a:r>
            <a:r>
              <a:rPr kumimoji="0" lang="ru-RU" sz="2000" b="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деп аталатын кішкене тесіктерді қоршап, фотосинтезге қажетті газ алмасуды қамтамасыз ету үшін оларды ашып-жауып тұрады. Хлоропластар мен басқа пластидтер </a:t>
            </a:r>
            <a:r>
              <a:rPr kumimoji="0" lang="ru-RU" sz="2000" b="0" i="1"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пропластидте</a:t>
            </a:r>
            <a:r>
              <a:rPr kumimoji="0" lang="ru-RU" sz="2000" b="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р  деп аталатын жетілмеген, сараланбаған, пластидтердің әртүрлі типтерінде дамитын жсушалардан пайда болады. Хлоропласта дамитын пропластид бұл процесті тек қана жарықта жүзеге асыра алады. Хлоропластарда бірнеше әртүрлі құрылым болады,олардың әрқайсысы арнайылнған қызмет атқарады.</a:t>
            </a:r>
          </a:p>
        </p:txBody>
      </p:sp>
      <p:sp>
        <p:nvSpPr>
          <p:cNvPr id="4103" name="Прямоугольник 13"/>
          <p:cNvSpPr/>
          <p:nvPr/>
        </p:nvSpPr>
        <p:spPr>
          <a:xfrm>
            <a:off x="-394335" y="481330"/>
            <a:ext cx="10718165" cy="583565"/>
          </a:xfrm>
          <a:prstGeom prst="rect">
            <a:avLst/>
          </a:prstGeom>
          <a:noFill/>
          <a:ln w="9525">
            <a:noFill/>
          </a:ln>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   </a:t>
            </a:r>
          </a:p>
        </p:txBody>
      </p:sp>
      <p:sp>
        <p:nvSpPr>
          <p:cNvPr id="4104" name="Прямоугольник 14"/>
          <p:cNvSpPr/>
          <p:nvPr/>
        </p:nvSpPr>
        <p:spPr>
          <a:xfrm>
            <a:off x="321945" y="1310640"/>
            <a:ext cx="9579610" cy="460375"/>
          </a:xfrm>
          <a:prstGeom prst="rect">
            <a:avLst/>
          </a:prstGeom>
          <a:noFill/>
          <a:ln w="9525">
            <a:noFill/>
          </a:ln>
        </p:spPr>
        <p:txBody>
          <a:bodyPr wrap="square">
            <a:spAutoFit/>
          </a:bodyPr>
          <a:lstStyle/>
          <a:p>
            <a:pPr algn="l"/>
            <a:r>
              <a:rPr lang="en-US" altLang="en-US" sz="2400" dirty="0">
                <a:solidFill>
                  <a:schemeClr val="tx2"/>
                </a:solidFill>
                <a:latin typeface="Times New Roman" panose="02020603050405020304" pitchFamily="18" charset="0"/>
                <a:cs typeface="Times New Roman" panose="02020603050405020304" pitchFamily="18" charset="0"/>
              </a:rPr>
              <a:t> </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1"/>
          </p:nvPr>
        </p:nvPicPr>
        <p:blipFill>
          <a:blip r:embed="rId4"/>
          <a:srcRect l="2181" t="20955" r="2578" b="2066"/>
          <a:stretch>
            <a:fillRect/>
          </a:stretch>
        </p:blipFill>
        <p:spPr>
          <a:xfrm>
            <a:off x="5089525" y="1310640"/>
            <a:ext cx="5233670" cy="51015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4765" y="36830"/>
            <a:ext cx="10717530" cy="7590790"/>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196898" y="672623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6</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2347596" y="431800"/>
            <a:ext cx="5979160" cy="645160"/>
          </a:xfrm>
          <a:prstGeom prst="rect">
            <a:avLst/>
          </a:prstGeom>
          <a:noFill/>
          <a:ln w="9525">
            <a:noFill/>
          </a:ln>
        </p:spPr>
        <p:txBody>
          <a:bodyPr wrap="none">
            <a:spAutoFit/>
          </a:bodyPr>
          <a:lstStyle/>
          <a:p>
            <a:pPr algn="ctr"/>
            <a:r>
              <a:rPr lang="en-US" sz="3600" i="1">
                <a:solidFill>
                  <a:schemeClr val="bg1"/>
                </a:solidFill>
                <a:latin typeface="Times New Roman" panose="02020603050405020304" pitchFamily="18" charset="0"/>
                <a:cs typeface="Times New Roman" panose="02020603050405020304" pitchFamily="18" charset="0"/>
                <a:sym typeface="+mn-ea"/>
              </a:rPr>
              <a:t>    Хлоропластардың қызметі</a:t>
            </a:r>
          </a:p>
        </p:txBody>
      </p:sp>
      <p:pic>
        <p:nvPicPr>
          <p:cNvPr id="3" name="Content Placeholder 2"/>
          <p:cNvPicPr>
            <a:picLocks noGrp="1" noChangeAspect="1"/>
          </p:cNvPicPr>
          <p:nvPr>
            <p:ph sz="half" idx="2"/>
          </p:nvPr>
        </p:nvPicPr>
        <p:blipFill>
          <a:blip r:embed="rId4"/>
          <a:srcRect l="7417" t="29417" r="38184" b="7040"/>
          <a:stretch>
            <a:fillRect/>
          </a:stretch>
        </p:blipFill>
        <p:spPr>
          <a:xfrm>
            <a:off x="709295" y="1467485"/>
            <a:ext cx="8999220" cy="5048885"/>
          </a:xfrm>
          <a:prstGeom prst="round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4765" y="36830"/>
            <a:ext cx="10717530" cy="7590790"/>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7</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2347596" y="431800"/>
            <a:ext cx="5979160" cy="645160"/>
          </a:xfrm>
          <a:prstGeom prst="rect">
            <a:avLst/>
          </a:prstGeom>
          <a:noFill/>
          <a:ln w="9525">
            <a:noFill/>
          </a:ln>
        </p:spPr>
        <p:txBody>
          <a:bodyPr wrap="none">
            <a:spAutoFit/>
          </a:bodyPr>
          <a:lstStyle/>
          <a:p>
            <a:pPr algn="ctr"/>
            <a:r>
              <a:rPr lang="en-US" sz="3600" i="1">
                <a:solidFill>
                  <a:schemeClr val="bg1"/>
                </a:solidFill>
                <a:latin typeface="Times New Roman" panose="02020603050405020304" pitchFamily="18" charset="0"/>
                <a:cs typeface="Times New Roman" panose="02020603050405020304" pitchFamily="18" charset="0"/>
                <a:sym typeface="+mn-ea"/>
              </a:rPr>
              <a:t>    Хлоропластардың қызметі</a:t>
            </a:r>
          </a:p>
        </p:txBody>
      </p:sp>
      <p:sp>
        <p:nvSpPr>
          <p:cNvPr id="2" name="Content Placeholder 1"/>
          <p:cNvSpPr>
            <a:spLocks noGrp="1"/>
          </p:cNvSpPr>
          <p:nvPr>
            <p:ph sz="half" idx="1"/>
          </p:nvPr>
        </p:nvSpPr>
        <p:spPr>
          <a:xfrm>
            <a:off x="118745" y="1257300"/>
            <a:ext cx="6708140" cy="4608830"/>
          </a:xfrm>
        </p:spPr>
        <p:txBody>
          <a:bodyPr/>
          <a:lstStyle/>
          <a:p>
            <a:r>
              <a:rPr lang="en-US" sz="2400">
                <a:solidFill>
                  <a:schemeClr val="tx2"/>
                </a:solidFill>
                <a:latin typeface="Times New Roman" panose="02020603050405020304" pitchFamily="18" charset="0"/>
                <a:cs typeface="Times New Roman" panose="02020603050405020304" pitchFamily="18" charset="0"/>
              </a:rPr>
              <a:t>Хлоропластар жасуша бойымен қозғалуға қабілетті.Егер жарық әлсіз болса, олар жасушаның жарыққа қараған қабырғасының астында орналасады. Бұл кезде олар жарыққа қараған қабырғасының астында орналасады. Бұл кезде олар жарыққа өзінің үлкен бетімен қарап тұрады. Ал егер жарық өте көп болса, онда олар жарыққа қабырғасымен қарайды, жарық сәулелеріне параллель қабырғалар бойына орналасады. Жарықтану орташа болған жағдайда хлоропластар жапырақтың екі шетінің ортасында орналасады. </a:t>
            </a:r>
          </a:p>
          <a:p>
            <a:r>
              <a:rPr lang="en-US" sz="2400">
                <a:solidFill>
                  <a:schemeClr val="tx2"/>
                </a:solidFill>
                <a:latin typeface="Times New Roman" panose="02020603050405020304" pitchFamily="18" charset="0"/>
                <a:cs typeface="Times New Roman" panose="02020603050405020304" pitchFamily="18" charset="0"/>
              </a:rPr>
              <a:t>    Хлоропластардың мұндай қозғалулары (фотосинтез) – өсімдіктердегі тітіркену түрлерінің бір көрінісі.</a:t>
            </a:r>
          </a:p>
        </p:txBody>
      </p:sp>
      <p:pic>
        <p:nvPicPr>
          <p:cNvPr id="4" name="Content Placeholder 3"/>
          <p:cNvPicPr>
            <a:picLocks noGrp="1" noChangeAspect="1"/>
          </p:cNvPicPr>
          <p:nvPr>
            <p:ph sz="half" idx="2"/>
          </p:nvPr>
        </p:nvPicPr>
        <p:blipFill>
          <a:blip r:embed="rId4"/>
          <a:stretch>
            <a:fillRect/>
          </a:stretch>
        </p:blipFill>
        <p:spPr>
          <a:xfrm>
            <a:off x="6826250" y="1564005"/>
            <a:ext cx="3770630" cy="4157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7620" y="-55880"/>
            <a:ext cx="10659745" cy="7616825"/>
          </a:xfrm>
          <a:prstGeom prst="rect">
            <a:avLst/>
          </a:prstGeom>
          <a:solidFill>
            <a:schemeClr val="accent1">
              <a:lumMod val="40000"/>
              <a:lumOff val="60000"/>
            </a:schemeClr>
          </a:solidFill>
          <a:ln>
            <a:noFill/>
          </a:ln>
        </p:spPr>
      </p:pic>
      <p:sp>
        <p:nvSpPr>
          <p:cNvPr id="8195" name="Google Shape;123;p4"/>
          <p:cNvSpPr txBox="1">
            <a:spLocks noGrp="1"/>
          </p:cNvSpPr>
          <p:nvPr>
            <p:ph type="sldNum" sz="quarter" idx="12"/>
          </p:nvPr>
        </p:nvSpPr>
        <p:spPr>
          <a:xfrm>
            <a:off x="8056563" y="660368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8</a:t>
            </a:fld>
            <a:endParaRPr lang="ru-RU" altLang="ru-RU" sz="1400" b="1" dirty="0">
              <a:solidFill>
                <a:srgbClr val="002060"/>
              </a:solidFill>
            </a:endParaRPr>
          </a:p>
        </p:txBody>
      </p:sp>
      <p:cxnSp>
        <p:nvCxnSpPr>
          <p:cNvPr id="8196" name="Google Shape;124;p4"/>
          <p:cNvCxnSpPr/>
          <p:nvPr/>
        </p:nvCxnSpPr>
        <p:spPr>
          <a:xfrm>
            <a:off x="195263" y="7005955"/>
            <a:ext cx="10074275" cy="0"/>
          </a:xfrm>
          <a:prstGeom prst="straightConnector1">
            <a:avLst/>
          </a:prstGeom>
          <a:ln w="38100" cap="flat" cmpd="sng">
            <a:solidFill>
              <a:srgbClr val="002060"/>
            </a:solidFill>
            <a:prstDash val="solid"/>
            <a:miter/>
            <a:headEnd type="none" w="sm" len="sm"/>
            <a:tailEnd type="none" w="sm" len="sm"/>
          </a:ln>
        </p:spPr>
      </p:cxnSp>
      <p:cxnSp>
        <p:nvCxnSpPr>
          <p:cNvPr id="8197" name="Google Shape;125;p4"/>
          <p:cNvCxnSpPr/>
          <p:nvPr/>
        </p:nvCxnSpPr>
        <p:spPr>
          <a:xfrm rot="-10800000" flipH="1">
            <a:off x="432118" y="7282498"/>
            <a:ext cx="9726612" cy="0"/>
          </a:xfrm>
          <a:prstGeom prst="straightConnector1">
            <a:avLst/>
          </a:prstGeom>
          <a:ln w="38100" cap="flat" cmpd="sng">
            <a:solidFill>
              <a:srgbClr val="00B050"/>
            </a:solidFill>
            <a:prstDash val="solid"/>
            <a:miter/>
            <a:headEnd type="none" w="sm" len="sm"/>
            <a:tailEnd type="none" w="sm" len="sm"/>
          </a:ln>
        </p:spPr>
      </p:cxnSp>
      <p:sp>
        <p:nvSpPr>
          <p:cNvPr id="8201" name="Прямоугольник 10"/>
          <p:cNvSpPr/>
          <p:nvPr/>
        </p:nvSpPr>
        <p:spPr>
          <a:xfrm>
            <a:off x="-21590" y="948690"/>
            <a:ext cx="12038330" cy="645160"/>
          </a:xfrm>
          <a:prstGeom prst="rect">
            <a:avLst/>
          </a:prstGeom>
          <a:noFill/>
          <a:ln w="9525">
            <a:noFill/>
          </a:ln>
        </p:spPr>
        <p:txBody>
          <a:bodyPr wrap="square">
            <a:spAutoFit/>
          </a:bodyPr>
          <a:lstStyle/>
          <a:p>
            <a:r>
              <a:rPr lang="en-US" altLang="x-none" sz="1800" b="1" dirty="0">
                <a:solidFill>
                  <a:schemeClr val="tx2"/>
                </a:solidFill>
                <a:latin typeface="Century Gothic" panose="020B0502020202020204" pitchFamily="34" charset="0"/>
              </a:rPr>
              <a:t>      </a:t>
            </a:r>
            <a:r>
              <a:rPr lang="en-US" altLang="x-none" sz="3600" dirty="0">
                <a:solidFill>
                  <a:schemeClr val="tx2"/>
                </a:solidFill>
                <a:latin typeface="Times New Roman" panose="02020603050405020304" pitchFamily="18" charset="0"/>
                <a:cs typeface="Times New Roman" panose="02020603050405020304" pitchFamily="18" charset="0"/>
              </a:rPr>
              <a:t>.</a:t>
            </a:r>
          </a:p>
        </p:txBody>
      </p:sp>
      <p:sp>
        <p:nvSpPr>
          <p:cNvPr id="8203" name="Прямоугольник 10"/>
          <p:cNvSpPr/>
          <p:nvPr/>
        </p:nvSpPr>
        <p:spPr>
          <a:xfrm>
            <a:off x="-172085" y="1918970"/>
            <a:ext cx="12576810" cy="460375"/>
          </a:xfrm>
          <a:prstGeom prst="rect">
            <a:avLst/>
          </a:prstGeom>
          <a:noFill/>
          <a:ln w="9525">
            <a:noFill/>
          </a:ln>
        </p:spPr>
        <p:txBody>
          <a:bodyPr wrap="square">
            <a:spAutoFit/>
          </a:bodyPr>
          <a:lstStyle/>
          <a:p>
            <a:pPr>
              <a:buFont typeface="Arial" panose="020B0604020202020204" pitchFamily="34" charset="0"/>
            </a:pPr>
            <a:r>
              <a:rPr lang="en-US" altLang="x-none" sz="2400" b="1" dirty="0">
                <a:solidFill>
                  <a:srgbClr val="FF0000"/>
                </a:solidFill>
                <a:latin typeface="Century Gothic" panose="020B0502020202020204" pitchFamily="34" charset="0"/>
              </a:rPr>
              <a:t>  </a:t>
            </a:r>
            <a:endParaRPr lang="en-US" altLang="x-none" sz="2400" dirty="0">
              <a:solidFill>
                <a:srgbClr val="002060"/>
              </a:solidFill>
              <a:latin typeface="Century Gothic" panose="020B0502020202020204" pitchFamily="34" charset="0"/>
            </a:endParaRPr>
          </a:p>
        </p:txBody>
      </p:sp>
      <p:sp>
        <p:nvSpPr>
          <p:cNvPr id="8205" name="Прямоугольник 12"/>
          <p:cNvSpPr/>
          <p:nvPr/>
        </p:nvSpPr>
        <p:spPr>
          <a:xfrm>
            <a:off x="4060825" y="303213"/>
            <a:ext cx="3007360" cy="645160"/>
          </a:xfrm>
          <a:prstGeom prst="rect">
            <a:avLst/>
          </a:prstGeom>
          <a:noFill/>
          <a:ln w="9525">
            <a:noFill/>
          </a:ln>
        </p:spPr>
        <p:txBody>
          <a:bodyPr wrap="none">
            <a:spAutoFit/>
          </a:bodyPr>
          <a:lstStyle/>
          <a:p>
            <a:pPr algn="l"/>
            <a:r>
              <a:rPr lang="en-US" altLang="x-none" sz="3600" dirty="0">
                <a:solidFill>
                  <a:schemeClr val="bg1"/>
                </a:solidFill>
                <a:latin typeface="Times New Roman" panose="02020603050405020304" pitchFamily="18" charset="0"/>
                <a:cs typeface="Times New Roman" panose="02020603050405020304" pitchFamily="18" charset="0"/>
                <a:sym typeface="+mn-ea"/>
              </a:rPr>
              <a:t>Тапсырма №1.</a:t>
            </a:r>
            <a:endParaRPr lang="en-US" altLang="en-US" sz="3600" dirty="0">
              <a:solidFill>
                <a:schemeClr val="bg1"/>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1590" y="6060440"/>
            <a:ext cx="9958705" cy="460375"/>
          </a:xfrm>
          <a:prstGeom prst="rect">
            <a:avLst/>
          </a:prstGeom>
          <a:noFill/>
          <a:ln w="9525">
            <a:noFill/>
          </a:ln>
        </p:spPr>
        <p:txBody>
          <a:bodyPr wrap="square">
            <a:spAutoFit/>
          </a:bodyPr>
          <a:lstStyle/>
          <a:p>
            <a:pPr indent="178435"/>
            <a:r>
              <a:rPr lang="en-US" altLang="en-US" sz="2400" b="1">
                <a:solidFill>
                  <a:schemeClr val="tx2"/>
                </a:solidFill>
                <a:latin typeface="Times New Roman" panose="02020603050405020304" pitchFamily="18" charset="0"/>
              </a:rPr>
              <a:t>             </a:t>
            </a:r>
            <a:endParaRPr lang="en-US" sz="2800">
              <a:solidFill>
                <a:schemeClr val="tx2"/>
              </a:solidFill>
              <a:latin typeface="Times New Roman" panose="02020603050405020304" pitchFamily="18" charset="0"/>
              <a:ea typeface="SimSun" panose="02010600030101010101" pitchFamily="2" charset="-122"/>
            </a:endParaRPr>
          </a:p>
        </p:txBody>
      </p:sp>
      <p:sp>
        <p:nvSpPr>
          <p:cNvPr id="102" name="Text Box 101"/>
          <p:cNvSpPr txBox="1"/>
          <p:nvPr/>
        </p:nvSpPr>
        <p:spPr>
          <a:xfrm>
            <a:off x="1042035" y="5691505"/>
            <a:ext cx="8590915" cy="1938020"/>
          </a:xfrm>
          <a:prstGeom prst="rect">
            <a:avLst/>
          </a:prstGeom>
          <a:noFill/>
          <a:ln w="9525">
            <a:noFill/>
          </a:ln>
        </p:spPr>
        <p:txBody>
          <a:bodyPr wrap="square">
            <a:spAutoFit/>
          </a:bodyPr>
          <a:lstStyle/>
          <a:p>
            <a:pPr>
              <a:buFont typeface="Wingdings" panose="05000000000000000000" charset="0"/>
            </a:pPr>
            <a:r>
              <a:rPr lang="en-US" altLang="en-US" sz="2400" b="1">
                <a:solidFill>
                  <a:schemeClr val="tx2"/>
                </a:solidFill>
                <a:latin typeface="Times New Roman" panose="02020603050405020304" pitchFamily="18" charset="0"/>
              </a:rPr>
              <a:t>Дискриптор:</a:t>
            </a:r>
            <a:endParaRPr lang="en-US" altLang="en-US" sz="2400">
              <a:solidFill>
                <a:schemeClr val="tx2"/>
              </a:solidFill>
              <a:latin typeface="Times New Roman" panose="02020603050405020304" pitchFamily="18" charset="0"/>
            </a:endParaRPr>
          </a:p>
          <a:p>
            <a:pPr marL="342900" indent="-342900">
              <a:buFont typeface="Wingdings" panose="05000000000000000000" charset="0"/>
              <a:buChar char="ü"/>
            </a:pPr>
            <a:r>
              <a:rPr lang="en-US" sz="2400" dirty="0">
                <a:solidFill>
                  <a:srgbClr val="002060"/>
                </a:solidFill>
                <a:latin typeface="Times New Roman" panose="02020603050405020304" pitchFamily="18" charset="0"/>
                <a:cs typeface="Times New Roman" panose="02020603050405020304" pitchFamily="18" charset="0"/>
                <a:sym typeface="+mn-ea"/>
              </a:rPr>
              <a:t>хлоропласттың құрылымы мен қызметі арасындағы өзара байланысты </a:t>
            </a:r>
            <a:r>
              <a:rPr lang="" altLang="en-US" sz="2400" dirty="0">
                <a:solidFill>
                  <a:srgbClr val="002060"/>
                </a:solidFill>
                <a:latin typeface="Times New Roman" panose="02020603050405020304" pitchFamily="18" charset="0"/>
                <a:cs typeface="Times New Roman" panose="02020603050405020304" pitchFamily="18" charset="0"/>
                <a:sym typeface="+mn-ea"/>
              </a:rPr>
              <a:t>түсінеді.</a:t>
            </a: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ü"/>
            </a:pPr>
            <a:endParaRPr lang="en-US" sz="2400">
              <a:solidFill>
                <a:schemeClr val="tx2"/>
              </a:solidFill>
              <a:latin typeface="Times New Roman" panose="02020603050405020304" pitchFamily="18" charset="0"/>
            </a:endParaRPr>
          </a:p>
          <a:p>
            <a:pPr marL="342900" indent="-342900">
              <a:buFont typeface="Wingdings" panose="05000000000000000000" charset="0"/>
              <a:buChar char="ü"/>
            </a:pPr>
            <a:r>
              <a:rPr lang="en-US" sz="2400">
                <a:solidFill>
                  <a:schemeClr val="tx2"/>
                </a:solidFill>
                <a:latin typeface="Times New Roman" panose="02020603050405020304" pitchFamily="18" charset="0"/>
              </a:rPr>
              <a:t> </a:t>
            </a:r>
            <a:endParaRPr lang="en-US">
              <a:solidFill>
                <a:schemeClr val="tx2"/>
              </a:solidFill>
              <a:latin typeface="Times New Roman" panose="02020603050405020304" pitchFamily="18" charset="0"/>
            </a:endParaRPr>
          </a:p>
        </p:txBody>
      </p:sp>
      <p:pic>
        <p:nvPicPr>
          <p:cNvPr id="4" name="Content Placeholder 3"/>
          <p:cNvPicPr>
            <a:picLocks noGrp="1" noChangeAspect="1"/>
          </p:cNvPicPr>
          <p:nvPr>
            <p:ph sz="half" idx="1"/>
          </p:nvPr>
        </p:nvPicPr>
        <p:blipFill>
          <a:blip r:embed="rId4"/>
          <a:stretch>
            <a:fillRect/>
          </a:stretch>
        </p:blipFill>
        <p:spPr>
          <a:xfrm>
            <a:off x="2686685" y="1189355"/>
            <a:ext cx="4185285" cy="2448560"/>
          </a:xfrm>
          <a:prstGeom prst="rect">
            <a:avLst/>
          </a:prstGeom>
        </p:spPr>
      </p:pic>
      <p:sp>
        <p:nvSpPr>
          <p:cNvPr id="5" name="Rounded Rectangle 4"/>
          <p:cNvSpPr/>
          <p:nvPr/>
        </p:nvSpPr>
        <p:spPr>
          <a:xfrm>
            <a:off x="3161665" y="1370965"/>
            <a:ext cx="1147445" cy="193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altLang="en-US" sz="1600" b="1">
                <a:latin typeface="Times New Roman" panose="02020603050405020304" pitchFamily="18" charset="0"/>
                <a:cs typeface="Times New Roman" panose="02020603050405020304" pitchFamily="18" charset="0"/>
              </a:rPr>
              <a:t>А</a:t>
            </a:r>
          </a:p>
        </p:txBody>
      </p:sp>
      <p:sp>
        <p:nvSpPr>
          <p:cNvPr id="6" name="Rounded Rectangle 5"/>
          <p:cNvSpPr/>
          <p:nvPr/>
        </p:nvSpPr>
        <p:spPr>
          <a:xfrm>
            <a:off x="2239010" y="2079625"/>
            <a:ext cx="1177925" cy="2228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altLang="en-US" sz="2000" b="1">
                <a:latin typeface="Times New Roman" panose="02020603050405020304" pitchFamily="18" charset="0"/>
                <a:cs typeface="Times New Roman" panose="02020603050405020304" pitchFamily="18" charset="0"/>
              </a:rPr>
              <a:t>С</a:t>
            </a:r>
          </a:p>
        </p:txBody>
      </p:sp>
      <p:sp>
        <p:nvSpPr>
          <p:cNvPr id="8" name="Rounded Rectangle 7"/>
          <p:cNvSpPr/>
          <p:nvPr/>
        </p:nvSpPr>
        <p:spPr>
          <a:xfrm>
            <a:off x="6107430" y="2302510"/>
            <a:ext cx="1177925" cy="2228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a:latin typeface="Times New Roman" panose="02020603050405020304" pitchFamily="18" charset="0"/>
                <a:cs typeface="Times New Roman" panose="02020603050405020304" pitchFamily="18" charset="0"/>
              </a:rPr>
              <a:t>D</a:t>
            </a:r>
          </a:p>
        </p:txBody>
      </p:sp>
      <p:sp>
        <p:nvSpPr>
          <p:cNvPr id="9" name="Rounded Rectangle 8"/>
          <p:cNvSpPr/>
          <p:nvPr/>
        </p:nvSpPr>
        <p:spPr>
          <a:xfrm>
            <a:off x="5408930" y="3208655"/>
            <a:ext cx="1177925" cy="2228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altLang="en-US" sz="1800" b="1">
                <a:latin typeface="Times New Roman" panose="02020603050405020304" pitchFamily="18" charset="0"/>
                <a:cs typeface="Times New Roman" panose="02020603050405020304" pitchFamily="18" charset="0"/>
              </a:rPr>
              <a:t>Е</a:t>
            </a:r>
          </a:p>
        </p:txBody>
      </p:sp>
      <p:sp>
        <p:nvSpPr>
          <p:cNvPr id="10" name="Rounded Rectangle 9"/>
          <p:cNvSpPr/>
          <p:nvPr/>
        </p:nvSpPr>
        <p:spPr>
          <a:xfrm>
            <a:off x="2882900" y="1593850"/>
            <a:ext cx="1177925" cy="2228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altLang="en-US" sz="1800" b="1">
                <a:latin typeface="Times New Roman" panose="02020603050405020304" pitchFamily="18" charset="0"/>
                <a:cs typeface="Times New Roman" panose="02020603050405020304" pitchFamily="18" charset="0"/>
              </a:rPr>
              <a:t>В</a:t>
            </a:r>
          </a:p>
        </p:txBody>
      </p:sp>
      <p:graphicFrame>
        <p:nvGraphicFramePr>
          <p:cNvPr id="11" name="Table 10"/>
          <p:cNvGraphicFramePr/>
          <p:nvPr/>
        </p:nvGraphicFramePr>
        <p:xfrm>
          <a:off x="483235" y="3637915"/>
          <a:ext cx="9624060" cy="1889760"/>
        </p:xfrm>
        <a:graphic>
          <a:graphicData uri="http://schemas.openxmlformats.org/drawingml/2006/table">
            <a:tbl>
              <a:tblPr firstRow="1" bandRow="1">
                <a:tableStyleId>{5C22544A-7EE6-4342-B048-85BDC9FD1C3A}</a:tableStyleId>
              </a:tblPr>
              <a:tblGrid>
                <a:gridCol w="3363595"/>
                <a:gridCol w="1448435"/>
                <a:gridCol w="2406015"/>
                <a:gridCol w="2406015"/>
              </a:tblGrid>
              <a:tr h="701040">
                <a:tc>
                  <a:txBody>
                    <a:bodyPr/>
                    <a:lstStyle/>
                    <a:p>
                      <a:pPr>
                        <a:buNone/>
                      </a:pPr>
                      <a:r>
                        <a:rPr lang="" altLang="en-US">
                          <a:latin typeface="Times New Roman" panose="02020603050405020304" pitchFamily="18" charset="0"/>
                          <a:cs typeface="Times New Roman" panose="02020603050405020304" pitchFamily="18" charset="0"/>
                        </a:rPr>
                        <a:t>Органоид жасырылған әріптер</a:t>
                      </a:r>
                    </a:p>
                  </a:txBody>
                  <a:tcPr/>
                </a:tc>
                <a:tc>
                  <a:txBody>
                    <a:bodyPr/>
                    <a:lstStyle/>
                    <a:p>
                      <a:pPr>
                        <a:buNone/>
                      </a:pPr>
                      <a:r>
                        <a:rPr lang="" altLang="en-US">
                          <a:latin typeface="Times New Roman" panose="02020603050405020304" pitchFamily="18" charset="0"/>
                          <a:cs typeface="Times New Roman" panose="02020603050405020304" pitchFamily="18" charset="0"/>
                        </a:rPr>
                        <a:t>органоидтың атауы</a:t>
                      </a:r>
                    </a:p>
                  </a:txBody>
                  <a:tcPr/>
                </a:tc>
                <a:tc>
                  <a:txBody>
                    <a:bodyPr/>
                    <a:lstStyle/>
                    <a:p>
                      <a:pPr>
                        <a:buNone/>
                      </a:pPr>
                      <a:r>
                        <a:rPr lang="" altLang="en-US">
                          <a:latin typeface="Times New Roman" panose="02020603050405020304" pitchFamily="18" charset="0"/>
                          <a:cs typeface="Times New Roman" panose="02020603050405020304" pitchFamily="18" charset="0"/>
                        </a:rPr>
                        <a:t>Орналасқан орны</a:t>
                      </a:r>
                    </a:p>
                  </a:txBody>
                  <a:tcPr/>
                </a:tc>
                <a:tc>
                  <a:txBody>
                    <a:bodyPr/>
                    <a:lstStyle/>
                    <a:p>
                      <a:pPr>
                        <a:buNone/>
                      </a:pPr>
                      <a:r>
                        <a:rPr lang="" altLang="en-US">
                          <a:latin typeface="Times New Roman" panose="02020603050405020304" pitchFamily="18" charset="0"/>
                          <a:cs typeface="Times New Roman" panose="02020603050405020304" pitchFamily="18" charset="0"/>
                        </a:rPr>
                        <a:t>Қызметі</a:t>
                      </a:r>
                    </a:p>
                  </a:txBody>
                  <a:tcPr/>
                </a:tc>
              </a:tr>
              <a:tr h="396240">
                <a:tc>
                  <a:txBody>
                    <a:bodyPr/>
                    <a:lstStyle/>
                    <a:p>
                      <a:pPr algn="ctr">
                        <a:buNone/>
                      </a:pPr>
                      <a:r>
                        <a:rPr lang="en-US">
                          <a:latin typeface="Times New Roman" panose="02020603050405020304" pitchFamily="18" charset="0"/>
                          <a:cs typeface="Times New Roman" panose="02020603050405020304" pitchFamily="18" charset="0"/>
                        </a:rPr>
                        <a:t>D</a:t>
                      </a:r>
                      <a:endParaRPr lang="">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r>
              <a:tr h="396240">
                <a:tc>
                  <a:txBody>
                    <a:bodyPr/>
                    <a:lstStyle/>
                    <a:p>
                      <a:pPr algn="ctr">
                        <a:buNone/>
                      </a:pPr>
                      <a:r>
                        <a:rPr lang="en-US">
                          <a:latin typeface="Times New Roman" panose="02020603050405020304" pitchFamily="18" charset="0"/>
                          <a:cs typeface="Times New Roman" panose="02020603050405020304" pitchFamily="18" charset="0"/>
                        </a:rPr>
                        <a:t>C</a:t>
                      </a: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r>
              <a:tr h="396240">
                <a:tc>
                  <a:txBody>
                    <a:bodyPr/>
                    <a:lstStyle/>
                    <a:p>
                      <a:pPr algn="ctr">
                        <a:buNone/>
                      </a:pPr>
                      <a:r>
                        <a:rPr lang="" altLang="en-US">
                          <a:latin typeface="Times New Roman" panose="02020603050405020304" pitchFamily="18" charset="0"/>
                          <a:cs typeface="Times New Roman" panose="02020603050405020304" pitchFamily="18" charset="0"/>
                        </a:rPr>
                        <a:t>Е</a:t>
                      </a: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c>
                  <a:txBody>
                    <a:bodyPr/>
                    <a:lstStyle/>
                    <a:p>
                      <a:pPr>
                        <a:buNone/>
                      </a:pPr>
                      <a:endParaRPr lang="en-US">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635" y="0"/>
            <a:ext cx="10650220" cy="721931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55623" y="633952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9</a:t>
            </a:fld>
            <a:endParaRPr lang="ru-RU" altLang="ru-RU" sz="1400" b="1" dirty="0">
              <a:solidFill>
                <a:srgbClr val="002060"/>
              </a:solidFill>
            </a:endParaRPr>
          </a:p>
        </p:txBody>
      </p:sp>
      <p:cxnSp>
        <p:nvCxnSpPr>
          <p:cNvPr id="11268" name="Google Shape;124;p4"/>
          <p:cNvCxnSpPr/>
          <p:nvPr/>
        </p:nvCxnSpPr>
        <p:spPr>
          <a:xfrm>
            <a:off x="309563" y="7100570"/>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636588" y="7219315"/>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3498850" y="319405"/>
            <a:ext cx="3086100" cy="583565"/>
          </a:xfrm>
          <a:prstGeom prst="rect">
            <a:avLst/>
          </a:prstGeom>
          <a:noFill/>
          <a:ln w="9525">
            <a:noFill/>
          </a:ln>
        </p:spPr>
        <p:txBody>
          <a:bodyPr wrap="none">
            <a:spAutoFit/>
          </a:bodyPr>
          <a:lstStyle/>
          <a:p>
            <a:pPr algn="ctr"/>
            <a:r>
              <a:rPr lang="en-US" altLang="en-US" sz="3200" b="1" dirty="0">
                <a:solidFill>
                  <a:schemeClr val="bg1"/>
                </a:solidFill>
                <a:latin typeface="Century Gothic" panose="020B0502020202020204" pitchFamily="34" charset="0"/>
                <a:cs typeface="Times New Roman" panose="02020603050405020304" pitchFamily="18" charset="0"/>
              </a:rPr>
              <a:t>№2.</a:t>
            </a:r>
            <a:r>
              <a:rPr lang="en-US" altLang="x-none" sz="3200" b="1" dirty="0">
                <a:solidFill>
                  <a:schemeClr val="bg1"/>
                </a:solidFill>
                <a:latin typeface="Century Gothic" panose="020B0502020202020204" pitchFamily="34" charset="0"/>
                <a:cs typeface="Times New Roman" panose="02020603050405020304" pitchFamily="18" charset="0"/>
              </a:rPr>
              <a:t>Тапсырма</a:t>
            </a:r>
            <a:endParaRPr sz="3200" b="1" dirty="0">
              <a:solidFill>
                <a:schemeClr val="bg1"/>
              </a:solidFill>
              <a:latin typeface="Century Gothic" panose="020B0502020202020204" pitchFamily="34" charset="0"/>
              <a:ea typeface="Times New Roman" panose="02020603050405020304" pitchFamily="18" charset="0"/>
            </a:endParaRPr>
          </a:p>
        </p:txBody>
      </p:sp>
      <p:sp>
        <p:nvSpPr>
          <p:cNvPr id="100" name="Text Box 99"/>
          <p:cNvSpPr txBox="1"/>
          <p:nvPr/>
        </p:nvSpPr>
        <p:spPr>
          <a:xfrm>
            <a:off x="904875" y="1175385"/>
            <a:ext cx="8884285" cy="460375"/>
          </a:xfrm>
          <a:prstGeom prst="rect">
            <a:avLst/>
          </a:prstGeom>
          <a:noFill/>
          <a:ln w="9525">
            <a:noFill/>
          </a:ln>
        </p:spPr>
        <p:txBody>
          <a:bodyPr wrap="square">
            <a:spAutoFit/>
          </a:bodyPr>
          <a:lstStyle/>
          <a:p>
            <a:r>
              <a:rPr lang="en-US" altLang="en-US" sz="2400">
                <a:solidFill>
                  <a:schemeClr val="tx2"/>
                </a:solidFill>
                <a:latin typeface="Times New Roman" panose="02020603050405020304" pitchFamily="18" charset="0"/>
                <a:cs typeface="Times New Roman" panose="02020603050405020304" pitchFamily="18" charset="0"/>
              </a:rPr>
              <a:t>   </a:t>
            </a:r>
            <a:endParaRPr lang="en-US" sz="2400" b="1">
              <a:solidFill>
                <a:schemeClr val="tx2"/>
              </a:solidFill>
              <a:latin typeface="Times New Roman" panose="02020603050405020304" pitchFamily="18" charset="0"/>
              <a:cs typeface="Times New Roman" panose="02020603050405020304" pitchFamily="18" charset="0"/>
            </a:endParaRPr>
          </a:p>
        </p:txBody>
      </p:sp>
      <p:sp>
        <p:nvSpPr>
          <p:cNvPr id="101" name="Text Box 100"/>
          <p:cNvSpPr txBox="1"/>
          <p:nvPr/>
        </p:nvSpPr>
        <p:spPr>
          <a:xfrm>
            <a:off x="346710" y="1016635"/>
            <a:ext cx="9390380" cy="583565"/>
          </a:xfrm>
          <a:prstGeom prst="rect">
            <a:avLst/>
          </a:prstGeom>
          <a:noFill/>
          <a:ln w="9525">
            <a:noFill/>
          </a:ln>
        </p:spPr>
        <p:txBody>
          <a:bodyPr wrap="square">
            <a:spAutoFit/>
          </a:bodyPr>
          <a:lstStyle/>
          <a:p>
            <a:r>
              <a:rPr lang="en-US" altLang="en-US" sz="3200">
                <a:solidFill>
                  <a:schemeClr val="tx2"/>
                </a:solidFill>
                <a:latin typeface="Times New Roman" panose="02020603050405020304" pitchFamily="18" charset="0"/>
                <a:cs typeface="Times New Roman" panose="02020603050405020304" pitchFamily="18" charset="0"/>
              </a:rPr>
              <a:t>    </a:t>
            </a:r>
            <a:endParaRPr lang="en-US" sz="3200" i="1">
              <a:solidFill>
                <a:schemeClr val="tx2"/>
              </a:solidFill>
              <a:latin typeface="Times New Roman" panose="02020603050405020304" pitchFamily="18" charset="0"/>
              <a:cs typeface="Times New Roman" panose="02020603050405020304" pitchFamily="18" charset="0"/>
            </a:endParaRPr>
          </a:p>
        </p:txBody>
      </p:sp>
      <p:graphicFrame>
        <p:nvGraphicFramePr>
          <p:cNvPr id="13" name="Content Placeholder 12"/>
          <p:cNvGraphicFramePr>
            <a:graphicFrameLocks noGrp="1"/>
          </p:cNvGraphicFramePr>
          <p:nvPr>
            <p:ph idx="1"/>
          </p:nvPr>
        </p:nvGraphicFramePr>
        <p:xfrm>
          <a:off x="535305" y="1175385"/>
          <a:ext cx="9827260" cy="4414520"/>
        </p:xfrm>
        <a:graphic>
          <a:graphicData uri="http://schemas.openxmlformats.org/drawingml/2006/table">
            <a:tbl>
              <a:tblPr firstRow="1" bandRow="1">
                <a:tableStyleId>{5C22544A-7EE6-4342-B048-85BDC9FD1C3A}</a:tableStyleId>
              </a:tblPr>
              <a:tblGrid>
                <a:gridCol w="683260"/>
                <a:gridCol w="7183755"/>
                <a:gridCol w="788670"/>
                <a:gridCol w="1171575"/>
              </a:tblGrid>
              <a:tr h="553085">
                <a:tc>
                  <a:txBody>
                    <a:bodyPr/>
                    <a:lstStyle/>
                    <a:p>
                      <a:pPr>
                        <a:buNone/>
                      </a:pPr>
                      <a:r>
                        <a:rPr lang="en-US" altLang="en-US" sz="2400" b="0">
                          <a:latin typeface="Times New Roman" panose="02020603050405020304" pitchFamily="18" charset="0"/>
                          <a:cs typeface="Times New Roman" panose="02020603050405020304" pitchFamily="18" charset="0"/>
                        </a:rPr>
                        <a:t>№</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Мәлімет</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ИӘ</a:t>
                      </a:r>
                    </a:p>
                  </a:txBody>
                  <a:tcPr/>
                </a:tc>
                <a:tc>
                  <a:txBody>
                    <a:bodyPr/>
                    <a:lstStyle/>
                    <a:p>
                      <a:pPr algn="ctr">
                        <a:buNone/>
                      </a:pPr>
                      <a:r>
                        <a:rPr lang="en-US" altLang="en-US" sz="2800" b="0">
                          <a:latin typeface="Times New Roman" panose="02020603050405020304" pitchFamily="18" charset="0"/>
                          <a:cs typeface="Times New Roman" panose="02020603050405020304" pitchFamily="18" charset="0"/>
                          <a:sym typeface="+mn-ea"/>
                        </a:rPr>
                        <a:t>ЖОҚ</a:t>
                      </a:r>
                    </a:p>
                  </a:txBody>
                  <a:tcPr/>
                </a:tc>
              </a:tr>
              <a:tr h="465455">
                <a:tc>
                  <a:txBody>
                    <a:bodyPr/>
                    <a:lstStyle/>
                    <a:p>
                      <a:pPr>
                        <a:buNone/>
                      </a:pPr>
                      <a:r>
                        <a:rPr lang="en-US" altLang="en-US" sz="2400">
                          <a:latin typeface="Times New Roman" panose="02020603050405020304" pitchFamily="18" charset="0"/>
                          <a:cs typeface="Times New Roman" panose="02020603050405020304" pitchFamily="18" charset="0"/>
                        </a:rPr>
                        <a:t>1</a:t>
                      </a:r>
                    </a:p>
                  </a:txBody>
                  <a:tcPr/>
                </a:tc>
                <a:tc>
                  <a:txBody>
                    <a:bodyPr/>
                    <a:lstStyle/>
                    <a:p>
                      <a:pPr>
                        <a:buNone/>
                      </a:pPr>
                      <a:r>
                        <a:rPr lang="en-US" altLang="en-US" sz="2400">
                          <a:latin typeface="Times New Roman" panose="02020603050405020304" pitchFamily="18" charset="0"/>
                          <a:cs typeface="Times New Roman" panose="02020603050405020304" pitchFamily="18" charset="0"/>
                          <a:sym typeface="+mn-ea"/>
                        </a:rPr>
                        <a:t>Хлоропласт екі мембраналы органоид</a:t>
                      </a: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r>
              <a:tr h="848995">
                <a:tc>
                  <a:txBody>
                    <a:bodyPr/>
                    <a:lstStyle/>
                    <a:p>
                      <a:pPr>
                        <a:buNone/>
                      </a:pPr>
                      <a:r>
                        <a:rPr lang="en-US" altLang="en-US" sz="2400">
                          <a:latin typeface="Times New Roman" panose="02020603050405020304" pitchFamily="18" charset="0"/>
                          <a:cs typeface="Times New Roman" panose="02020603050405020304" pitchFamily="18" charset="0"/>
                        </a:rPr>
                        <a:t>2</a:t>
                      </a:r>
                    </a:p>
                  </a:txBody>
                  <a:tcPr/>
                </a:tc>
                <a:tc>
                  <a:txBody>
                    <a:bodyPr/>
                    <a:lstStyle/>
                    <a:p>
                      <a:pPr>
                        <a:buNone/>
                      </a:pPr>
                      <a:r>
                        <a:rPr lang="en-US" altLang="en-US" sz="2400">
                          <a:latin typeface="Times New Roman" panose="02020603050405020304" pitchFamily="18" charset="0"/>
                          <a:cs typeface="Times New Roman" panose="02020603050405020304" pitchFamily="18" charset="0"/>
                          <a:sym typeface="+mn-ea"/>
                        </a:rPr>
                        <a:t>Хлоропластың құрамында жасыл түсті пигмент – хлорофил болады.</a:t>
                      </a: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c>
                  <a:txBody>
                    <a:bodyPr/>
                    <a:lstStyle/>
                    <a:p>
                      <a:pPr>
                        <a:buNone/>
                      </a:pPr>
                      <a:endParaRPr lang="en-US" altLang="en-US" sz="2400">
                        <a:latin typeface="Times New Roman" panose="02020603050405020304" pitchFamily="18" charset="0"/>
                        <a:cs typeface="Times New Roman" panose="02020603050405020304" pitchFamily="18" charset="0"/>
                        <a:sym typeface="+mn-ea"/>
                      </a:endParaRPr>
                    </a:p>
                  </a:txBody>
                  <a:tcPr/>
                </a:tc>
              </a:tr>
              <a:tr h="848995">
                <a:tc>
                  <a:txBody>
                    <a:bodyPr/>
                    <a:lstStyle/>
                    <a:p>
                      <a:pPr>
                        <a:buNone/>
                      </a:pPr>
                      <a:r>
                        <a:rPr lang="en-US" altLang="en-US" sz="2400">
                          <a:latin typeface="Times New Roman" panose="02020603050405020304" pitchFamily="18" charset="0"/>
                          <a:cs typeface="Times New Roman" panose="02020603050405020304" pitchFamily="18" charset="0"/>
                        </a:rPr>
                        <a:t>3</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Хлоропластар  саңырауқұлақ жасушаларында көп кездеседі.</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r>
              <a:tr h="848995">
                <a:tc>
                  <a:txBody>
                    <a:bodyPr/>
                    <a:lstStyle/>
                    <a:p>
                      <a:pPr>
                        <a:buNone/>
                      </a:pPr>
                      <a:r>
                        <a:rPr lang="en-US" altLang="en-US" sz="1800">
                          <a:latin typeface="Times New Roman" panose="02020603050405020304" pitchFamily="18" charset="0"/>
                          <a:cs typeface="Times New Roman" panose="02020603050405020304" pitchFamily="18" charset="0"/>
                        </a:rPr>
                        <a:t>4</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Хлоропластың қызметі фотосинтез процесінің жүруіне тікелей әсер етеді.</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r>
              <a:tr h="848995">
                <a:tc>
                  <a:txBody>
                    <a:bodyPr/>
                    <a:lstStyle/>
                    <a:p>
                      <a:pPr>
                        <a:buNone/>
                      </a:pPr>
                      <a:r>
                        <a:rPr lang="en-US" altLang="en-US" sz="1800">
                          <a:latin typeface="Times New Roman" panose="02020603050405020304" pitchFamily="18" charset="0"/>
                          <a:cs typeface="Times New Roman" panose="02020603050405020304" pitchFamily="18" charset="0"/>
                        </a:rPr>
                        <a:t>5</a:t>
                      </a:r>
                    </a:p>
                  </a:txBody>
                  <a:tcPr/>
                </a:tc>
                <a:tc>
                  <a:txBody>
                    <a:bodyPr/>
                    <a:lstStyle/>
                    <a:p>
                      <a:pPr>
                        <a:buNone/>
                      </a:pPr>
                      <a:r>
                        <a:rPr lang="en-US" sz="2400">
                          <a:latin typeface="Times New Roman" panose="02020603050405020304" pitchFamily="18" charset="0"/>
                          <a:cs typeface="Times New Roman" panose="02020603050405020304" pitchFamily="18" charset="0"/>
                          <a:sym typeface="+mn-ea"/>
                        </a:rPr>
                        <a:t>Хлорофил температураға байланысты түсін өзгертеді</a:t>
                      </a: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c>
                  <a:txBody>
                    <a:bodyPr/>
                    <a:lstStyle/>
                    <a:p>
                      <a:pPr>
                        <a:buNone/>
                      </a:pPr>
                      <a:endParaRPr lang="en-US" sz="2400">
                        <a:latin typeface="Times New Roman" panose="02020603050405020304" pitchFamily="18" charset="0"/>
                        <a:cs typeface="Times New Roman" panose="02020603050405020304" pitchFamily="18" charset="0"/>
                        <a:sym typeface="+mn-ea"/>
                      </a:endParaRPr>
                    </a:p>
                  </a:txBody>
                  <a:tcPr/>
                </a:tc>
              </a:tr>
            </a:tbl>
          </a:graphicData>
        </a:graphic>
      </p:graphicFrame>
      <p:sp>
        <p:nvSpPr>
          <p:cNvPr id="10" name="Text Box 9"/>
          <p:cNvSpPr txBox="1"/>
          <p:nvPr/>
        </p:nvSpPr>
        <p:spPr>
          <a:xfrm>
            <a:off x="904875" y="5911850"/>
            <a:ext cx="7268210" cy="829945"/>
          </a:xfrm>
          <a:prstGeom prst="rect">
            <a:avLst/>
          </a:prstGeom>
          <a:noFill/>
        </p:spPr>
        <p:txBody>
          <a:bodyPr wrap="square" rtlCol="0" anchor="t">
            <a:spAutoFit/>
          </a:bodyPr>
          <a:lstStyle/>
          <a:p>
            <a:pPr>
              <a:buFont typeface="Wingdings" panose="05000000000000000000" charset="0"/>
            </a:pPr>
            <a:r>
              <a:rPr lang="en-US" altLang="en-US" sz="2400" b="1">
                <a:solidFill>
                  <a:schemeClr val="tx2"/>
                </a:solidFill>
                <a:latin typeface="Times New Roman" panose="02020603050405020304" pitchFamily="18" charset="0"/>
                <a:sym typeface="+mn-ea"/>
              </a:rPr>
              <a:t>Дискриптор:</a:t>
            </a:r>
            <a:endParaRPr lang="en-US" altLang="en-US" sz="2400">
              <a:solidFill>
                <a:schemeClr val="tx2"/>
              </a:solidFill>
              <a:latin typeface="Times New Roman" panose="02020603050405020304" pitchFamily="18" charset="0"/>
            </a:endParaRPr>
          </a:p>
          <a:p>
            <a:pPr marL="342900" indent="-342900">
              <a:buFont typeface="Wingdings" panose="05000000000000000000" charset="0"/>
              <a:buChar char="ü"/>
            </a:pPr>
            <a:r>
              <a:rPr lang="en-US" sz="2400">
                <a:solidFill>
                  <a:schemeClr val="tx2"/>
                </a:solidFill>
                <a:latin typeface="Times New Roman" panose="02020603050405020304" pitchFamily="18" charset="0"/>
                <a:sym typeface="+mn-ea"/>
              </a:rPr>
              <a:t>Берілген мәліметтердің дұрыстығын анықтайды.</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Произвольный</PresentationFormat>
  <Paragraphs>147</Paragraphs>
  <Slides>13</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Calibri</vt:lpstr>
      <vt:lpstr>Century Gothic</vt:lpstr>
      <vt:lpstr>Times New Roman</vt:lpstr>
      <vt:lpstr>Arial</vt:lpstr>
      <vt:lpstr>SimSun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230</cp:revision>
  <cp:lastPrinted>2020-01-23T03:03:00Z</cp:lastPrinted>
  <dcterms:created xsi:type="dcterms:W3CDTF">2020-07-15T20:23:00Z</dcterms:created>
  <dcterms:modified xsi:type="dcterms:W3CDTF">2024-11-03T11:45:54Z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