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media/image3.png" ContentType="image/pn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5145088"/>
  <p:notesSz cx="6796088" cy="99282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EFAABB9-E5AD-4AFC-8EBD-8E3BF58E3EFE}"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06280"/>
            <a:ext cx="8229600" cy="857520"/>
          </a:xfrm>
          <a:prstGeom prst="rect">
            <a:avLst/>
          </a:prstGeom>
          <a:noFill/>
          <a:ln w="0">
            <a:noFill/>
          </a:ln>
        </p:spPr>
        <p:txBody>
          <a:bodyPr lIns="77760" rIns="77760" tIns="38880" bIns="3888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800" strike="noStrike" u="none">
                <a:solidFill>
                  <a:srgbClr val="000000"/>
                </a:solidFill>
                <a:uFillTx/>
                <a:latin typeface="Calibri"/>
              </a:rPr>
              <a:t>Click to edit the title text format</a:t>
            </a:r>
            <a:endParaRPr b="0" lang="ru-RU" sz="3800" strike="noStrike" u="none">
              <a:solidFill>
                <a:srgbClr val="000000"/>
              </a:solidFill>
              <a:uFillTx/>
              <a:latin typeface="Calibri"/>
            </a:endParaRPr>
          </a:p>
        </p:txBody>
      </p:sp>
      <p:sp>
        <p:nvSpPr>
          <p:cNvPr id="1" name="PlaceHolder 2"/>
          <p:cNvSpPr>
            <a:spLocks noGrp="1"/>
          </p:cNvSpPr>
          <p:nvPr>
            <p:ph type="body"/>
          </p:nvPr>
        </p:nvSpPr>
        <p:spPr>
          <a:xfrm>
            <a:off x="457200" y="1200240"/>
            <a:ext cx="8229600" cy="3394080"/>
          </a:xfrm>
          <a:prstGeom prst="rect">
            <a:avLst/>
          </a:prstGeom>
          <a:noFill/>
          <a:ln w="0">
            <a:noFill/>
          </a:ln>
        </p:spPr>
        <p:txBody>
          <a:bodyPr lIns="77760" rIns="77760" tIns="38880" bIns="38880" anchor="t">
            <a:normAutofit fontScale="92500" lnSpcReduction="9999"/>
          </a:bodyPr>
          <a:p>
            <a:pPr marL="289080" indent="-2890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Click to edit the outline text format</a:t>
            </a:r>
            <a:endParaRPr b="0" lang="ru-RU" sz="2700" strike="noStrike" u="none">
              <a:solidFill>
                <a:srgbClr val="000000"/>
              </a:solidFill>
              <a:uFillTx/>
              <a:latin typeface="Calibri"/>
            </a:endParaRPr>
          </a:p>
          <a:p>
            <a:pPr lvl="1" marL="630360" indent="-24156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Second Outline Level</a:t>
            </a:r>
            <a:endParaRPr b="0" lang="ru-RU" sz="2700" strike="noStrike" u="none">
              <a:solidFill>
                <a:srgbClr val="000000"/>
              </a:solidFill>
              <a:uFillTx/>
              <a:latin typeface="Calibri"/>
            </a:endParaRPr>
          </a:p>
          <a:p>
            <a:pPr lvl="2" marL="971640" indent="-19224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Third Outline Level</a:t>
            </a:r>
            <a:endParaRPr b="0" lang="ru-RU" sz="2700" strike="noStrike" u="none">
              <a:solidFill>
                <a:srgbClr val="000000"/>
              </a:solidFill>
              <a:uFillTx/>
              <a:latin typeface="Calibri"/>
            </a:endParaRPr>
          </a:p>
          <a:p>
            <a:pPr lvl="3" marL="1360440" indent="-1918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Fourth Outline Level</a:t>
            </a:r>
            <a:endParaRPr b="0" lang="ru-RU" sz="2700" strike="noStrike" u="none">
              <a:solidFill>
                <a:srgbClr val="000000"/>
              </a:solidFill>
              <a:uFillTx/>
              <a:latin typeface="Calibri"/>
            </a:endParaRPr>
          </a:p>
          <a:p>
            <a:pPr lvl="4" marL="1751040" indent="-19224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Fifth Outline Level</a:t>
            </a:r>
            <a:endParaRPr b="0" lang="ru-RU" sz="2700" strike="noStrike" u="none">
              <a:solidFill>
                <a:srgbClr val="000000"/>
              </a:solidFill>
              <a:uFillTx/>
              <a:latin typeface="Calibri"/>
            </a:endParaRPr>
          </a:p>
          <a:p>
            <a:pPr lvl="5" marL="1751040" indent="-19224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Sixth Outline Level</a:t>
            </a:r>
            <a:endParaRPr b="0" lang="ru-RU" sz="2700" strike="noStrike" u="none">
              <a:solidFill>
                <a:srgbClr val="000000"/>
              </a:solidFill>
              <a:uFillTx/>
              <a:latin typeface="Calibri"/>
            </a:endParaRPr>
          </a:p>
          <a:p>
            <a:pPr lvl="6" marL="1751040" indent="-19224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Seventh Outline Level</a:t>
            </a:r>
            <a:endParaRPr b="0" lang="ru-RU" sz="2700" strike="noStrike" u="none">
              <a:solidFill>
                <a:srgbClr val="000000"/>
              </a:solidFill>
              <a:uFillTx/>
              <a:latin typeface="Calibri"/>
            </a:endParaRPr>
          </a:p>
        </p:txBody>
      </p:sp>
      <p:sp>
        <p:nvSpPr>
          <p:cNvPr id="2" name="PlaceHolder 3"/>
          <p:cNvSpPr>
            <a:spLocks noGrp="1"/>
          </p:cNvSpPr>
          <p:nvPr>
            <p:ph type="dt" idx="1"/>
          </p:nvPr>
        </p:nvSpPr>
        <p:spPr>
          <a:xfrm>
            <a:off x="456840" y="4766760"/>
            <a:ext cx="2133720" cy="273240"/>
          </a:xfrm>
          <a:prstGeom prst="rect">
            <a:avLst/>
          </a:prstGeom>
          <a:noFill/>
          <a:ln w="0">
            <a:noFill/>
          </a:ln>
        </p:spPr>
        <p:txBody>
          <a:bodyPr lIns="77760" rIns="77760" tIns="38880" bIns="3888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3" name="PlaceHolder 4"/>
          <p:cNvSpPr>
            <a:spLocks noGrp="1"/>
          </p:cNvSpPr>
          <p:nvPr>
            <p:ph type="ftr" idx="2"/>
          </p:nvPr>
        </p:nvSpPr>
        <p:spPr>
          <a:xfrm>
            <a:off x="3124080" y="4766760"/>
            <a:ext cx="2895840" cy="273240"/>
          </a:xfrm>
          <a:prstGeom prst="rect">
            <a:avLst/>
          </a:prstGeom>
          <a:noFill/>
          <a:ln w="0">
            <a:noFill/>
          </a:ln>
        </p:spPr>
        <p:txBody>
          <a:bodyPr lIns="77760" rIns="77760" tIns="38880" bIns="3888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4" name="PlaceHolder 5"/>
          <p:cNvSpPr>
            <a:spLocks noGrp="1"/>
          </p:cNvSpPr>
          <p:nvPr>
            <p:ph type="sldNum" idx="3"/>
          </p:nvPr>
        </p:nvSpPr>
        <p:spPr>
          <a:xfrm>
            <a:off x="6552720" y="4766760"/>
            <a:ext cx="2133720" cy="273240"/>
          </a:xfrm>
          <a:prstGeom prst="rect">
            <a:avLst/>
          </a:prstGeom>
          <a:noFill/>
          <a:ln w="0">
            <a:noFill/>
          </a:ln>
        </p:spPr>
        <p:txBody>
          <a:bodyPr lIns="77760" rIns="77760" tIns="38880" bIns="3888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898989"/>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0264A21-0803-499C-867D-5184611E1AD2}" type="slidenum">
              <a:rPr b="0" lang="ru-RU" sz="1000" strike="noStrike" u="none">
                <a:solidFill>
                  <a:srgbClr val="898989"/>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s://kk.wikipedia.org/" TargetMode="External"/><Relationship Id="rId3"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pn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s://kk.wikipedia.org/w/index.php?title=&#1061;&#1080;&#1083;&#1083;&amp;action=edit&amp;redlink=1" TargetMode="External"/><Relationship Id="rId3" Type="http://schemas.openxmlformats.org/officeDocument/2006/relationships/hyperlink" Target="https://kk.wikipedia.org/" TargetMode="External"/><Relationship Id="rId4"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 name="Google Shape;76;p1"/>
          <p:cNvSpPr/>
          <p:nvPr/>
        </p:nvSpPr>
        <p:spPr>
          <a:xfrm>
            <a:off x="687240" y="1509840"/>
            <a:ext cx="7712280" cy="1255680"/>
          </a:xfrm>
          <a:prstGeom prst="rect">
            <a:avLst/>
          </a:prstGeom>
          <a:noFill/>
          <a:ln w="0">
            <a:noFill/>
          </a:ln>
        </p:spPr>
        <p:style>
          <a:lnRef idx="0"/>
          <a:fillRef idx="0"/>
          <a:effectRef idx="0"/>
          <a:fontRef idx="minor"/>
        </p:style>
        <p:txBody>
          <a:bodyPr lIns="44280" rIns="44280" tIns="22320" bIns="2232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Тақырыбы: </a:t>
            </a:r>
            <a:r>
              <a:rPr b="0" lang="kk-KZ" sz="2200" strike="noStrike" u="none">
                <a:solidFill>
                  <a:srgbClr val="002060"/>
                </a:solidFill>
                <a:uFillTx/>
                <a:latin typeface="Times New Roman"/>
                <a:ea typeface="Times New Roman"/>
              </a:rPr>
              <a:t>Фотосинтездің жарық кезеңі.       Фотофосфорлану</a:t>
            </a:r>
            <a:endParaRPr b="0" lang="ru-RU" sz="2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p:txBody>
      </p:sp>
      <p:cxnSp>
        <p:nvCxnSpPr>
          <p:cNvPr id="6" name="Google Shape;77;p1"/>
          <p:cNvCxnSpPr/>
          <p:nvPr/>
        </p:nvCxnSpPr>
        <p:spPr>
          <a:xfrm>
            <a:off x="1221840" y="4357440"/>
            <a:ext cx="6939720" cy="1080"/>
          </a:xfrm>
          <a:prstGeom prst="straightConnector1">
            <a:avLst/>
          </a:prstGeom>
          <a:ln w="38160">
            <a:solidFill>
              <a:srgbClr val="090f78"/>
            </a:solidFill>
            <a:miter/>
          </a:ln>
        </p:spPr>
      </p:cxnSp>
      <p:cxnSp>
        <p:nvCxnSpPr>
          <p:cNvPr id="7" name="Google Shape;78;p1"/>
          <p:cNvCxnSpPr/>
          <p:nvPr/>
        </p:nvCxnSpPr>
        <p:spPr>
          <a:xfrm>
            <a:off x="1278000" y="4562280"/>
            <a:ext cx="6712560" cy="1080"/>
          </a:xfrm>
          <a:prstGeom prst="straightConnector1">
            <a:avLst/>
          </a:prstGeom>
          <a:ln w="38160">
            <a:solidFill>
              <a:srgbClr val="00b050"/>
            </a:solidFill>
            <a:miter/>
          </a:ln>
        </p:spPr>
      </p:cxn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0"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71"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9CDDD04-6485-40B3-8465-BA2EC9E1B8B1}"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72" name="Google Shape;124;p4"/>
          <p:cNvCxnSpPr/>
          <p:nvPr/>
        </p:nvCxnSpPr>
        <p:spPr>
          <a:xfrm>
            <a:off x="307800" y="4874760"/>
            <a:ext cx="8614800" cy="1080"/>
          </a:xfrm>
          <a:prstGeom prst="straightConnector1">
            <a:avLst/>
          </a:prstGeom>
          <a:ln w="38160">
            <a:solidFill>
              <a:srgbClr val="002060"/>
            </a:solidFill>
            <a:miter/>
          </a:ln>
        </p:spPr>
      </p:cxnSp>
      <p:cxnSp>
        <p:nvCxnSpPr>
          <p:cNvPr id="73" name="Google Shape;125;p4"/>
          <p:cNvCxnSpPr/>
          <p:nvPr/>
        </p:nvCxnSpPr>
        <p:spPr>
          <a:xfrm flipV="1">
            <a:off x="456120" y="4979160"/>
            <a:ext cx="8317800" cy="1080"/>
          </a:xfrm>
          <a:prstGeom prst="straightConnector1">
            <a:avLst/>
          </a:prstGeom>
          <a:ln w="38160">
            <a:solidFill>
              <a:srgbClr val="00b050"/>
            </a:solidFill>
            <a:miter/>
          </a:ln>
        </p:spPr>
      </p:cxnSp>
      <p:sp>
        <p:nvSpPr>
          <p:cNvPr id="74" name="Прямоугольник 9"/>
          <p:cNvSpPr/>
          <p:nvPr/>
        </p:nvSpPr>
        <p:spPr>
          <a:xfrm>
            <a:off x="630360" y="241200"/>
            <a:ext cx="323208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Тапсырма жауабы</a:t>
            </a:r>
            <a:endParaRPr b="0" lang="ru-RU" sz="2400" strike="noStrike" u="none">
              <a:solidFill>
                <a:srgbClr val="000000"/>
              </a:solidFill>
              <a:uFillTx/>
              <a:latin typeface="Arial"/>
            </a:endParaRPr>
          </a:p>
        </p:txBody>
      </p:sp>
      <p:sp>
        <p:nvSpPr>
          <p:cNvPr id="75"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76" name="Прямоугольник 1"/>
          <p:cNvSpPr/>
          <p:nvPr/>
        </p:nvSpPr>
        <p:spPr>
          <a:xfrm>
            <a:off x="409680" y="808200"/>
            <a:ext cx="4792680" cy="4575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f497d"/>
                </a:solidFill>
                <a:uFillTx/>
                <a:latin typeface="Times New Roman"/>
                <a:ea typeface="Times New Roman"/>
              </a:rPr>
              <a:t>     </a:t>
            </a:r>
            <a:r>
              <a:rPr b="0" lang="kk-KZ" sz="2000" strike="noStrike" u="none">
                <a:solidFill>
                  <a:srgbClr val="000000"/>
                </a:solidFill>
                <a:uFillTx/>
                <a:latin typeface="Arial"/>
              </a:rPr>
              <a:t> </a:t>
            </a:r>
            <a:r>
              <a:rPr b="0" lang="kk-KZ" sz="20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Тапсырма №1. </a:t>
            </a:r>
            <a:endParaRPr b="0" lang="ru-RU" sz="2400" strike="noStrike" u="none">
              <a:solidFill>
                <a:srgbClr val="000000"/>
              </a:solidFill>
              <a:uFillTx/>
              <a:latin typeface="Arial"/>
            </a:endParaRPr>
          </a:p>
        </p:txBody>
      </p:sp>
      <p:graphicFrame>
        <p:nvGraphicFramePr>
          <p:cNvPr id="77" name=""/>
          <p:cNvGraphicFramePr/>
          <p:nvPr/>
        </p:nvGraphicFramePr>
        <p:xfrm>
          <a:off x="773280" y="1568520"/>
          <a:ext cx="7583400" cy="2803320"/>
        </p:xfrm>
        <a:graphic>
          <a:graphicData uri="http://schemas.openxmlformats.org/drawingml/2006/table">
            <a:tbl>
              <a:tblPr/>
              <a:tblGrid>
                <a:gridCol w="3792240"/>
                <a:gridCol w="3791160"/>
              </a:tblGrid>
              <a:tr h="39672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1" lang="kk-KZ" sz="2000" strike="noStrike" u="none">
                          <a:solidFill>
                            <a:srgbClr val="ffffff"/>
                          </a:solidFill>
                          <a:uFillTx/>
                          <a:latin typeface="Times New Roman"/>
                          <a:ea typeface="Times New Roman"/>
                        </a:rPr>
                        <a:t>Ұғымдар</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4f81bd"/>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1" lang="kk-KZ" sz="2000" strike="noStrike" u="none">
                          <a:solidFill>
                            <a:srgbClr val="ffffff"/>
                          </a:solidFill>
                          <a:uFillTx/>
                          <a:latin typeface="Times New Roman"/>
                          <a:ea typeface="Times New Roman"/>
                        </a:rPr>
                        <a:t>Анықтама</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4f81bd"/>
                    </a:solidFill>
                  </a:tcPr>
                </a:tc>
              </a:tr>
              <a:tr h="100656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1.Фотосинтездің жарық кезеңі </a:t>
                      </a:r>
                      <a:endParaRPr b="0" lang="ru-RU" sz="2000" strike="noStrike" u="none">
                        <a:solidFill>
                          <a:srgbClr val="000000"/>
                        </a:solidFill>
                        <a:uFillTx/>
                        <a:latin typeface="Arial"/>
                      </a:endParaRPr>
                    </a:p>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0d8e8"/>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Өсімдік жапырақтарында күн сәулесі түскен кезде ғана жүзеге асады.</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0d8e8"/>
                    </a:solidFill>
                  </a:tcPr>
                </a:tc>
              </a:tr>
              <a:tr h="70164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2.Кофермент </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9edf4"/>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Бұл биологиялық катализатор</a:t>
                      </a:r>
                      <a:endParaRPr b="0" lang="ru-RU" sz="2000" strike="noStrike" u="none">
                        <a:solidFill>
                          <a:srgbClr val="000000"/>
                        </a:solidFill>
                        <a:uFillTx/>
                        <a:latin typeface="Arial"/>
                      </a:endParaRPr>
                    </a:p>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9edf4"/>
                    </a:solidFill>
                  </a:tcPr>
                </a:tc>
              </a:tr>
              <a:tr h="70164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3.Фотолизі</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0d8e8"/>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Судың ыдырауы</a:t>
                      </a:r>
                      <a:endParaRPr b="0" lang="ru-RU" sz="2000" strike="noStrike" u="none">
                        <a:solidFill>
                          <a:srgbClr val="000000"/>
                        </a:solidFill>
                        <a:uFillTx/>
                        <a:latin typeface="Arial"/>
                      </a:endParaRPr>
                    </a:p>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0d8e8"/>
                    </a:solidFill>
                  </a:tcPr>
                </a:tc>
              </a:tr>
            </a:tbl>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79"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908FDFD-F523-45EA-B5F2-8652D860529F}"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80" name="Google Shape;124;p4"/>
          <p:cNvCxnSpPr/>
          <p:nvPr/>
        </p:nvCxnSpPr>
        <p:spPr>
          <a:xfrm>
            <a:off x="307800" y="4874760"/>
            <a:ext cx="8614800" cy="1080"/>
          </a:xfrm>
          <a:prstGeom prst="straightConnector1">
            <a:avLst/>
          </a:prstGeom>
          <a:ln w="38160">
            <a:solidFill>
              <a:srgbClr val="002060"/>
            </a:solidFill>
            <a:miter/>
          </a:ln>
        </p:spPr>
      </p:cxnSp>
      <p:cxnSp>
        <p:nvCxnSpPr>
          <p:cNvPr id="81" name="Google Shape;125;p4"/>
          <p:cNvCxnSpPr/>
          <p:nvPr/>
        </p:nvCxnSpPr>
        <p:spPr>
          <a:xfrm flipV="1">
            <a:off x="456120" y="4979160"/>
            <a:ext cx="8317800" cy="1080"/>
          </a:xfrm>
          <a:prstGeom prst="straightConnector1">
            <a:avLst/>
          </a:prstGeom>
          <a:ln w="38160">
            <a:solidFill>
              <a:srgbClr val="00b050"/>
            </a:solidFill>
            <a:miter/>
          </a:ln>
        </p:spPr>
      </p:cxnSp>
      <p:sp>
        <p:nvSpPr>
          <p:cNvPr id="82" name="Прямоугольник 9"/>
          <p:cNvSpPr/>
          <p:nvPr/>
        </p:nvSpPr>
        <p:spPr>
          <a:xfrm>
            <a:off x="630360" y="241200"/>
            <a:ext cx="390996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Тәжірибелік тапсырма</a:t>
            </a:r>
            <a:endParaRPr b="0" lang="ru-RU" sz="2400" strike="noStrike" u="none">
              <a:solidFill>
                <a:srgbClr val="000000"/>
              </a:solidFill>
              <a:uFillTx/>
              <a:latin typeface="Arial"/>
            </a:endParaRPr>
          </a:p>
        </p:txBody>
      </p:sp>
      <p:sp>
        <p:nvSpPr>
          <p:cNvPr id="83"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84" name="Прямоугольник 1"/>
          <p:cNvSpPr/>
          <p:nvPr/>
        </p:nvSpPr>
        <p:spPr>
          <a:xfrm>
            <a:off x="409680" y="808200"/>
            <a:ext cx="8513640" cy="118908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Тапсырма №2. Венн диаграммасына І және ІІ фотожүйенің айырмашылығы мен ұқсастығын толтырып түсіндіріңіз.</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
        <p:nvSpPr>
          <p:cNvPr id="85" name="Прямоугольник 1"/>
          <p:cNvSpPr/>
          <p:nvPr/>
        </p:nvSpPr>
        <p:spPr>
          <a:xfrm>
            <a:off x="814320" y="3468600"/>
            <a:ext cx="7824960" cy="70164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1" lang="kk-KZ" sz="2000" strike="noStrike" u="none">
                <a:solidFill>
                  <a:srgbClr val="204d84"/>
                </a:solidFill>
                <a:uFillTx/>
                <a:latin typeface="Times New Roman"/>
                <a:ea typeface="Times New Roman"/>
              </a:rPr>
              <a:t> </a:t>
            </a:r>
            <a:r>
              <a:rPr b="1" lang="kk-KZ" sz="2000" strike="noStrike" u="none">
                <a:solidFill>
                  <a:srgbClr val="204d84"/>
                </a:solidFill>
                <a:uFillTx/>
                <a:latin typeface="Times New Roman"/>
                <a:ea typeface="Times New Roman"/>
              </a:rPr>
              <a:t>Дескриптор:</a:t>
            </a:r>
            <a:endParaRPr b="0" lang="ru-RU" sz="20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Венн диаграммасын толтырып түсіндіреді.</a:t>
            </a:r>
            <a:endParaRPr b="0" lang="ru-RU" sz="2000" strike="noStrike" u="none">
              <a:solidFill>
                <a:srgbClr val="000000"/>
              </a:solidFill>
              <a:uFillTx/>
              <a:latin typeface="Arial"/>
            </a:endParaRPr>
          </a:p>
        </p:txBody>
      </p:sp>
      <p:sp>
        <p:nvSpPr>
          <p:cNvPr id="86" name="Oval 2"/>
          <p:cNvSpPr/>
          <p:nvPr/>
        </p:nvSpPr>
        <p:spPr>
          <a:xfrm>
            <a:off x="1506600" y="1887480"/>
            <a:ext cx="2860560" cy="153360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204d84"/>
                </a:solidFill>
                <a:uFillTx/>
                <a:latin typeface="Times New Roman"/>
                <a:ea typeface="Times New Roman"/>
              </a:rPr>
              <a:t>І ФЖ</a:t>
            </a:r>
            <a:endParaRPr b="0" lang="ru-RU" sz="1400" strike="noStrike" u="none">
              <a:solidFill>
                <a:srgbClr val="000000"/>
              </a:solidFill>
              <a:uFillTx/>
              <a:latin typeface="Arial"/>
            </a:endParaRPr>
          </a:p>
        </p:txBody>
      </p:sp>
      <p:sp>
        <p:nvSpPr>
          <p:cNvPr id="87" name="Oval 3"/>
          <p:cNvSpPr/>
          <p:nvPr/>
        </p:nvSpPr>
        <p:spPr>
          <a:xfrm>
            <a:off x="3513240" y="1876320"/>
            <a:ext cx="2903400" cy="151308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0000"/>
                </a:solidFill>
                <a:uFillTx/>
                <a:latin typeface="Calibri"/>
              </a:rPr>
              <a:t>               </a:t>
            </a:r>
            <a:r>
              <a:rPr b="0" lang="kk-KZ" sz="1400" strike="noStrike" u="none">
                <a:solidFill>
                  <a:srgbClr val="204d84"/>
                </a:solidFill>
                <a:uFillTx/>
                <a:latin typeface="Times New Roman"/>
                <a:ea typeface="Times New Roman"/>
              </a:rPr>
              <a:t>ІІ ФЖ</a:t>
            </a:r>
            <a:endParaRPr b="0" lang="ru-RU" sz="1400" strike="noStrike" u="none">
              <a:solidFill>
                <a:srgbClr val="000000"/>
              </a:solidFill>
              <a:uFillTx/>
              <a:latin typeface="Arial"/>
            </a:endParaRPr>
          </a:p>
        </p:txBody>
      </p:sp>
      <p:sp>
        <p:nvSpPr>
          <p:cNvPr id="88" name="Oval 4"/>
          <p:cNvSpPr/>
          <p:nvPr/>
        </p:nvSpPr>
        <p:spPr>
          <a:xfrm>
            <a:off x="3513240" y="2001960"/>
            <a:ext cx="838080" cy="119844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204d84"/>
                </a:solidFill>
                <a:uFillTx/>
                <a:latin typeface="Times New Roman"/>
                <a:ea typeface="Times New Roman"/>
              </a:rPr>
              <a:t>Ұқсас-тығы</a:t>
            </a:r>
            <a:endParaRPr b="0" lang="ru-RU"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9"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90"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9B2E0CF-4801-4277-9990-C9B71FDC6C32}"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91" name="Google Shape;124;p4"/>
          <p:cNvCxnSpPr/>
          <p:nvPr/>
        </p:nvCxnSpPr>
        <p:spPr>
          <a:xfrm>
            <a:off x="307800" y="4874760"/>
            <a:ext cx="8614800" cy="1080"/>
          </a:xfrm>
          <a:prstGeom prst="straightConnector1">
            <a:avLst/>
          </a:prstGeom>
          <a:ln w="38160">
            <a:solidFill>
              <a:srgbClr val="002060"/>
            </a:solidFill>
            <a:miter/>
          </a:ln>
        </p:spPr>
      </p:cxnSp>
      <p:cxnSp>
        <p:nvCxnSpPr>
          <p:cNvPr id="92" name="Google Shape;125;p4"/>
          <p:cNvCxnSpPr/>
          <p:nvPr/>
        </p:nvCxnSpPr>
        <p:spPr>
          <a:xfrm flipV="1">
            <a:off x="456120" y="4979160"/>
            <a:ext cx="8317800" cy="1080"/>
          </a:xfrm>
          <a:prstGeom prst="straightConnector1">
            <a:avLst/>
          </a:prstGeom>
          <a:ln w="38160">
            <a:solidFill>
              <a:srgbClr val="00b050"/>
            </a:solidFill>
            <a:miter/>
          </a:ln>
        </p:spPr>
      </p:cxnSp>
      <p:sp>
        <p:nvSpPr>
          <p:cNvPr id="93" name="Прямоугольник 9"/>
          <p:cNvSpPr/>
          <p:nvPr/>
        </p:nvSpPr>
        <p:spPr>
          <a:xfrm>
            <a:off x="630360" y="241200"/>
            <a:ext cx="390996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Тапсырма жауабы</a:t>
            </a:r>
            <a:endParaRPr b="0" lang="ru-RU" sz="2400" strike="noStrike" u="none">
              <a:solidFill>
                <a:srgbClr val="000000"/>
              </a:solidFill>
              <a:uFillTx/>
              <a:latin typeface="Arial"/>
            </a:endParaRPr>
          </a:p>
        </p:txBody>
      </p:sp>
      <p:sp>
        <p:nvSpPr>
          <p:cNvPr id="94"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95" name="Прямоугольник 1"/>
          <p:cNvSpPr/>
          <p:nvPr/>
        </p:nvSpPr>
        <p:spPr>
          <a:xfrm>
            <a:off x="0" y="776160"/>
            <a:ext cx="9144000" cy="118908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Тапсырма №2. Венн диаграммасында І және ІІ фотожүйенің айырмашылығы мен ұқсастығы.</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
        <p:nvSpPr>
          <p:cNvPr id="96" name="Прямоугольник 1"/>
          <p:cNvSpPr/>
          <p:nvPr/>
        </p:nvSpPr>
        <p:spPr>
          <a:xfrm>
            <a:off x="814320" y="3468600"/>
            <a:ext cx="7824960" cy="39672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1" lang="kk-KZ" sz="2000" strike="noStrike" u="none">
                <a:solidFill>
                  <a:srgbClr val="204d84"/>
                </a:solidFill>
                <a:uFillTx/>
                <a:latin typeface="Times New Roman"/>
                <a:ea typeface="Times New Roman"/>
              </a:rPr>
              <a:t> </a:t>
            </a:r>
            <a:endParaRPr b="0" lang="ru-RU" sz="2000" strike="noStrike" u="none">
              <a:solidFill>
                <a:srgbClr val="000000"/>
              </a:solidFill>
              <a:uFillTx/>
              <a:latin typeface="Arial"/>
            </a:endParaRPr>
          </a:p>
        </p:txBody>
      </p:sp>
      <p:sp>
        <p:nvSpPr>
          <p:cNvPr id="97" name="Oval 2"/>
          <p:cNvSpPr/>
          <p:nvPr/>
        </p:nvSpPr>
        <p:spPr>
          <a:xfrm>
            <a:off x="299880" y="1887480"/>
            <a:ext cx="3894120" cy="221148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204d84"/>
                </a:solidFill>
                <a:uFillTx/>
                <a:latin typeface="Times New Roman"/>
                <a:ea typeface="Times New Roman"/>
              </a:rPr>
              <a:t>ФЖ 1 Сәуле</a:t>
            </a:r>
            <a:br>
              <a:rPr sz="1600"/>
            </a:br>
            <a:r>
              <a:rPr b="0" lang="ru-RU" sz="1600" strike="noStrike" u="none">
                <a:solidFill>
                  <a:srgbClr val="204d84"/>
                </a:solidFill>
                <a:uFillTx/>
                <a:latin typeface="Times New Roman"/>
                <a:ea typeface="Times New Roman"/>
              </a:rPr>
              <a:t>жинайтын кешен </a:t>
            </a:r>
            <a:endParaRPr b="0" lang="ru-RU" sz="16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204d84"/>
                </a:solidFill>
                <a:uFillTx/>
                <a:latin typeface="Times New Roman"/>
                <a:ea typeface="Times New Roman"/>
              </a:rPr>
              <a:t>АТРазалық кешені</a:t>
            </a:r>
            <a:br>
              <a:rPr sz="1600"/>
            </a:br>
            <a:r>
              <a:rPr b="0" lang="ru-RU" sz="1600" strike="noStrike" u="none">
                <a:solidFill>
                  <a:srgbClr val="204d84"/>
                </a:solidFill>
                <a:uFillTx/>
                <a:latin typeface="Times New Roman"/>
                <a:ea typeface="Times New Roman"/>
              </a:rPr>
              <a:t>(</a:t>
            </a:r>
            <a:r>
              <a:rPr b="0" lang="en-US" sz="1600" strike="noStrike" u="none">
                <a:solidFill>
                  <a:srgbClr val="204d84"/>
                </a:solidFill>
                <a:uFillTx/>
                <a:latin typeface="Times New Roman"/>
                <a:ea typeface="Times New Roman"/>
              </a:rPr>
              <a:t>CF 1 + CF </a:t>
            </a:r>
            <a:r>
              <a:rPr b="0" lang="ru-RU" sz="1600" strike="noStrike" u="none">
                <a:solidFill>
                  <a:srgbClr val="204d84"/>
                </a:solidFill>
                <a:uFillTx/>
                <a:latin typeface="Times New Roman"/>
                <a:ea typeface="Times New Roman"/>
              </a:rPr>
              <a:t>о)</a:t>
            </a:r>
            <a:br>
              <a:rPr sz="1600"/>
            </a:br>
            <a:r>
              <a:rPr b="0" lang="ru-RU" sz="1600" strike="noStrike" u="none">
                <a:solidFill>
                  <a:srgbClr val="204d84"/>
                </a:solidFill>
                <a:uFillTx/>
                <a:latin typeface="Times New Roman"/>
                <a:ea typeface="Times New Roman"/>
              </a:rPr>
              <a:t>Строма</a:t>
            </a:r>
            <a:br>
              <a:rPr sz="1600"/>
            </a:br>
            <a:r>
              <a:rPr b="0" lang="ru-RU" sz="1600" strike="noStrike" u="none">
                <a:solidFill>
                  <a:srgbClr val="204d84"/>
                </a:solidFill>
                <a:uFillTx/>
                <a:latin typeface="Times New Roman"/>
                <a:ea typeface="Times New Roman"/>
              </a:rPr>
              <a:t>тилакоидтарында</a:t>
            </a:r>
            <a:endParaRPr b="0" lang="ru-RU" sz="1600" strike="noStrike" u="none">
              <a:solidFill>
                <a:srgbClr val="000000"/>
              </a:solidFill>
              <a:uFillTx/>
              <a:latin typeface="Arial"/>
            </a:endParaRPr>
          </a:p>
        </p:txBody>
      </p:sp>
      <p:sp>
        <p:nvSpPr>
          <p:cNvPr id="98" name="Oval 3"/>
          <p:cNvSpPr/>
          <p:nvPr/>
        </p:nvSpPr>
        <p:spPr>
          <a:xfrm>
            <a:off x="3875040" y="1844640"/>
            <a:ext cx="3913200" cy="223848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204d84"/>
                </a:solidFill>
                <a:uFillTx/>
                <a:latin typeface="Times New Roman"/>
                <a:ea typeface="Times New Roman"/>
              </a:rPr>
              <a:t>ФЖ 2 Сәуле</a:t>
            </a:r>
            <a:br>
              <a:rPr sz="1600"/>
            </a:br>
            <a:r>
              <a:rPr b="0" lang="ru-RU" sz="1600" strike="noStrike" u="none">
                <a:solidFill>
                  <a:srgbClr val="204d84"/>
                </a:solidFill>
                <a:uFillTx/>
                <a:latin typeface="Times New Roman"/>
                <a:ea typeface="Times New Roman"/>
              </a:rPr>
              <a:t>       жинайтын кешен</a:t>
            </a:r>
            <a:br>
              <a:rPr sz="1600"/>
            </a:br>
            <a:r>
              <a:rPr b="0" lang="ru-RU" sz="1600" strike="noStrike" u="none">
                <a:solidFill>
                  <a:srgbClr val="204d84"/>
                </a:solidFill>
                <a:uFillTx/>
                <a:latin typeface="Times New Roman"/>
                <a:ea typeface="Times New Roman"/>
              </a:rPr>
              <a:t>       Пигмент-  белоктық</a:t>
            </a:r>
            <a:br>
              <a:rPr sz="1600"/>
            </a:br>
            <a:r>
              <a:rPr b="0" lang="ru-RU" sz="1600" strike="noStrike" u="none">
                <a:solidFill>
                  <a:srgbClr val="204d84"/>
                </a:solidFill>
                <a:uFillTx/>
                <a:latin typeface="Times New Roman"/>
                <a:ea typeface="Times New Roman"/>
              </a:rPr>
              <a:t>   кешені Грана</a:t>
            </a:r>
            <a:br>
              <a:rPr sz="1600"/>
            </a:br>
            <a:r>
              <a:rPr b="0" lang="ru-RU" sz="1600" strike="noStrike" u="none">
                <a:solidFill>
                  <a:srgbClr val="204d84"/>
                </a:solidFill>
                <a:uFillTx/>
                <a:latin typeface="Times New Roman"/>
                <a:ea typeface="Times New Roman"/>
              </a:rPr>
              <a:t>   тилакоидтарында</a:t>
            </a:r>
            <a:r>
              <a:rPr b="0" lang="ru-RU" sz="1400" strike="noStrike" u="none">
                <a:solidFill>
                  <a:srgbClr val="204d84"/>
                </a:solidFill>
                <a:uFillTx/>
                <a:latin typeface="Times New Roman"/>
                <a:ea typeface="Times New Roman"/>
              </a:rPr>
              <a:t>.</a:t>
            </a:r>
            <a:endParaRPr b="0" lang="ru-RU" sz="1400" strike="noStrike" u="none">
              <a:solidFill>
                <a:srgbClr val="000000"/>
              </a:solidFill>
              <a:uFillTx/>
              <a:latin typeface="Arial"/>
            </a:endParaRPr>
          </a:p>
        </p:txBody>
      </p:sp>
      <p:sp>
        <p:nvSpPr>
          <p:cNvPr id="99" name="Oval 4"/>
          <p:cNvSpPr/>
          <p:nvPr/>
        </p:nvSpPr>
        <p:spPr>
          <a:xfrm>
            <a:off x="2884320" y="2033640"/>
            <a:ext cx="2129040" cy="2160360"/>
          </a:xfrm>
          <a:prstGeom prst="ellipse">
            <a:avLst/>
          </a:prstGeom>
          <a:solidFill>
            <a:srgbClr val="ffffff"/>
          </a:solidFill>
          <a:ln w="9360">
            <a:solidFill>
              <a:srgbClr val="000000"/>
            </a:solidFill>
            <a:miter/>
          </a:ln>
        </p:spPr>
        <p:style>
          <a:lnRef idx="0"/>
          <a:fillRef idx="0"/>
          <a:effectRef idx="0"/>
          <a:fontRef idx="minor"/>
        </p:style>
        <p:txBody>
          <a:bodyPr lIns="90000" rIns="90000" tIns="46800" bIns="46800" anchor="t">
            <a:noAutofit/>
          </a:bodyPr>
          <a:p>
            <a:pPr>
              <a:lnSpc>
                <a:spcPct val="100000"/>
              </a:lnSpc>
              <a:spcAft>
                <a:spcPts val="1001"/>
              </a:spcAft>
              <a:tabLst>
                <a:tab algn="l" pos="0"/>
                <a:tab algn="l" pos="116676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204d84"/>
                </a:solidFill>
                <a:uFillTx/>
                <a:latin typeface="Times New Roman"/>
                <a:ea typeface="Times New Roman"/>
              </a:rPr>
              <a:t>Ұқсастығы </a:t>
            </a:r>
            <a:r>
              <a:rPr b="0" lang="ru-RU" sz="1400" strike="noStrike" u="none">
                <a:solidFill>
                  <a:srgbClr val="204d84"/>
                </a:solidFill>
                <a:uFillTx/>
                <a:latin typeface="Times New Roman"/>
                <a:ea typeface="Times New Roman"/>
              </a:rPr>
              <a:t>Фотожүйе</a:t>
            </a:r>
            <a:br>
              <a:rPr sz="1400"/>
            </a:br>
            <a:r>
              <a:rPr b="0" lang="ru-RU" sz="1400" strike="noStrike" u="none">
                <a:solidFill>
                  <a:srgbClr val="204d84"/>
                </a:solidFill>
                <a:uFillTx/>
                <a:latin typeface="Times New Roman"/>
                <a:ea typeface="Times New Roman"/>
              </a:rPr>
              <a:t>электрон</a:t>
            </a:r>
            <a:br>
              <a:rPr sz="1400"/>
            </a:br>
            <a:r>
              <a:rPr b="0" lang="ru-RU" sz="1400" strike="noStrike" u="none">
                <a:solidFill>
                  <a:srgbClr val="204d84"/>
                </a:solidFill>
                <a:uFillTx/>
                <a:latin typeface="Times New Roman"/>
                <a:ea typeface="Times New Roman"/>
              </a:rPr>
              <a:t>тасмалдағыштар</a:t>
            </a:r>
            <a:br>
              <a:rPr sz="1400"/>
            </a:br>
            <a:r>
              <a:rPr b="0" lang="ru-RU" sz="1400" strike="noStrike" u="none">
                <a:solidFill>
                  <a:srgbClr val="204d84"/>
                </a:solidFill>
                <a:uFillTx/>
                <a:latin typeface="Times New Roman"/>
                <a:ea typeface="Times New Roman"/>
              </a:rPr>
              <a:t>жиынтығы</a:t>
            </a:r>
            <a:br>
              <a:rPr sz="1400"/>
            </a:br>
            <a:r>
              <a:rPr b="0" lang="ru-RU" sz="1400" strike="noStrike" u="none">
                <a:solidFill>
                  <a:srgbClr val="204d84"/>
                </a:solidFill>
                <a:uFillTx/>
                <a:latin typeface="Times New Roman"/>
                <a:ea typeface="Times New Roman"/>
              </a:rPr>
              <a:t>Сәуле жинайтын</a:t>
            </a:r>
            <a:br>
              <a:rPr sz="1400"/>
            </a:br>
            <a:r>
              <a:rPr b="0" lang="ru-RU" sz="1400" strike="noStrike" u="none">
                <a:solidFill>
                  <a:srgbClr val="204d84"/>
                </a:solidFill>
                <a:uFillTx/>
                <a:latin typeface="Times New Roman"/>
                <a:ea typeface="Times New Roman"/>
              </a:rPr>
              <a:t>комплекс</a:t>
            </a:r>
            <a:endParaRPr b="0" lang="ru-RU"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0"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101"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B02E801-6E2D-4C83-A87D-4B6AFB2CCD88}"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02" name="Google Shape;124;p4"/>
          <p:cNvCxnSpPr/>
          <p:nvPr/>
        </p:nvCxnSpPr>
        <p:spPr>
          <a:xfrm>
            <a:off x="307800" y="4874760"/>
            <a:ext cx="8614800" cy="1080"/>
          </a:xfrm>
          <a:prstGeom prst="straightConnector1">
            <a:avLst/>
          </a:prstGeom>
          <a:ln w="38160">
            <a:solidFill>
              <a:srgbClr val="002060"/>
            </a:solidFill>
            <a:miter/>
          </a:ln>
        </p:spPr>
      </p:cxnSp>
      <p:cxnSp>
        <p:nvCxnSpPr>
          <p:cNvPr id="103" name="Google Shape;125;p4"/>
          <p:cNvCxnSpPr/>
          <p:nvPr/>
        </p:nvCxnSpPr>
        <p:spPr>
          <a:xfrm flipV="1">
            <a:off x="456120" y="4979160"/>
            <a:ext cx="8317800" cy="1080"/>
          </a:xfrm>
          <a:prstGeom prst="straightConnector1">
            <a:avLst/>
          </a:prstGeom>
          <a:ln w="38160">
            <a:solidFill>
              <a:srgbClr val="00b050"/>
            </a:solidFill>
            <a:miter/>
          </a:ln>
        </p:spPr>
      </p:cxnSp>
      <p:sp>
        <p:nvSpPr>
          <p:cNvPr id="104"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105" name="Прямоугольник 13"/>
          <p:cNvSpPr/>
          <p:nvPr/>
        </p:nvSpPr>
        <p:spPr>
          <a:xfrm>
            <a:off x="659880" y="236520"/>
            <a:ext cx="2350440" cy="457560"/>
          </a:xfrm>
          <a:prstGeom prst="rect">
            <a:avLst/>
          </a:prstGeom>
          <a:noFill/>
          <a:ln w="0">
            <a:noFill/>
          </a:ln>
        </p:spPr>
        <p:style>
          <a:lnRef idx="0"/>
          <a:fillRef idx="0"/>
          <a:effectRef idx="0"/>
          <a:fontRef idx="minor"/>
        </p:style>
        <p:txBody>
          <a:bodyPr wrap="none"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Сабақты бекіту</a:t>
            </a:r>
            <a:endParaRPr b="0" lang="ru-RU" sz="2400" strike="noStrike" u="none">
              <a:solidFill>
                <a:srgbClr val="000000"/>
              </a:solidFill>
              <a:uFillTx/>
              <a:latin typeface="Arial"/>
            </a:endParaRPr>
          </a:p>
        </p:txBody>
      </p:sp>
      <p:sp>
        <p:nvSpPr>
          <p:cNvPr id="106" name="Прямоугольник 12"/>
          <p:cNvSpPr/>
          <p:nvPr/>
        </p:nvSpPr>
        <p:spPr>
          <a:xfrm>
            <a:off x="299880" y="770040"/>
            <a:ext cx="8596440" cy="25311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Тапсырма №1 Биологиялық диктант</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Фотосинтездің жарық кезеңінің нәтижесінде үш негізгі процесс жүзеге асады. Олар ..............................................</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Фотолиз нәтижесінде .......... сутек протондарына (Н</a:t>
            </a:r>
            <a:r>
              <a:rPr b="0" lang="kk-KZ" sz="2000" strike="noStrike" u="none" baseline="30000">
                <a:solidFill>
                  <a:srgbClr val="204d84"/>
                </a:solidFill>
                <a:uFillTx/>
                <a:latin typeface="Times New Roman"/>
                <a:ea typeface="Times New Roman"/>
              </a:rPr>
              <a:t>+</a:t>
            </a:r>
            <a:r>
              <a:rPr b="0" lang="kk-KZ" sz="2000" strike="noStrike" u="none">
                <a:solidFill>
                  <a:srgbClr val="204d84"/>
                </a:solidFill>
                <a:uFillTx/>
                <a:latin typeface="Times New Roman"/>
                <a:ea typeface="Times New Roman"/>
              </a:rPr>
              <a:t>), электрондарға (е</a:t>
            </a:r>
            <a:r>
              <a:rPr b="0" lang="kk-KZ" sz="2000" strike="noStrike" u="none" baseline="30000">
                <a:solidFill>
                  <a:srgbClr val="204d84"/>
                </a:solidFill>
                <a:uFillTx/>
                <a:latin typeface="Times New Roman"/>
                <a:ea typeface="Times New Roman"/>
              </a:rPr>
              <a:t>-</a:t>
            </a:r>
            <a:r>
              <a:rPr b="0" lang="kk-KZ" sz="2000" strike="noStrike" u="none">
                <a:solidFill>
                  <a:srgbClr val="204d84"/>
                </a:solidFill>
                <a:uFillTx/>
                <a:latin typeface="Times New Roman"/>
                <a:ea typeface="Times New Roman"/>
              </a:rPr>
              <a:t>) және оттек атомына (О) ыдырайды.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Бірінші фотожүйеден шыққан электрондар, электрон тасымалдаушы тізбек арқылы ..................жетеді. </a:t>
            </a:r>
            <a:endParaRPr b="0" lang="ru-RU" sz="2000" strike="noStrike" u="none">
              <a:solidFill>
                <a:srgbClr val="000000"/>
              </a:solidFill>
              <a:uFillTx/>
              <a:latin typeface="Arial"/>
            </a:endParaRPr>
          </a:p>
        </p:txBody>
      </p:sp>
      <p:sp>
        <p:nvSpPr>
          <p:cNvPr id="107" name="Rectangle 17"/>
          <p:cNvSpPr/>
          <p:nvPr/>
        </p:nvSpPr>
        <p:spPr>
          <a:xfrm>
            <a:off x="393840" y="3776760"/>
            <a:ext cx="8497800" cy="594720"/>
          </a:xfrm>
          <a:prstGeom prst="rect">
            <a:avLst/>
          </a:prstGeom>
          <a:noFill/>
          <a:ln w="0">
            <a:noFill/>
          </a:ln>
        </p:spPr>
        <p:style>
          <a:lnRef idx="0"/>
          <a:fillRef idx="0"/>
          <a:effectRef idx="0"/>
          <a:fontRef idx="minor"/>
        </p:style>
        <p:txBody>
          <a:bodyPr lIns="110880" bIns="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04d84"/>
                </a:solidFill>
                <a:uFillTx/>
                <a:latin typeface="Times New Roman"/>
                <a:ea typeface="Times New Roman"/>
              </a:rPr>
              <a:t>Дескриптор:</a:t>
            </a:r>
            <a:endParaRPr b="0" lang="ru-RU" sz="18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04d84"/>
                </a:solidFill>
                <a:uFillTx/>
                <a:latin typeface="Times New Roman"/>
                <a:ea typeface="Times New Roman"/>
              </a:rPr>
              <a:t> </a:t>
            </a:r>
            <a:r>
              <a:rPr b="0" lang="kk-KZ" sz="1800" strike="noStrike" u="none">
                <a:solidFill>
                  <a:srgbClr val="204d84"/>
                </a:solidFill>
                <a:uFillTx/>
                <a:latin typeface="Times New Roman"/>
                <a:ea typeface="Times New Roman"/>
              </a:rPr>
              <a:t>Көп нүктенің орнына тиісті сөздерді жазып түсіндіреді.</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8"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109"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48EA9F8-F04D-4FAB-90F9-1E32527E35B2}"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10" name="Google Shape;124;p4"/>
          <p:cNvCxnSpPr/>
          <p:nvPr/>
        </p:nvCxnSpPr>
        <p:spPr>
          <a:xfrm>
            <a:off x="307800" y="4874760"/>
            <a:ext cx="8614800" cy="1080"/>
          </a:xfrm>
          <a:prstGeom prst="straightConnector1">
            <a:avLst/>
          </a:prstGeom>
          <a:ln w="38160">
            <a:solidFill>
              <a:srgbClr val="002060"/>
            </a:solidFill>
            <a:miter/>
          </a:ln>
        </p:spPr>
      </p:cxnSp>
      <p:cxnSp>
        <p:nvCxnSpPr>
          <p:cNvPr id="111" name="Google Shape;125;p4"/>
          <p:cNvCxnSpPr/>
          <p:nvPr/>
        </p:nvCxnSpPr>
        <p:spPr>
          <a:xfrm flipV="1">
            <a:off x="456120" y="4979160"/>
            <a:ext cx="8317800" cy="1080"/>
          </a:xfrm>
          <a:prstGeom prst="straightConnector1">
            <a:avLst/>
          </a:prstGeom>
          <a:ln w="38160">
            <a:solidFill>
              <a:srgbClr val="00b050"/>
            </a:solidFill>
            <a:miter/>
          </a:ln>
        </p:spPr>
      </p:cxnSp>
      <p:sp>
        <p:nvSpPr>
          <p:cNvPr id="112"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113" name="Прямоугольник 13"/>
          <p:cNvSpPr/>
          <p:nvPr/>
        </p:nvSpPr>
        <p:spPr>
          <a:xfrm>
            <a:off x="684360" y="204840"/>
            <a:ext cx="5952960" cy="4575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Сабақты бекіту тапсырмасының жауабы</a:t>
            </a:r>
            <a:endParaRPr b="0" lang="ru-RU" sz="2400" strike="noStrike" u="none">
              <a:solidFill>
                <a:srgbClr val="000000"/>
              </a:solidFill>
              <a:uFillTx/>
              <a:latin typeface="Arial"/>
            </a:endParaRPr>
          </a:p>
        </p:txBody>
      </p:sp>
      <p:sp>
        <p:nvSpPr>
          <p:cNvPr id="114" name="Прямоугольник 15"/>
          <p:cNvSpPr/>
          <p:nvPr/>
        </p:nvSpPr>
        <p:spPr>
          <a:xfrm>
            <a:off x="204840" y="754200"/>
            <a:ext cx="8939160" cy="343404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Тапсырма №1 Биологиялық диктант</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Фотосинтездің жарық кезеңінің нәтижесінде үш негізгі процесс жүзеге асады. Олар: </a:t>
            </a:r>
            <a:r>
              <a:rPr b="0" i="1" lang="kk-KZ" sz="2400" strike="noStrike" u="sng">
                <a:solidFill>
                  <a:srgbClr val="204d84"/>
                </a:solidFill>
                <a:uFillTx/>
                <a:latin typeface="Times New Roman"/>
                <a:ea typeface="Times New Roman"/>
              </a:rPr>
              <a:t>АТФ синтезі</a:t>
            </a:r>
            <a:r>
              <a:rPr b="0" i="1" lang="ru-RU" sz="2400" strike="noStrike" u="sng">
                <a:solidFill>
                  <a:srgbClr val="204d84"/>
                </a:solidFill>
                <a:uFillTx/>
                <a:latin typeface="Times New Roman"/>
                <a:ea typeface="Times New Roman"/>
              </a:rPr>
              <a:t>, </a:t>
            </a:r>
            <a:r>
              <a:rPr b="0" i="1" lang="kk-KZ" sz="2400" strike="noStrike" u="sng">
                <a:solidFill>
                  <a:srgbClr val="204d84"/>
                </a:solidFill>
                <a:uFillTx/>
                <a:latin typeface="Times New Roman"/>
                <a:ea typeface="Times New Roman"/>
              </a:rPr>
              <a:t>НАДФ*Н</a:t>
            </a:r>
            <a:r>
              <a:rPr b="0" i="1" lang="kk-KZ" sz="2400" strike="noStrike" u="sng" baseline="-25000">
                <a:solidFill>
                  <a:srgbClr val="204d84"/>
                </a:solidFill>
                <a:uFillTx/>
                <a:latin typeface="Times New Roman"/>
                <a:ea typeface="Times New Roman"/>
              </a:rPr>
              <a:t>2</a:t>
            </a:r>
            <a:r>
              <a:rPr b="0" i="1" lang="kk-KZ" sz="2400" strike="noStrike" u="sng">
                <a:solidFill>
                  <a:srgbClr val="204d84"/>
                </a:solidFill>
                <a:uFillTx/>
                <a:latin typeface="Times New Roman"/>
                <a:ea typeface="Times New Roman"/>
              </a:rPr>
              <a:t> –нің түзілуі,</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sng">
                <a:solidFill>
                  <a:srgbClr val="204d84"/>
                </a:solidFill>
                <a:uFillTx/>
                <a:latin typeface="Times New Roman"/>
                <a:ea typeface="Times New Roman"/>
              </a:rPr>
              <a:t>бос оттектің түзілуі.</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Фотолиз нәтижесінде </a:t>
            </a:r>
            <a:r>
              <a:rPr b="0" i="1" lang="kk-KZ" sz="2400" strike="noStrike" u="sng">
                <a:solidFill>
                  <a:srgbClr val="204d84"/>
                </a:solidFill>
                <a:uFillTx/>
                <a:latin typeface="Times New Roman"/>
                <a:ea typeface="Times New Roman"/>
              </a:rPr>
              <a:t>су</a:t>
            </a:r>
            <a:r>
              <a:rPr b="0" lang="kk-KZ" sz="2400" strike="noStrike" u="none">
                <a:solidFill>
                  <a:srgbClr val="204d84"/>
                </a:solidFill>
                <a:uFillTx/>
                <a:latin typeface="Times New Roman"/>
                <a:ea typeface="Times New Roman"/>
              </a:rPr>
              <a:t> сутек протондарына (Н</a:t>
            </a:r>
            <a:r>
              <a:rPr b="0" lang="kk-KZ" sz="2400" strike="noStrike" u="none" baseline="30000">
                <a:solidFill>
                  <a:srgbClr val="204d84"/>
                </a:solidFill>
                <a:uFillTx/>
                <a:latin typeface="Times New Roman"/>
                <a:ea typeface="Times New Roman"/>
              </a:rPr>
              <a:t>+</a:t>
            </a:r>
            <a:r>
              <a:rPr b="0" lang="kk-KZ" sz="2400" strike="noStrike" u="none">
                <a:solidFill>
                  <a:srgbClr val="204d84"/>
                </a:solidFill>
                <a:uFillTx/>
                <a:latin typeface="Times New Roman"/>
                <a:ea typeface="Times New Roman"/>
              </a:rPr>
              <a:t>), электрондарға (е</a:t>
            </a:r>
            <a:r>
              <a:rPr b="0" lang="kk-KZ" sz="2400" strike="noStrike" u="none" baseline="30000">
                <a:solidFill>
                  <a:srgbClr val="204d84"/>
                </a:solidFill>
                <a:uFillTx/>
                <a:latin typeface="Times New Roman"/>
                <a:ea typeface="Times New Roman"/>
              </a:rPr>
              <a:t>-</a:t>
            </a:r>
            <a:r>
              <a:rPr b="0" lang="kk-KZ" sz="2400" strike="noStrike" u="none">
                <a:solidFill>
                  <a:srgbClr val="204d84"/>
                </a:solidFill>
                <a:uFillTx/>
                <a:latin typeface="Times New Roman"/>
                <a:ea typeface="Times New Roman"/>
              </a:rPr>
              <a:t>) және оттек атомына (О) ыдырайды.</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Бірінші фотожүйеден шыққан электрондар, электрон тасымалдаушы тізбек арқылы </a:t>
            </a:r>
            <a:r>
              <a:rPr b="0" i="1" lang="kk-KZ" sz="2400" strike="noStrike" u="sng">
                <a:solidFill>
                  <a:srgbClr val="204d84"/>
                </a:solidFill>
                <a:uFillTx/>
                <a:latin typeface="Times New Roman"/>
                <a:ea typeface="Times New Roman"/>
              </a:rPr>
              <a:t>НАДФ-ке</a:t>
            </a:r>
            <a:r>
              <a:rPr b="0" lang="kk-KZ" sz="2400" strike="noStrike" u="none">
                <a:solidFill>
                  <a:srgbClr val="000000"/>
                </a:solidFill>
                <a:uFillTx/>
                <a:latin typeface="Arial"/>
              </a:rPr>
              <a:t> </a:t>
            </a:r>
            <a:r>
              <a:rPr b="0" lang="kk-KZ" sz="2400" strike="noStrike" u="none">
                <a:solidFill>
                  <a:srgbClr val="204d84"/>
                </a:solidFill>
                <a:uFillTx/>
                <a:latin typeface="Times New Roman"/>
                <a:ea typeface="Times New Roman"/>
              </a:rPr>
              <a:t>жетеді. </a:t>
            </a: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116"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1799611-FE0F-40B1-B6F4-B549ADBCAA69}"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17" name="Google Shape;124;p4"/>
          <p:cNvCxnSpPr/>
          <p:nvPr/>
        </p:nvCxnSpPr>
        <p:spPr>
          <a:xfrm>
            <a:off x="307800" y="4874760"/>
            <a:ext cx="8614800" cy="1080"/>
          </a:xfrm>
          <a:prstGeom prst="straightConnector1">
            <a:avLst/>
          </a:prstGeom>
          <a:ln w="38160">
            <a:solidFill>
              <a:srgbClr val="002060"/>
            </a:solidFill>
            <a:miter/>
          </a:ln>
        </p:spPr>
      </p:cxnSp>
      <p:cxnSp>
        <p:nvCxnSpPr>
          <p:cNvPr id="118" name="Google Shape;125;p4"/>
          <p:cNvCxnSpPr/>
          <p:nvPr/>
        </p:nvCxnSpPr>
        <p:spPr>
          <a:xfrm flipV="1">
            <a:off x="456120" y="4979160"/>
            <a:ext cx="8317800" cy="1080"/>
          </a:xfrm>
          <a:prstGeom prst="straightConnector1">
            <a:avLst/>
          </a:prstGeom>
          <a:ln w="38160">
            <a:solidFill>
              <a:srgbClr val="00b050"/>
            </a:solidFill>
            <a:miter/>
          </a:ln>
        </p:spPr>
      </p:cxnSp>
      <p:sp>
        <p:nvSpPr>
          <p:cNvPr id="119"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120" name="Прямоугольник 7"/>
          <p:cNvSpPr/>
          <p:nvPr/>
        </p:nvSpPr>
        <p:spPr>
          <a:xfrm>
            <a:off x="728280" y="270000"/>
            <a:ext cx="1919880" cy="457560"/>
          </a:xfrm>
          <a:prstGeom prst="rect">
            <a:avLst/>
          </a:prstGeom>
          <a:noFill/>
          <a:ln w="0">
            <a:noFill/>
          </a:ln>
        </p:spPr>
        <p:style>
          <a:lnRef idx="0"/>
          <a:fillRef idx="0"/>
          <a:effectRef idx="0"/>
          <a:fontRef idx="minor"/>
        </p:style>
        <p:txBody>
          <a:bodyPr wrap="none"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Қорытынды</a:t>
            </a:r>
            <a:endParaRPr b="0" lang="ru-RU" sz="2400" strike="noStrike" u="none">
              <a:solidFill>
                <a:srgbClr val="000000"/>
              </a:solidFill>
              <a:uFillTx/>
              <a:latin typeface="Arial"/>
            </a:endParaRPr>
          </a:p>
        </p:txBody>
      </p:sp>
      <p:sp>
        <p:nvSpPr>
          <p:cNvPr id="121" name="Прямоугольник 11"/>
          <p:cNvSpPr/>
          <p:nvPr/>
        </p:nvSpPr>
        <p:spPr>
          <a:xfrm>
            <a:off x="361800" y="1127160"/>
            <a:ext cx="8388360" cy="4575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1f497d"/>
                </a:solidFill>
                <a:uFillTx/>
                <a:latin typeface="Times New Roman"/>
                <a:ea typeface="Times New Roman"/>
              </a:rPr>
              <a:t> </a:t>
            </a:r>
            <a:r>
              <a:rPr b="1" lang="kk-KZ" sz="2400" strike="noStrike" u="none">
                <a:solidFill>
                  <a:srgbClr val="204d84"/>
                </a:solidFill>
                <a:uFillTx/>
                <a:latin typeface="Times New Roman"/>
                <a:ea typeface="Times New Roman"/>
              </a:rPr>
              <a:t>Бүгінгі сабақта:</a:t>
            </a:r>
            <a:endParaRPr b="0" lang="ru-RU" sz="2400" strike="noStrike" u="none">
              <a:solidFill>
                <a:srgbClr val="000000"/>
              </a:solidFill>
              <a:uFillTx/>
              <a:latin typeface="Arial"/>
            </a:endParaRPr>
          </a:p>
        </p:txBody>
      </p:sp>
      <p:graphicFrame>
        <p:nvGraphicFramePr>
          <p:cNvPr id="122" name=""/>
          <p:cNvGraphicFramePr/>
          <p:nvPr/>
        </p:nvGraphicFramePr>
        <p:xfrm>
          <a:off x="706320" y="1955880"/>
          <a:ext cx="7240680" cy="1562040"/>
        </p:xfrm>
        <a:graphic>
          <a:graphicData uri="http://schemas.openxmlformats.org/drawingml/2006/table">
            <a:tbl>
              <a:tblPr/>
              <a:tblGrid>
                <a:gridCol w="7240680"/>
              </a:tblGrid>
              <a:tr h="520560">
                <a:tc>
                  <a:txBody>
                    <a:bodyPr lIns="68760" rIns="68760" tIns="8280" bIns="0" anchor="t">
                      <a:noAutofit/>
                    </a:bodyPr>
                    <a:p>
                      <a:pPr>
                        <a:lnSpc>
                          <a:spcPct val="115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400" strike="noStrike" u="none">
                          <a:solidFill>
                            <a:srgbClr val="376092"/>
                          </a:solidFill>
                          <a:uFillTx/>
                          <a:latin typeface="Times New Roman"/>
                          <a:ea typeface="SimSun"/>
                        </a:rPr>
                        <a:t>Мен білемін.....</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20920">
                <a:tc>
                  <a:txBody>
                    <a:bodyPr lIns="68760" rIns="68760" tIns="8280" bIns="0" anchor="t">
                      <a:noAutofit/>
                    </a:bodyPr>
                    <a:p>
                      <a:pPr>
                        <a:lnSpc>
                          <a:spcPct val="115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400" strike="noStrike" u="none">
                          <a:solidFill>
                            <a:srgbClr val="376092"/>
                          </a:solidFill>
                          <a:uFillTx/>
                          <a:latin typeface="Times New Roman"/>
                          <a:ea typeface="SimSun"/>
                        </a:rPr>
                        <a:t>Мен бүгін білдім........</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20560">
                <a:tc>
                  <a:txBody>
                    <a:bodyPr lIns="68760" rIns="68760" tIns="8280" bIns="0" anchor="t">
                      <a:noAutofit/>
                    </a:bodyPr>
                    <a:p>
                      <a:pPr>
                        <a:lnSpc>
                          <a:spcPct val="115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400" strike="noStrike" u="none">
                          <a:solidFill>
                            <a:srgbClr val="376092"/>
                          </a:solidFill>
                          <a:uFillTx/>
                          <a:latin typeface="Times New Roman"/>
                          <a:ea typeface="SimSun"/>
                        </a:rPr>
                        <a:t>Мен толықтырамын.....</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3" name="Picture 2" descr="C:\Users\Типография\Desktop\Безымянный.png"/>
          <p:cNvPicPr/>
          <p:nvPr/>
        </p:nvPicPr>
        <p:blipFill>
          <a:blip r:embed="rId1"/>
          <a:srcRect l="11758" t="0" r="11484" b="0"/>
          <a:stretch/>
        </p:blipFill>
        <p:spPr>
          <a:xfrm>
            <a:off x="-85680" y="0"/>
            <a:ext cx="9229680" cy="5167440"/>
          </a:xfrm>
          <a:prstGeom prst="rect">
            <a:avLst/>
          </a:prstGeom>
          <a:ln w="0">
            <a:noFill/>
          </a:ln>
        </p:spPr>
      </p:pic>
      <p:sp>
        <p:nvSpPr>
          <p:cNvPr id="124"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2486C78-5A27-4C69-98FE-C8D359E6BD73}"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25" name="Google Shape;124;p4"/>
          <p:cNvCxnSpPr/>
          <p:nvPr/>
        </p:nvCxnSpPr>
        <p:spPr>
          <a:xfrm>
            <a:off x="307800" y="4874760"/>
            <a:ext cx="8614800" cy="1080"/>
          </a:xfrm>
          <a:prstGeom prst="straightConnector1">
            <a:avLst/>
          </a:prstGeom>
          <a:ln w="38160">
            <a:solidFill>
              <a:srgbClr val="002060"/>
            </a:solidFill>
            <a:miter/>
          </a:ln>
        </p:spPr>
      </p:cxnSp>
      <p:cxnSp>
        <p:nvCxnSpPr>
          <p:cNvPr id="126" name="Google Shape;125;p4"/>
          <p:cNvCxnSpPr/>
          <p:nvPr/>
        </p:nvCxnSpPr>
        <p:spPr>
          <a:xfrm flipV="1">
            <a:off x="456120" y="4979160"/>
            <a:ext cx="8317800" cy="1080"/>
          </a:xfrm>
          <a:prstGeom prst="straightConnector1">
            <a:avLst/>
          </a:prstGeom>
          <a:ln w="38160">
            <a:solidFill>
              <a:srgbClr val="00b050"/>
            </a:solidFill>
            <a:miter/>
          </a:ln>
        </p:spPr>
      </p:cxnSp>
      <p:sp>
        <p:nvSpPr>
          <p:cNvPr id="127"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128" name="Прямоугольник 7"/>
          <p:cNvSpPr/>
          <p:nvPr/>
        </p:nvSpPr>
        <p:spPr>
          <a:xfrm>
            <a:off x="728640" y="270000"/>
            <a:ext cx="1847880" cy="457560"/>
          </a:xfrm>
          <a:prstGeom prst="rect">
            <a:avLst/>
          </a:prstGeom>
          <a:noFill/>
          <a:ln w="0">
            <a:noFill/>
          </a:ln>
        </p:spPr>
        <p:style>
          <a:lnRef idx="0"/>
          <a:fillRef idx="0"/>
          <a:effectRef idx="0"/>
          <a:fontRef idx="minor"/>
        </p:style>
        <p:txBody>
          <a:bodyPr wrap="none"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Үй жұмысы</a:t>
            </a:r>
            <a:endParaRPr b="0" lang="ru-RU" sz="2400" strike="noStrike" u="none">
              <a:solidFill>
                <a:srgbClr val="000000"/>
              </a:solidFill>
              <a:uFillTx/>
              <a:latin typeface="Arial"/>
            </a:endParaRPr>
          </a:p>
        </p:txBody>
      </p:sp>
      <p:sp>
        <p:nvSpPr>
          <p:cNvPr id="129" name="Прямоугольник 11"/>
          <p:cNvSpPr/>
          <p:nvPr/>
        </p:nvSpPr>
        <p:spPr>
          <a:xfrm>
            <a:off x="361800" y="1127160"/>
            <a:ext cx="6969240" cy="118908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§7 Біліміңді тексер: </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-Білу,түсіну сұрағы -1 және 2, 40-бетте.</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0"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131"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68580DB1-48DF-45DD-B88D-98EA98F1A20D}"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32" name="Google Shape;124;p4"/>
          <p:cNvCxnSpPr/>
          <p:nvPr/>
        </p:nvCxnSpPr>
        <p:spPr>
          <a:xfrm>
            <a:off x="307800" y="4874760"/>
            <a:ext cx="8614800" cy="1080"/>
          </a:xfrm>
          <a:prstGeom prst="straightConnector1">
            <a:avLst/>
          </a:prstGeom>
          <a:ln w="38160">
            <a:solidFill>
              <a:srgbClr val="002060"/>
            </a:solidFill>
            <a:miter/>
          </a:ln>
        </p:spPr>
      </p:cxnSp>
      <p:cxnSp>
        <p:nvCxnSpPr>
          <p:cNvPr id="133" name="Google Shape;125;p4"/>
          <p:cNvCxnSpPr/>
          <p:nvPr/>
        </p:nvCxnSpPr>
        <p:spPr>
          <a:xfrm flipV="1">
            <a:off x="456120" y="4979160"/>
            <a:ext cx="8317800" cy="1080"/>
          </a:xfrm>
          <a:prstGeom prst="straightConnector1">
            <a:avLst/>
          </a:prstGeom>
          <a:ln w="38160">
            <a:solidFill>
              <a:srgbClr val="00b050"/>
            </a:solidFill>
            <a:miter/>
          </a:ln>
        </p:spPr>
      </p:cxnSp>
      <p:sp>
        <p:nvSpPr>
          <p:cNvPr id="134"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135" name="Прямоугольник 7"/>
          <p:cNvSpPr/>
          <p:nvPr/>
        </p:nvSpPr>
        <p:spPr>
          <a:xfrm>
            <a:off x="734400" y="270000"/>
            <a:ext cx="3654000" cy="457560"/>
          </a:xfrm>
          <a:prstGeom prst="rect">
            <a:avLst/>
          </a:prstGeom>
          <a:noFill/>
          <a:ln w="0">
            <a:noFill/>
          </a:ln>
        </p:spPr>
        <p:style>
          <a:lnRef idx="0"/>
          <a:fillRef idx="0"/>
          <a:effectRef idx="0"/>
          <a:fontRef idx="minor"/>
        </p:style>
        <p:txBody>
          <a:bodyPr wrap="none"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Қолданылған әдебиеттер</a:t>
            </a:r>
            <a:endParaRPr b="0" lang="ru-RU" sz="2400" strike="noStrike" u="none">
              <a:solidFill>
                <a:srgbClr val="000000"/>
              </a:solidFill>
              <a:uFillTx/>
              <a:latin typeface="Arial"/>
            </a:endParaRPr>
          </a:p>
        </p:txBody>
      </p:sp>
      <p:sp>
        <p:nvSpPr>
          <p:cNvPr id="136" name="Прямоугольник 11"/>
          <p:cNvSpPr/>
          <p:nvPr/>
        </p:nvSpPr>
        <p:spPr>
          <a:xfrm>
            <a:off x="361800" y="1127160"/>
            <a:ext cx="8388360" cy="25311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Сабақ төмендегі оқулық негізінде құрастырылды.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204d84"/>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Биология 11 сынып, Қоғамдық-гуманитарлық бағыт.  Оқулық авторылары: Н. Аблайханова, А. Қалыбаева, А. Пәрімбекова;</a:t>
            </a:r>
            <a:endParaRPr b="0" lang="ru-RU" sz="2000" strike="noStrike" u="none">
              <a:solidFill>
                <a:srgbClr val="000000"/>
              </a:solidFill>
              <a:uFillTx/>
              <a:latin typeface="Arial"/>
            </a:endParaRPr>
          </a:p>
          <a:p>
            <a:pPr>
              <a:lnSpc>
                <a:spcPct val="100000"/>
              </a:lnSpc>
              <a:buClr>
                <a:srgbClr val="204d84"/>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ru-RU" sz="2000" strike="noStrike" u="sng">
                <a:solidFill>
                  <a:srgbClr val="0000ff"/>
                </a:solidFill>
                <a:uFillTx/>
                <a:latin typeface="Times New Roman"/>
                <a:ea typeface="Times New Roman"/>
                <a:hlinkClick r:id="rId2"/>
              </a:rPr>
              <a:t>https://kk.wikipedia.org/</a:t>
            </a:r>
            <a:r>
              <a:rPr b="0" lang="ru-RU" sz="2000" strike="noStrike" u="sng">
                <a:solidFill>
                  <a:srgbClr val="204d84"/>
                </a:solidFill>
                <a:uFillTx/>
                <a:latin typeface="Times New Roman"/>
                <a:ea typeface="Times New Roman"/>
              </a:rPr>
              <a:t>фотосинтез...</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204d84"/>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 name="Picture 2" descr="C:\Users\Типография\Desktop\Безымянный.png"/>
          <p:cNvPicPr/>
          <p:nvPr/>
        </p:nvPicPr>
        <p:blipFill>
          <a:blip r:embed="rId1"/>
          <a:srcRect l="11758" t="0" r="11484" b="0"/>
          <a:stretch/>
        </p:blipFill>
        <p:spPr>
          <a:xfrm>
            <a:off x="0" y="4680"/>
            <a:ext cx="9144000" cy="5167440"/>
          </a:xfrm>
          <a:prstGeom prst="rect">
            <a:avLst/>
          </a:prstGeom>
          <a:ln w="0">
            <a:noFill/>
          </a:ln>
        </p:spPr>
      </p:pic>
      <p:sp>
        <p:nvSpPr>
          <p:cNvPr id="9"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62CABEC-C9D0-4F3E-A66F-0EA40F911D4B}"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0" name="Google Shape;124;p4"/>
          <p:cNvCxnSpPr/>
          <p:nvPr/>
        </p:nvCxnSpPr>
        <p:spPr>
          <a:xfrm>
            <a:off x="299880" y="4882680"/>
            <a:ext cx="8614800" cy="1080"/>
          </a:xfrm>
          <a:prstGeom prst="straightConnector1">
            <a:avLst/>
          </a:prstGeom>
          <a:ln w="38160">
            <a:solidFill>
              <a:srgbClr val="002060"/>
            </a:solidFill>
            <a:miter/>
          </a:ln>
        </p:spPr>
      </p:cxnSp>
      <p:cxnSp>
        <p:nvCxnSpPr>
          <p:cNvPr id="11" name="Google Shape;125;p4"/>
          <p:cNvCxnSpPr/>
          <p:nvPr/>
        </p:nvCxnSpPr>
        <p:spPr>
          <a:xfrm flipV="1">
            <a:off x="456120" y="4979160"/>
            <a:ext cx="8317800" cy="1080"/>
          </a:xfrm>
          <a:prstGeom prst="straightConnector1">
            <a:avLst/>
          </a:prstGeom>
          <a:ln w="38160">
            <a:solidFill>
              <a:srgbClr val="00b050"/>
            </a:solidFill>
            <a:miter/>
          </a:ln>
        </p:spPr>
      </p:cxnSp>
      <p:sp>
        <p:nvSpPr>
          <p:cNvPr id="12" name="Google Shape;230;p65"/>
          <p:cNvSpPr/>
          <p:nvPr/>
        </p:nvSpPr>
        <p:spPr>
          <a:xfrm>
            <a:off x="325440" y="676440"/>
            <a:ext cx="8588520" cy="3278160"/>
          </a:xfrm>
          <a:prstGeom prst="rect">
            <a:avLst/>
          </a:prstGeom>
          <a:noFill/>
          <a:ln w="0">
            <a:noFill/>
          </a:ln>
        </p:spPr>
        <p:style>
          <a:lnRef idx="0"/>
          <a:fillRef idx="0"/>
          <a:effectRef idx="0"/>
          <a:fontRef idx="minor"/>
        </p:style>
        <p:txBody>
          <a:bodyPr lIns="83520" rIns="83520" tIns="83520" bIns="83520" anchor="t">
            <a:normAutofit fontScale="92500" lnSpcReduction="9999"/>
          </a:bodyPr>
          <a:p>
            <a:pPr marL="372960" indent="-372960">
              <a:lnSpc>
                <a:spcPct val="100000"/>
              </a:lnSpc>
              <a:spcBef>
                <a:spcPts val="4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терийлері</a:t>
            </a:r>
            <a:endParaRPr b="0" lang="ru-RU" sz="20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11.1.2.2 -  фотосинтездің жарық кезеңінде өтетін үдерістерді түсіндіру.</a:t>
            </a:r>
            <a:endParaRPr b="0" lang="ru-RU" sz="24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72960" indent="-372960">
              <a:lnSpc>
                <a:spcPct val="100000"/>
              </a:lnSpc>
              <a:spcBef>
                <a:spcPts val="601"/>
              </a:spcBef>
              <a:buClr>
                <a:srgbClr val="00206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2060"/>
                </a:solidFill>
                <a:uFillTx/>
                <a:latin typeface="Times New Roman"/>
                <a:ea typeface="Times New Roman"/>
              </a:rPr>
              <a:t>фотосинтездің жарық кезеңінде өтетін үдерістерді   түсіндіреді.</a:t>
            </a:r>
            <a:endParaRPr b="0" lang="ru-RU" sz="24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72960" indent="-372960">
              <a:lnSpc>
                <a:spcPct val="100000"/>
              </a:lnSpc>
              <a:spcBef>
                <a:spcPts val="601"/>
              </a:spcBef>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72960" indent="-372960">
              <a:lnSpc>
                <a:spcPct val="100000"/>
              </a:lnSpc>
              <a:spcBef>
                <a:spcPts val="499"/>
              </a:spcBef>
              <a:buClr>
                <a:srgbClr val="1f497d"/>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marL="372960" indent="-372960">
              <a:lnSpc>
                <a:spcPct val="12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marL="372960" indent="-372960">
              <a:lnSpc>
                <a:spcPct val="12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marL="372960" indent="-372960">
              <a:lnSpc>
                <a:spcPct val="12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p:txBody>
      </p:sp>
      <p:sp>
        <p:nvSpPr>
          <p:cNvPr id="13" name="Прямоугольник 9"/>
          <p:cNvSpPr/>
          <p:nvPr/>
        </p:nvSpPr>
        <p:spPr>
          <a:xfrm>
            <a:off x="3274920" y="233280"/>
            <a:ext cx="377820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Оқу мақсаты </a:t>
            </a:r>
            <a:endParaRPr b="0" lang="ru-RU" sz="2400" strike="noStrike" u="none">
              <a:solidFill>
                <a:srgbClr val="000000"/>
              </a:solidFill>
              <a:uFillTx/>
              <a:latin typeface="Arial"/>
            </a:endParaRPr>
          </a:p>
        </p:txBody>
      </p:sp>
      <p:pic>
        <p:nvPicPr>
          <p:cNvPr id="14" name="Picture 2" descr="C:\Users\Типография\Desktop\Безымянный.png"/>
          <p:cNvPicPr/>
          <p:nvPr/>
        </p:nvPicPr>
        <p:blipFill>
          <a:blip r:embed="rId2"/>
          <a:srcRect l="11758" t="5761" r="11484" b="86798"/>
          <a:stretch/>
        </p:blipFill>
        <p:spPr>
          <a:xfrm>
            <a:off x="0" y="2395440"/>
            <a:ext cx="9144000" cy="385920"/>
          </a:xfrm>
          <a:prstGeom prst="rect">
            <a:avLst/>
          </a:prstGeom>
          <a:ln w="0">
            <a:noFill/>
          </a:ln>
        </p:spPr>
      </p:pic>
      <p:sp>
        <p:nvSpPr>
          <p:cNvPr id="15" name="Прямоугольник 9"/>
          <p:cNvSpPr/>
          <p:nvPr/>
        </p:nvSpPr>
        <p:spPr>
          <a:xfrm>
            <a:off x="2730600" y="2367000"/>
            <a:ext cx="377820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Ба</a:t>
            </a:r>
            <a:r>
              <a:rPr b="1" lang="kk-KZ" sz="2400" strike="noStrike" u="none">
                <a:solidFill>
                  <a:srgbClr val="ffffff"/>
                </a:solidFill>
                <a:uFillTx/>
                <a:latin typeface="Times New Roman"/>
                <a:ea typeface="Times New Roman"/>
              </a:rPr>
              <a:t>ғалау критерийі</a:t>
            </a: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17"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27D8ABA-DEFF-45C0-8B3D-932A211258E8}"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8" name="Google Shape;124;p4"/>
          <p:cNvCxnSpPr/>
          <p:nvPr/>
        </p:nvCxnSpPr>
        <p:spPr>
          <a:xfrm>
            <a:off x="307800" y="4874760"/>
            <a:ext cx="8614800" cy="1080"/>
          </a:xfrm>
          <a:prstGeom prst="straightConnector1">
            <a:avLst/>
          </a:prstGeom>
          <a:ln w="38160">
            <a:solidFill>
              <a:srgbClr val="002060"/>
            </a:solidFill>
            <a:miter/>
          </a:ln>
        </p:spPr>
      </p:cxnSp>
      <p:cxnSp>
        <p:nvCxnSpPr>
          <p:cNvPr id="19" name="Google Shape;125;p4"/>
          <p:cNvCxnSpPr/>
          <p:nvPr/>
        </p:nvCxnSpPr>
        <p:spPr>
          <a:xfrm flipV="1">
            <a:off x="456120" y="4979160"/>
            <a:ext cx="8317800" cy="1080"/>
          </a:xfrm>
          <a:prstGeom prst="straightConnector1">
            <a:avLst/>
          </a:prstGeom>
          <a:ln w="38160">
            <a:solidFill>
              <a:srgbClr val="00b050"/>
            </a:solidFill>
            <a:miter/>
          </a:ln>
        </p:spPr>
      </p:cxnSp>
      <p:sp>
        <p:nvSpPr>
          <p:cNvPr id="20"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21"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22" name="Прямоугольник 1"/>
          <p:cNvSpPr/>
          <p:nvPr/>
        </p:nvSpPr>
        <p:spPr>
          <a:xfrm>
            <a:off x="260280" y="928800"/>
            <a:ext cx="5462640" cy="3749400"/>
          </a:xfrm>
          <a:prstGeom prst="rect">
            <a:avLst/>
          </a:prstGeom>
          <a:noFill/>
          <a:ln w="0">
            <a:noFill/>
          </a:ln>
        </p:spPr>
        <p:style>
          <a:lnRef idx="0"/>
          <a:fillRef idx="0"/>
          <a:effectRef idx="0"/>
          <a:fontRef idx="minor"/>
        </p:style>
        <p:txBody>
          <a:bodyPr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Times New Roman"/>
                <a:ea typeface="Times New Roman"/>
              </a:rPr>
              <a:t> </a:t>
            </a:r>
            <a:r>
              <a:rPr b="0" lang="kk-KZ" sz="2400" strike="noStrike" u="none">
                <a:solidFill>
                  <a:srgbClr val="204d84"/>
                </a:solidFill>
                <a:uFillTx/>
                <a:latin typeface="Times New Roman"/>
                <a:ea typeface="Times New Roman"/>
              </a:rPr>
              <a:t>Фотосинтездің жарық кезеңі өсімдік жапырақтарында күн сәулесі түскен кезде ғана жүзеге асады. Жарық кезеңнің негізгі процестері тилакоидтердің мембраналарында жүзеге асады. Оған  хлорофилл, электрондарды тасымалдаушы нәруыздар, АТФ-синтетаза (реакцияны жылдамдататын фермент) және күн сәулесі қатысады.</a:t>
            </a:r>
            <a:endParaRPr b="0" lang="ru-RU" sz="2400" strike="noStrike" u="none">
              <a:solidFill>
                <a:srgbClr val="000000"/>
              </a:solidFill>
              <a:uFillTx/>
              <a:latin typeface="Arial"/>
            </a:endParaRPr>
          </a:p>
        </p:txBody>
      </p:sp>
      <p:pic>
        <p:nvPicPr>
          <p:cNvPr id="23" name="Picture 10" descr="https://upload.wikimedia.org/wikipedia/commons/thumb/4/49/Plagiomnium_affine_laminazellen.jpeg/300px-Plagiomnium_affine_laminazellen.jpeg"/>
          <p:cNvPicPr/>
          <p:nvPr/>
        </p:nvPicPr>
        <p:blipFill>
          <a:blip r:embed="rId2"/>
          <a:stretch/>
        </p:blipFill>
        <p:spPr>
          <a:xfrm>
            <a:off x="6275520" y="1225440"/>
            <a:ext cx="2298600" cy="2143080"/>
          </a:xfrm>
          <a:prstGeom prst="rect">
            <a:avLst/>
          </a:prstGeom>
          <a:ln w="0">
            <a:noFill/>
          </a:ln>
        </p:spPr>
      </p:pic>
      <p:sp>
        <p:nvSpPr>
          <p:cNvPr id="24" name="Прямоугольник 9"/>
          <p:cNvSpPr/>
          <p:nvPr/>
        </p:nvSpPr>
        <p:spPr>
          <a:xfrm>
            <a:off x="6148440" y="3421080"/>
            <a:ext cx="2695680" cy="4986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204d84"/>
                </a:solidFill>
                <a:uFillTx/>
                <a:latin typeface="Times New Roman"/>
                <a:ea typeface="Times New Roman"/>
              </a:rPr>
              <a:t>Өсімдік жапырағындағы</a:t>
            </a:r>
            <a:endParaRPr b="0" lang="ru-RU" sz="14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204d84"/>
                </a:solidFill>
                <a:uFillTx/>
                <a:latin typeface="Times New Roman"/>
                <a:ea typeface="Times New Roman"/>
              </a:rPr>
              <a:t> </a:t>
            </a:r>
            <a:r>
              <a:rPr b="1" i="1" lang="kk-KZ" sz="1400" strike="noStrike" u="none">
                <a:solidFill>
                  <a:srgbClr val="204d84"/>
                </a:solidFill>
                <a:uFillTx/>
                <a:latin typeface="Times New Roman"/>
                <a:ea typeface="Times New Roman"/>
              </a:rPr>
              <a:t>хлоропластар</a:t>
            </a:r>
            <a:endParaRPr b="0" lang="ru-RU"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26"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D45BB8E-6D02-432D-91E6-0D2593AF645C}"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27" name="Google Shape;124;p4"/>
          <p:cNvCxnSpPr/>
          <p:nvPr/>
        </p:nvCxnSpPr>
        <p:spPr>
          <a:xfrm>
            <a:off x="307800" y="4874760"/>
            <a:ext cx="8614800" cy="1080"/>
          </a:xfrm>
          <a:prstGeom prst="straightConnector1">
            <a:avLst/>
          </a:prstGeom>
          <a:ln w="38160">
            <a:solidFill>
              <a:srgbClr val="002060"/>
            </a:solidFill>
            <a:miter/>
          </a:ln>
        </p:spPr>
      </p:cxnSp>
      <p:cxnSp>
        <p:nvCxnSpPr>
          <p:cNvPr id="28" name="Google Shape;125;p4"/>
          <p:cNvCxnSpPr/>
          <p:nvPr/>
        </p:nvCxnSpPr>
        <p:spPr>
          <a:xfrm flipV="1">
            <a:off x="456120" y="4979160"/>
            <a:ext cx="8317800" cy="1080"/>
          </a:xfrm>
          <a:prstGeom prst="straightConnector1">
            <a:avLst/>
          </a:prstGeom>
          <a:ln w="38160">
            <a:solidFill>
              <a:srgbClr val="00b050"/>
            </a:solidFill>
            <a:miter/>
          </a:ln>
        </p:spPr>
      </p:cxnSp>
      <p:sp>
        <p:nvSpPr>
          <p:cNvPr id="29"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30"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31" name="Прямоугольник 1"/>
          <p:cNvSpPr/>
          <p:nvPr/>
        </p:nvSpPr>
        <p:spPr>
          <a:xfrm>
            <a:off x="236520" y="988920"/>
            <a:ext cx="8497800" cy="421596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Times New Roman"/>
                <a:ea typeface="Times New Roman"/>
              </a:rPr>
              <a:t>        </a:t>
            </a:r>
            <a:r>
              <a:rPr b="0" lang="kk-KZ" sz="2400" strike="noStrike" u="none">
                <a:solidFill>
                  <a:srgbClr val="204d84"/>
                </a:solidFill>
                <a:uFillTx/>
                <a:latin typeface="Times New Roman"/>
                <a:ea typeface="Times New Roman"/>
              </a:rPr>
              <a:t>Фотосинтездің жарық кезеңінің нәтижесінде үш негізгі процесс жүзеге асады:</a:t>
            </a:r>
            <a:endParaRPr b="0" lang="ru-RU" sz="24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АТФ синтезі</a:t>
            </a:r>
            <a:endParaRPr b="0" lang="ru-RU" sz="24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НАДФ*Н</a:t>
            </a:r>
            <a:r>
              <a:rPr b="0" lang="kk-KZ" sz="2400" strike="noStrike" u="none" baseline="-25000">
                <a:solidFill>
                  <a:srgbClr val="204d84"/>
                </a:solidFill>
                <a:uFillTx/>
                <a:latin typeface="Times New Roman"/>
                <a:ea typeface="Times New Roman"/>
              </a:rPr>
              <a:t>2</a:t>
            </a:r>
            <a:r>
              <a:rPr b="0" lang="kk-KZ" sz="2400" strike="noStrike" u="none">
                <a:solidFill>
                  <a:srgbClr val="204d84"/>
                </a:solidFill>
                <a:uFillTx/>
                <a:latin typeface="Times New Roman"/>
                <a:ea typeface="Times New Roman"/>
              </a:rPr>
              <a:t> –нің түзілуі</a:t>
            </a:r>
            <a:endParaRPr b="0" lang="ru-RU" sz="24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Бос оттектің түзілуі.</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Оттек атмосфераға бөлінеді, ал НАДФ*Н</a:t>
            </a:r>
            <a:r>
              <a:rPr b="0" lang="kk-KZ" sz="2400" strike="noStrike" u="none" baseline="-25000">
                <a:solidFill>
                  <a:srgbClr val="204d84"/>
                </a:solidFill>
                <a:uFillTx/>
                <a:latin typeface="Times New Roman"/>
                <a:ea typeface="Times New Roman"/>
              </a:rPr>
              <a:t>2</a:t>
            </a:r>
            <a:r>
              <a:rPr b="0" lang="kk-KZ" sz="2400" strike="noStrike" u="none">
                <a:solidFill>
                  <a:srgbClr val="204d84"/>
                </a:solidFill>
                <a:uFillTx/>
                <a:latin typeface="Times New Roman"/>
                <a:ea typeface="Times New Roman"/>
              </a:rPr>
              <a:t> пен АТФ фотосинтездің қараңғы кезеңіне қатысады. Күндіз өсімдіктер күн батареялары ретінде жұмыс істейді – күн сәулесі энергиясын жинақтайды:</a:t>
            </a:r>
            <a:endParaRPr b="0" lang="ru-RU" sz="24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НАДФ – коферменті түзіледі.</a:t>
            </a:r>
            <a:endParaRPr b="0" lang="ru-RU" sz="24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2"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33"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1EC6CE2-7001-40BC-A54D-5B75C36FDF13}"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34" name="Google Shape;124;p4"/>
          <p:cNvCxnSpPr/>
          <p:nvPr/>
        </p:nvCxnSpPr>
        <p:spPr>
          <a:xfrm>
            <a:off x="307800" y="4874760"/>
            <a:ext cx="8614800" cy="1080"/>
          </a:xfrm>
          <a:prstGeom prst="straightConnector1">
            <a:avLst/>
          </a:prstGeom>
          <a:ln w="38160">
            <a:solidFill>
              <a:srgbClr val="002060"/>
            </a:solidFill>
            <a:miter/>
          </a:ln>
        </p:spPr>
      </p:cxnSp>
      <p:cxnSp>
        <p:nvCxnSpPr>
          <p:cNvPr id="35" name="Google Shape;125;p4"/>
          <p:cNvCxnSpPr/>
          <p:nvPr/>
        </p:nvCxnSpPr>
        <p:spPr>
          <a:xfrm flipV="1">
            <a:off x="456120" y="4979160"/>
            <a:ext cx="8317800" cy="1080"/>
          </a:xfrm>
          <a:prstGeom prst="straightConnector1">
            <a:avLst/>
          </a:prstGeom>
          <a:ln w="38160">
            <a:solidFill>
              <a:srgbClr val="00b050"/>
            </a:solidFill>
            <a:miter/>
          </a:ln>
        </p:spPr>
      </p:cxnSp>
      <p:sp>
        <p:nvSpPr>
          <p:cNvPr id="36"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37"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38" name="Прямоугольник 1"/>
          <p:cNvSpPr/>
          <p:nvPr/>
        </p:nvSpPr>
        <p:spPr>
          <a:xfrm>
            <a:off x="236520" y="988920"/>
            <a:ext cx="8497800" cy="416520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Кофермент (коэнизм) -  бұл биологиялық катализатор, себебі оның табиғаты тотығу-тотықсыздану процесткрінің жүруін бағыттап, жылдамдататын нәруыз емес. Ол процестің келесі – қараңғы кезеңінде керек болады.</a:t>
            </a:r>
            <a:endParaRPr b="0" lang="ru-RU" sz="24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Судың ыдырауы (фотолизі) жүзеге асады: </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2Н</a:t>
            </a:r>
            <a:r>
              <a:rPr b="0" lang="kk-KZ" sz="2400" strike="noStrike" u="none" baseline="-25000">
                <a:solidFill>
                  <a:srgbClr val="204d84"/>
                </a:solidFill>
                <a:uFillTx/>
                <a:latin typeface="Times New Roman"/>
                <a:ea typeface="Times New Roman"/>
              </a:rPr>
              <a:t>2</a:t>
            </a:r>
            <a:r>
              <a:rPr b="0" lang="kk-KZ" sz="2400" strike="noStrike" u="none">
                <a:solidFill>
                  <a:srgbClr val="204d84"/>
                </a:solidFill>
                <a:uFillTx/>
                <a:latin typeface="Times New Roman"/>
                <a:ea typeface="Times New Roman"/>
              </a:rPr>
              <a:t>О ₌ 4Н</a:t>
            </a:r>
            <a:r>
              <a:rPr b="0" lang="kk-KZ" sz="2400" strike="noStrike" u="none" baseline="30000">
                <a:solidFill>
                  <a:srgbClr val="204d84"/>
                </a:solidFill>
                <a:uFillTx/>
                <a:latin typeface="Times New Roman"/>
                <a:ea typeface="Times New Roman"/>
              </a:rPr>
              <a:t>+</a:t>
            </a:r>
            <a:r>
              <a:rPr b="0" lang="kk-KZ" sz="2400" strike="noStrike" u="none">
                <a:solidFill>
                  <a:srgbClr val="204d84"/>
                </a:solidFill>
                <a:uFillTx/>
                <a:latin typeface="Times New Roman"/>
                <a:ea typeface="Times New Roman"/>
              </a:rPr>
              <a:t> + 4е</a:t>
            </a:r>
            <a:r>
              <a:rPr b="0" lang="kk-KZ" sz="2400" strike="noStrike" u="none" baseline="30000">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 О</a:t>
            </a:r>
            <a:r>
              <a:rPr b="0" lang="kk-KZ" sz="2400" strike="noStrike" u="none" baseline="-25000">
                <a:solidFill>
                  <a:srgbClr val="204d84"/>
                </a:solidFill>
                <a:uFillTx/>
                <a:latin typeface="Times New Roman"/>
                <a:ea typeface="Times New Roman"/>
              </a:rPr>
              <a:t>2</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Өсімдік оттекті бөліп шығарады.</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204d84"/>
                </a:solidFill>
                <a:uFillTx/>
                <a:latin typeface="Times New Roman"/>
                <a:ea typeface="Times New Roman"/>
              </a:rPr>
              <a:t>( Жасыл өсімдіктердің фотосинтезін зерттеуде </a:t>
            </a:r>
            <a:r>
              <a:rPr b="0" lang="kk-KZ" sz="1600" strike="noStrike" u="sng">
                <a:solidFill>
                  <a:srgbClr val="0000ff"/>
                </a:solidFill>
                <a:uFillTx/>
                <a:latin typeface="Times New Roman"/>
                <a:ea typeface="Times New Roman"/>
                <a:hlinkClick r:id="rId2"/>
              </a:rPr>
              <a:t>Р.Хилл</a:t>
            </a:r>
            <a:r>
              <a:rPr b="0" lang="kk-KZ" sz="1600" strike="noStrike" u="none">
                <a:solidFill>
                  <a:srgbClr val="204d84"/>
                </a:solidFill>
                <a:uFillTx/>
                <a:latin typeface="Times New Roman"/>
                <a:ea typeface="Times New Roman"/>
              </a:rPr>
              <a:t> 1937 жылы үлкен үлес қосты. Ол алғаш рет судың фотолизі кезіндегі молекулалық оттектің бөлінуі фотосинтездің жарық фазасында жүретін реакция екендігін аныңтаған. </a:t>
            </a:r>
            <a:r>
              <a:rPr b="0" lang="ru-RU" sz="1600" strike="noStrike" u="sng">
                <a:solidFill>
                  <a:srgbClr val="0000ff"/>
                </a:solidFill>
                <a:uFillTx/>
                <a:latin typeface="Times New Roman"/>
                <a:ea typeface="Times New Roman"/>
                <a:hlinkClick r:id="rId3"/>
              </a:rPr>
              <a:t>https://kk.wikipedia.org/</a:t>
            </a:r>
            <a:r>
              <a:rPr b="0" lang="kk-KZ" sz="1600" strike="noStrike" u="none">
                <a:solidFill>
                  <a:srgbClr val="204d84"/>
                </a:solidFill>
                <a:uFillTx/>
                <a:latin typeface="Times New Roman"/>
                <a:ea typeface="Times New Roman"/>
              </a:rPr>
              <a:t>)</a:t>
            </a:r>
            <a:endParaRPr b="0" lang="ru-RU" sz="16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9"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40"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FDB7085-6827-4803-AC61-DEC6D7FAB521}"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41" name="Google Shape;124;p4"/>
          <p:cNvCxnSpPr/>
          <p:nvPr/>
        </p:nvCxnSpPr>
        <p:spPr>
          <a:xfrm>
            <a:off x="307800" y="4874760"/>
            <a:ext cx="8614800" cy="1080"/>
          </a:xfrm>
          <a:prstGeom prst="straightConnector1">
            <a:avLst/>
          </a:prstGeom>
          <a:ln w="38160">
            <a:solidFill>
              <a:srgbClr val="002060"/>
            </a:solidFill>
            <a:miter/>
          </a:ln>
        </p:spPr>
      </p:cxnSp>
      <p:cxnSp>
        <p:nvCxnSpPr>
          <p:cNvPr id="42" name="Google Shape;125;p4"/>
          <p:cNvCxnSpPr/>
          <p:nvPr/>
        </p:nvCxnSpPr>
        <p:spPr>
          <a:xfrm flipV="1">
            <a:off x="456120" y="4979160"/>
            <a:ext cx="8317800" cy="1080"/>
          </a:xfrm>
          <a:prstGeom prst="straightConnector1">
            <a:avLst/>
          </a:prstGeom>
          <a:ln w="38160">
            <a:solidFill>
              <a:srgbClr val="00b050"/>
            </a:solidFill>
            <a:miter/>
          </a:ln>
        </p:spPr>
      </p:cxnSp>
      <p:sp>
        <p:nvSpPr>
          <p:cNvPr id="43"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44"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45" name="Прямоугольник 1"/>
          <p:cNvSpPr/>
          <p:nvPr/>
        </p:nvSpPr>
        <p:spPr>
          <a:xfrm>
            <a:off x="0" y="757080"/>
            <a:ext cx="9144000" cy="562860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Times New Roman"/>
                <a:ea typeface="Times New Roman"/>
              </a:rPr>
              <a:t>        </a:t>
            </a:r>
            <a:r>
              <a:rPr b="1" lang="kk-KZ" sz="2400" strike="noStrike" u="none">
                <a:solidFill>
                  <a:srgbClr val="204d84"/>
                </a:solidFill>
                <a:uFillTx/>
                <a:latin typeface="Times New Roman"/>
                <a:ea typeface="Times New Roman"/>
              </a:rPr>
              <a:t>Фотосинтездің жарық кезеңін </a:t>
            </a:r>
            <a:r>
              <a:rPr b="0" lang="kk-KZ" sz="2400" strike="noStrike" u="none">
                <a:solidFill>
                  <a:srgbClr val="204d84"/>
                </a:solidFill>
                <a:uFillTx/>
                <a:latin typeface="Times New Roman"/>
                <a:ea typeface="Times New Roman"/>
              </a:rPr>
              <a:t>дайындық кезеңі деп атауға болады. Пигменттер, ферменттер мен коферменттер электрон тасымалдаушы тізбекті құрайды. Біреулері мембранада қозғалыссыз орналасады, біреулері электрондар мен протондарды тасымалдаушы ретінде қозғалады. Алайда фотосинтездің жарық кезеңіндегі реакциялары тек тилакойд мембранасында ғана жүзеге аспайды. Жарық фотондары су фотолизін іске қосады.</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4d84"/>
                </a:solidFill>
                <a:uFillTx/>
                <a:latin typeface="Times New Roman"/>
                <a:ea typeface="Times New Roman"/>
              </a:rPr>
              <a:t>     </a:t>
            </a:r>
            <a:r>
              <a:rPr b="0" lang="kk-KZ" sz="2400" strike="noStrike" u="none">
                <a:solidFill>
                  <a:srgbClr val="000000"/>
                </a:solidFill>
                <a:uFillTx/>
                <a:latin typeface="Arial"/>
              </a:rPr>
              <a:t> </a:t>
            </a:r>
            <a:r>
              <a:rPr b="0" lang="kk-KZ" sz="2400" strike="noStrike" u="none">
                <a:solidFill>
                  <a:srgbClr val="204d84"/>
                </a:solidFill>
                <a:uFillTx/>
                <a:latin typeface="Times New Roman"/>
                <a:ea typeface="Times New Roman"/>
              </a:rPr>
              <a:t>Фотолиз нәтижесінде су сутек протондарына (Н</a:t>
            </a:r>
            <a:r>
              <a:rPr b="0" lang="kk-KZ" sz="2400" strike="noStrike" u="none" baseline="30000">
                <a:solidFill>
                  <a:srgbClr val="204d84"/>
                </a:solidFill>
                <a:uFillTx/>
                <a:latin typeface="Times New Roman"/>
                <a:ea typeface="Times New Roman"/>
              </a:rPr>
              <a:t>+</a:t>
            </a:r>
            <a:r>
              <a:rPr b="0" lang="kk-KZ" sz="2400" strike="noStrike" u="none">
                <a:solidFill>
                  <a:srgbClr val="204d84"/>
                </a:solidFill>
                <a:uFillTx/>
                <a:latin typeface="Times New Roman"/>
                <a:ea typeface="Times New Roman"/>
              </a:rPr>
              <a:t>), электрондарға (е</a:t>
            </a:r>
            <a:r>
              <a:rPr b="0" lang="kk-KZ" sz="2400" strike="noStrike" u="none" baseline="30000">
                <a:solidFill>
                  <a:srgbClr val="204d84"/>
                </a:solidFill>
                <a:uFillTx/>
                <a:latin typeface="Times New Roman"/>
                <a:ea typeface="Times New Roman"/>
              </a:rPr>
              <a:t>-</a:t>
            </a:r>
            <a:r>
              <a:rPr b="0" lang="kk-KZ" sz="2400" strike="noStrike" u="none">
                <a:solidFill>
                  <a:srgbClr val="204d84"/>
                </a:solidFill>
                <a:uFillTx/>
                <a:latin typeface="Times New Roman"/>
                <a:ea typeface="Times New Roman"/>
              </a:rPr>
              <a:t>) және оттек атомына (О) ыдырайды. Оттек атомдары жұптасып бірігіп, жасушадан молекулалық оттек (О</a:t>
            </a:r>
            <a:r>
              <a:rPr b="0" lang="kk-KZ" sz="2400" strike="noStrike" u="none" baseline="-25000">
                <a:solidFill>
                  <a:srgbClr val="204d84"/>
                </a:solidFill>
                <a:uFillTx/>
                <a:latin typeface="Times New Roman"/>
                <a:ea typeface="Times New Roman"/>
              </a:rPr>
              <a:t>2</a:t>
            </a:r>
            <a:r>
              <a:rPr b="0" lang="kk-KZ" sz="2400" strike="noStrike" u="none">
                <a:solidFill>
                  <a:srgbClr val="204d84"/>
                </a:solidFill>
                <a:uFillTx/>
                <a:latin typeface="Times New Roman"/>
                <a:ea typeface="Times New Roman"/>
              </a:rPr>
              <a:t>) түрінде бөлініп шығады.</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6"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47"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BAE4C40-67A6-4399-8B41-34C596F160C1}"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48" name="Google Shape;124;p4"/>
          <p:cNvCxnSpPr/>
          <p:nvPr/>
        </p:nvCxnSpPr>
        <p:spPr>
          <a:xfrm>
            <a:off x="307800" y="4874760"/>
            <a:ext cx="8614800" cy="1080"/>
          </a:xfrm>
          <a:prstGeom prst="straightConnector1">
            <a:avLst/>
          </a:prstGeom>
          <a:ln w="38160">
            <a:solidFill>
              <a:srgbClr val="002060"/>
            </a:solidFill>
            <a:miter/>
          </a:ln>
        </p:spPr>
      </p:cxnSp>
      <p:cxnSp>
        <p:nvCxnSpPr>
          <p:cNvPr id="49" name="Google Shape;125;p4"/>
          <p:cNvCxnSpPr/>
          <p:nvPr/>
        </p:nvCxnSpPr>
        <p:spPr>
          <a:xfrm flipV="1">
            <a:off x="456120" y="4979160"/>
            <a:ext cx="8317800" cy="1080"/>
          </a:xfrm>
          <a:prstGeom prst="straightConnector1">
            <a:avLst/>
          </a:prstGeom>
          <a:ln w="38160">
            <a:solidFill>
              <a:srgbClr val="00b050"/>
            </a:solidFill>
            <a:miter/>
          </a:ln>
        </p:spPr>
      </p:cxnSp>
      <p:sp>
        <p:nvSpPr>
          <p:cNvPr id="50"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51"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52" name="Прямоугольник 1"/>
          <p:cNvSpPr/>
          <p:nvPr/>
        </p:nvSpPr>
        <p:spPr>
          <a:xfrm>
            <a:off x="568440" y="903240"/>
            <a:ext cx="7866000" cy="379260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f497d"/>
                </a:solidFill>
                <a:uFillTx/>
                <a:latin typeface="Times New Roman"/>
                <a:ea typeface="Times New Roman"/>
              </a:rPr>
              <a:t>     </a:t>
            </a:r>
            <a:r>
              <a:rPr b="0" lang="kk-KZ" sz="2000" strike="noStrike" u="none">
                <a:solidFill>
                  <a:srgbClr val="000000"/>
                </a:solidFill>
                <a:uFillTx/>
                <a:latin typeface="Arial"/>
              </a:rPr>
              <a:t> </a:t>
            </a:r>
            <a:r>
              <a:rPr b="0" lang="kk-KZ" sz="2000" strike="noStrike" u="none">
                <a:solidFill>
                  <a:srgbClr val="204d84"/>
                </a:solidFill>
                <a:uFillTx/>
                <a:latin typeface="Times New Roman"/>
                <a:ea typeface="Times New Roman"/>
              </a:rPr>
              <a:t>Мұнда екі фотожүйе жұмыс істейді: І және ІІ фотожүйе. Оның әрқайсысы күн энергиясын қабылдайды да, өздерінен қозған электрондар шығарады. </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Фотожүйелерде электрон жетіспеушілігінен электрондық тесіктер пайда болады. Өсімдіктерде фотосинтездің жарық кезеңі былай ұйымдасқан: І фотожүйе(ІФЖ) тесіктерді ІІ фотожүйеден (ІІФЖ)тасымалдаған электрондармен толтырады. Бірінші фотожүйеден шыққан электрондар, электрон тасымалдаушы тізбек арқылы НАДФ-ке жетеді. Бұл кофермент тотықсызданып, теріс зарядталады. Кейін сутек протондарын өзіне тартып НАДФ*Н</a:t>
            </a:r>
            <a:r>
              <a:rPr b="0" lang="kk-KZ" sz="2000" strike="noStrike" u="none" baseline="-25000">
                <a:solidFill>
                  <a:srgbClr val="204d84"/>
                </a:solidFill>
                <a:uFillTx/>
                <a:latin typeface="Times New Roman"/>
                <a:ea typeface="Times New Roman"/>
              </a:rPr>
              <a:t>2  </a:t>
            </a:r>
            <a:r>
              <a:rPr b="0" lang="kk-KZ" sz="2000" strike="noStrike" u="none">
                <a:solidFill>
                  <a:srgbClr val="204d84"/>
                </a:solidFill>
                <a:uFillTx/>
                <a:latin typeface="Times New Roman"/>
                <a:ea typeface="Times New Roman"/>
              </a:rPr>
              <a:t>айналады. Осылайша  су фотолизі протондар мен электрондар алу үшін қажет.</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54"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A3D1206-354E-46E2-983F-EDAB41C31CC5}"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55" name="Google Shape;124;p4"/>
          <p:cNvCxnSpPr/>
          <p:nvPr/>
        </p:nvCxnSpPr>
        <p:spPr>
          <a:xfrm>
            <a:off x="307800" y="4874760"/>
            <a:ext cx="8614800" cy="1080"/>
          </a:xfrm>
          <a:prstGeom prst="straightConnector1">
            <a:avLst/>
          </a:prstGeom>
          <a:ln w="38160">
            <a:solidFill>
              <a:srgbClr val="002060"/>
            </a:solidFill>
            <a:miter/>
          </a:ln>
        </p:spPr>
      </p:cxnSp>
      <p:cxnSp>
        <p:nvCxnSpPr>
          <p:cNvPr id="56" name="Google Shape;125;p4"/>
          <p:cNvCxnSpPr/>
          <p:nvPr/>
        </p:nvCxnSpPr>
        <p:spPr>
          <a:xfrm flipV="1">
            <a:off x="456120" y="4979160"/>
            <a:ext cx="8317800" cy="1080"/>
          </a:xfrm>
          <a:prstGeom prst="straightConnector1">
            <a:avLst/>
          </a:prstGeom>
          <a:ln w="38160">
            <a:solidFill>
              <a:srgbClr val="00b050"/>
            </a:solidFill>
            <a:miter/>
          </a:ln>
        </p:spPr>
      </p:cxnSp>
      <p:sp>
        <p:nvSpPr>
          <p:cNvPr id="57" name="Прямоугольник 9"/>
          <p:cNvSpPr/>
          <p:nvPr/>
        </p:nvSpPr>
        <p:spPr>
          <a:xfrm>
            <a:off x="-85680" y="241200"/>
            <a:ext cx="8669160" cy="4374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Фотосинтездің жарық кезеңі</a:t>
            </a:r>
            <a:endParaRPr b="0" lang="ru-RU" sz="2400" strike="noStrike" u="none">
              <a:solidFill>
                <a:srgbClr val="000000"/>
              </a:solidFill>
              <a:uFillTx/>
              <a:latin typeface="Arial"/>
            </a:endParaRPr>
          </a:p>
        </p:txBody>
      </p:sp>
      <p:sp>
        <p:nvSpPr>
          <p:cNvPr id="58"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59" name="Прямоугольник 1"/>
          <p:cNvSpPr/>
          <p:nvPr/>
        </p:nvSpPr>
        <p:spPr>
          <a:xfrm>
            <a:off x="0" y="757080"/>
            <a:ext cx="9144000" cy="265212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Times New Roman"/>
                <a:ea typeface="Times New Roman"/>
              </a:rPr>
              <a:t>       </a:t>
            </a:r>
            <a:r>
              <a:rPr b="0" lang="kk-KZ" sz="2400" strike="noStrike" u="none">
                <a:solidFill>
                  <a:srgbClr val="000000"/>
                </a:solidFill>
                <a:uFillTx/>
                <a:latin typeface="Arial"/>
              </a:rPr>
              <a:t> </a:t>
            </a:r>
            <a:r>
              <a:rPr b="0" lang="kk-KZ" sz="2400" strike="noStrike" u="none">
                <a:solidFill>
                  <a:srgbClr val="204d84"/>
                </a:solidFill>
                <a:uFillTx/>
                <a:latin typeface="Times New Roman"/>
                <a:ea typeface="Times New Roman"/>
              </a:rPr>
              <a:t>ЖТ680 және ЖТ700 сандары фотожүйеде жарық толқындарының ұзындығын білдіреді. Фотожүйелердің құрлысы күрделі. Электрондарды жіберетін реакциялық орталықтан басқа, оларда жарық жинақтайтын кешен болады. ІІФЖ-ден электрондар пластохинон коферментіне беріледі. Пластохинон электрондар мен протондарды цитохром –b6f  ферментативтік кешеніне тасымалдайды.</a:t>
            </a:r>
            <a:r>
              <a:rPr b="0" lang="ru-RU" sz="2400" strike="noStrike" u="none">
                <a:solidFill>
                  <a:srgbClr val="204d84"/>
                </a:solidFill>
                <a:uFillTx/>
                <a:latin typeface="Times New Roman"/>
                <a:ea typeface="Times New Roman"/>
              </a:rPr>
              <a:t> </a:t>
            </a:r>
            <a:r>
              <a:rPr b="0" lang="kk-KZ" sz="2400" strike="noStrike" u="none">
                <a:solidFill>
                  <a:srgbClr val="204d84"/>
                </a:solidFill>
                <a:uFillTx/>
                <a:latin typeface="Times New Roman"/>
                <a:ea typeface="Times New Roman"/>
              </a:rPr>
              <a:t>( 2.5-сурет)</a:t>
            </a:r>
            <a:endParaRPr b="0" lang="ru-RU" sz="2400" strike="noStrike" u="none">
              <a:solidFill>
                <a:srgbClr val="000000"/>
              </a:solidFill>
              <a:uFillTx/>
              <a:latin typeface="Arial"/>
            </a:endParaRPr>
          </a:p>
        </p:txBody>
      </p:sp>
      <p:pic>
        <p:nvPicPr>
          <p:cNvPr id="60" name="Picture 17" descr=""/>
          <p:cNvPicPr/>
          <p:nvPr/>
        </p:nvPicPr>
        <p:blipFill>
          <a:blip r:embed="rId2"/>
          <a:srcRect l="7312" t="71368" r="0" b="7651"/>
          <a:stretch/>
        </p:blipFill>
        <p:spPr>
          <a:xfrm>
            <a:off x="1241280" y="3405240"/>
            <a:ext cx="6231240" cy="137160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1" name="Picture 2" descr="C:\Users\Типография\Desktop\Безымянный.png"/>
          <p:cNvPicPr/>
          <p:nvPr/>
        </p:nvPicPr>
        <p:blipFill>
          <a:blip r:embed="rId1"/>
          <a:srcRect l="11758" t="0" r="11484" b="0"/>
          <a:stretch/>
        </p:blipFill>
        <p:spPr>
          <a:xfrm>
            <a:off x="-63360" y="0"/>
            <a:ext cx="9229680" cy="5167440"/>
          </a:xfrm>
          <a:prstGeom prst="rect">
            <a:avLst/>
          </a:prstGeom>
          <a:ln w="0">
            <a:noFill/>
          </a:ln>
        </p:spPr>
      </p:pic>
      <p:sp>
        <p:nvSpPr>
          <p:cNvPr id="62"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06137FB-62B2-451A-BDBE-A8E1F17AF500}"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63" name="Google Shape;124;p4"/>
          <p:cNvCxnSpPr/>
          <p:nvPr/>
        </p:nvCxnSpPr>
        <p:spPr>
          <a:xfrm>
            <a:off x="307800" y="4874760"/>
            <a:ext cx="8614800" cy="1080"/>
          </a:xfrm>
          <a:prstGeom prst="straightConnector1">
            <a:avLst/>
          </a:prstGeom>
          <a:ln w="38160">
            <a:solidFill>
              <a:srgbClr val="002060"/>
            </a:solidFill>
            <a:miter/>
          </a:ln>
        </p:spPr>
      </p:cxnSp>
      <p:cxnSp>
        <p:nvCxnSpPr>
          <p:cNvPr id="64" name="Google Shape;125;p4"/>
          <p:cNvCxnSpPr/>
          <p:nvPr/>
        </p:nvCxnSpPr>
        <p:spPr>
          <a:xfrm flipV="1">
            <a:off x="456120" y="4979160"/>
            <a:ext cx="8317800" cy="1080"/>
          </a:xfrm>
          <a:prstGeom prst="straightConnector1">
            <a:avLst/>
          </a:prstGeom>
          <a:ln w="38160">
            <a:solidFill>
              <a:srgbClr val="00b050"/>
            </a:solidFill>
            <a:miter/>
          </a:ln>
        </p:spPr>
      </p:cxnSp>
      <p:sp>
        <p:nvSpPr>
          <p:cNvPr id="65" name="Прямоугольник 9"/>
          <p:cNvSpPr/>
          <p:nvPr/>
        </p:nvSpPr>
        <p:spPr>
          <a:xfrm>
            <a:off x="630360" y="241200"/>
            <a:ext cx="3909960" cy="437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Тәжірибелік тапсырма</a:t>
            </a:r>
            <a:endParaRPr b="0" lang="ru-RU" sz="2400" strike="noStrike" u="none">
              <a:solidFill>
                <a:srgbClr val="000000"/>
              </a:solidFill>
              <a:uFillTx/>
              <a:latin typeface="Arial"/>
            </a:endParaRPr>
          </a:p>
        </p:txBody>
      </p:sp>
      <p:sp>
        <p:nvSpPr>
          <p:cNvPr id="66" name="Rectangle 12"/>
          <p:cNvSpPr/>
          <p:nvPr/>
        </p:nvSpPr>
        <p:spPr>
          <a:xfrm>
            <a:off x="152280" y="1454040"/>
            <a:ext cx="184320" cy="276480"/>
          </a:xfrm>
          <a:prstGeom prst="rect">
            <a:avLst/>
          </a:prstGeom>
          <a:solidFill>
            <a:srgbClr val="ffffff"/>
          </a:solidFill>
          <a:ln w="0">
            <a:noFill/>
          </a:ln>
        </p:spPr>
        <p:style>
          <a:lnRef idx="0"/>
          <a:fillRef idx="0"/>
          <a:effectRef idx="0"/>
          <a:fontRef idx="minor"/>
        </p:style>
        <p:txBody>
          <a:bodyPr wrap="none" lIns="91080" rIns="91080" tIns="45360" bIns="45360" anchor="ctr">
            <a:spAutoFit/>
          </a:bodyPr>
          <a:p>
            <a:endParaRPr b="0" lang="ru-RU" sz="1200" strike="noStrike" u="none">
              <a:solidFill>
                <a:srgbClr val="000000"/>
              </a:solidFill>
              <a:uFillTx/>
              <a:latin typeface="Arial"/>
            </a:endParaRPr>
          </a:p>
        </p:txBody>
      </p:sp>
      <p:sp>
        <p:nvSpPr>
          <p:cNvPr id="67" name="Прямоугольник 1"/>
          <p:cNvSpPr/>
          <p:nvPr/>
        </p:nvSpPr>
        <p:spPr>
          <a:xfrm>
            <a:off x="409680" y="808200"/>
            <a:ext cx="7615080" cy="70164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f497d"/>
                </a:solidFill>
                <a:uFillTx/>
                <a:latin typeface="Times New Roman"/>
                <a:ea typeface="Times New Roman"/>
              </a:rPr>
              <a:t>     </a:t>
            </a:r>
            <a:r>
              <a:rPr b="0" lang="kk-KZ" sz="1800" strike="noStrike" u="none">
                <a:solidFill>
                  <a:srgbClr val="000000"/>
                </a:solidFill>
                <a:uFillTx/>
                <a:latin typeface="Arial"/>
              </a:rPr>
              <a:t> </a:t>
            </a:r>
            <a:r>
              <a:rPr b="0" lang="kk-KZ" sz="1800" strike="noStrike" u="none">
                <a:solidFill>
                  <a:srgbClr val="204d84"/>
                </a:solidFill>
                <a:uFillTx/>
                <a:latin typeface="Times New Roman"/>
                <a:ea typeface="Times New Roman"/>
              </a:rPr>
              <a:t> </a:t>
            </a:r>
            <a:r>
              <a:rPr b="0" lang="kk-KZ" sz="2000" strike="noStrike" u="none">
                <a:solidFill>
                  <a:srgbClr val="204d84"/>
                </a:solidFill>
                <a:uFillTx/>
                <a:latin typeface="Times New Roman"/>
                <a:ea typeface="Times New Roman"/>
              </a:rPr>
              <a:t>Тапсырма №1. фотосинтездің жарық кезеңінде өтетін үдерістердегі ұғымдардың анықтамасын жазып түсіндіріңіз</a:t>
            </a:r>
            <a:endParaRPr b="0" lang="ru-RU" sz="2000" strike="noStrike" u="none">
              <a:solidFill>
                <a:srgbClr val="000000"/>
              </a:solidFill>
              <a:uFillTx/>
              <a:latin typeface="Arial"/>
            </a:endParaRPr>
          </a:p>
        </p:txBody>
      </p:sp>
      <p:graphicFrame>
        <p:nvGraphicFramePr>
          <p:cNvPr id="68" name=""/>
          <p:cNvGraphicFramePr/>
          <p:nvPr/>
        </p:nvGraphicFramePr>
        <p:xfrm>
          <a:off x="836640" y="1743120"/>
          <a:ext cx="7583400" cy="1888920"/>
        </p:xfrm>
        <a:graphic>
          <a:graphicData uri="http://schemas.openxmlformats.org/drawingml/2006/table">
            <a:tbl>
              <a:tblPr/>
              <a:tblGrid>
                <a:gridCol w="3792600"/>
                <a:gridCol w="3790800"/>
              </a:tblGrid>
              <a:tr h="39672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1" lang="kk-KZ" sz="2000" strike="noStrike" u="none">
                          <a:solidFill>
                            <a:srgbClr val="ffffff"/>
                          </a:solidFill>
                          <a:uFillTx/>
                          <a:latin typeface="Times New Roman"/>
                          <a:ea typeface="Times New Roman"/>
                        </a:rPr>
                        <a:t>Ұғымдар</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4f81bd"/>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1" lang="kk-KZ" sz="2000" strike="noStrike" u="none">
                          <a:solidFill>
                            <a:srgbClr val="ffffff"/>
                          </a:solidFill>
                          <a:uFillTx/>
                          <a:latin typeface="Times New Roman"/>
                          <a:ea typeface="Times New Roman"/>
                        </a:rPr>
                        <a:t>Анықтама</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4f81bd"/>
                    </a:solidFill>
                  </a:tcPr>
                </a:tc>
              </a:tr>
              <a:tr h="70164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1.Фотосинтездің жарық кезеңі </a:t>
                      </a:r>
                      <a:endParaRPr b="0" lang="ru-RU" sz="2000" strike="noStrike" u="none">
                        <a:solidFill>
                          <a:srgbClr val="000000"/>
                        </a:solidFill>
                        <a:uFillTx/>
                        <a:latin typeface="Arial"/>
                      </a:endParaRPr>
                    </a:p>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0d8e8"/>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12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0d8e8"/>
                    </a:solidFill>
                  </a:tcPr>
                </a:tc>
              </a:tr>
              <a:tr h="39672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2.Кофермент </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9edf4"/>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12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9edf4"/>
                    </a:solidFill>
                  </a:tcPr>
                </a:tc>
              </a:tr>
              <a:tr h="396720">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r>
                        <a:rPr b="0" lang="kk-KZ" sz="2000" strike="noStrike" u="none">
                          <a:solidFill>
                            <a:srgbClr val="000000"/>
                          </a:solidFill>
                          <a:uFillTx/>
                          <a:latin typeface="Times New Roman"/>
                          <a:ea typeface="Times New Roman"/>
                        </a:rPr>
                        <a:t>3.Фотолизі</a:t>
                      </a:r>
                      <a:endParaRPr b="0" lang="ru-RU" sz="20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0d8e8"/>
                    </a:solidFill>
                  </a:tcPr>
                </a:tc>
                <a:tc>
                  <a:txBody>
                    <a:bodyPr anchor="t">
                      <a:noAutofit/>
                    </a:bodyPr>
                    <a:p>
                      <a:pPr>
                        <a:lnSpc>
                          <a:spcPct val="100000"/>
                        </a:lnSpc>
                        <a:tabLst>
                          <a:tab algn="l" pos="0"/>
                          <a:tab algn="l" pos="777960"/>
                          <a:tab algn="l" pos="1555920"/>
                          <a:tab algn="l" pos="2333520"/>
                          <a:tab algn="l" pos="3111480"/>
                          <a:tab algn="l" pos="3889440"/>
                          <a:tab algn="l" pos="4667400"/>
                          <a:tab algn="l" pos="5445000"/>
                          <a:tab algn="l" pos="6222960"/>
                          <a:tab algn="l" pos="7000920"/>
                          <a:tab algn="l" pos="7778880"/>
                          <a:tab algn="l" pos="8556480"/>
                          <a:tab algn="l" pos="9334440"/>
                          <a:tab algn="l" pos="10112400"/>
                          <a:tab algn="l" pos="10890360"/>
                        </a:tabLst>
                      </a:pPr>
                      <a:endParaRPr b="0" lang="ru-RU" sz="12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0d8e8"/>
                    </a:solidFill>
                  </a:tcPr>
                </a:tc>
              </a:tr>
            </a:tbl>
          </a:graphicData>
        </a:graphic>
      </p:graphicFrame>
      <p:sp>
        <p:nvSpPr>
          <p:cNvPr id="69" name="Прямоугольник 1"/>
          <p:cNvSpPr/>
          <p:nvPr/>
        </p:nvSpPr>
        <p:spPr>
          <a:xfrm>
            <a:off x="609480" y="4051440"/>
            <a:ext cx="7824960" cy="70164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f497d"/>
                </a:solidFill>
                <a:uFillTx/>
                <a:latin typeface="Times New Roman"/>
                <a:ea typeface="Times New Roman"/>
              </a:rPr>
              <a:t>     </a:t>
            </a:r>
            <a:r>
              <a:rPr b="0" lang="kk-KZ" sz="2000" strike="noStrike" u="none">
                <a:solidFill>
                  <a:srgbClr val="000000"/>
                </a:solidFill>
                <a:uFillTx/>
                <a:latin typeface="Arial"/>
              </a:rPr>
              <a:t> </a:t>
            </a:r>
            <a:r>
              <a:rPr b="1" lang="kk-KZ" sz="2000" strike="noStrike" u="none">
                <a:solidFill>
                  <a:srgbClr val="000000"/>
                </a:solidFill>
                <a:uFillTx/>
                <a:latin typeface="Arial"/>
              </a:rPr>
              <a:t> </a:t>
            </a:r>
            <a:r>
              <a:rPr b="1" lang="kk-KZ" sz="2000" strike="noStrike" u="none">
                <a:solidFill>
                  <a:srgbClr val="204d84"/>
                </a:solidFill>
                <a:uFillTx/>
                <a:latin typeface="Times New Roman"/>
                <a:ea typeface="Times New Roman"/>
              </a:rPr>
              <a:t>Дескриптор:</a:t>
            </a:r>
            <a:endParaRPr b="0" lang="ru-RU" sz="2000" strike="noStrike" u="none">
              <a:solidFill>
                <a:srgbClr val="000000"/>
              </a:solidFill>
              <a:uFillTx/>
              <a:latin typeface="Arial"/>
            </a:endParaRPr>
          </a:p>
          <a:p>
            <a:pPr>
              <a:lnSpc>
                <a:spcPct val="100000"/>
              </a:lnSpc>
              <a:buClr>
                <a:srgbClr val="204d8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04d84"/>
                </a:solidFill>
                <a:uFillTx/>
                <a:latin typeface="Times New Roman"/>
                <a:ea typeface="Times New Roman"/>
              </a:rPr>
              <a:t>Ұғымдардың анықтамасын  жазып түсіндіреді.</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4478</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Администратор</dc:creator>
  <dc:description/>
  <dc:language>ru-RU</dc:language>
  <cp:lastModifiedBy>Huawei</cp:lastModifiedBy>
  <cp:lastPrinted>2020-01-23T08:03:28Z</cp:lastPrinted>
  <dcterms:modified xsi:type="dcterms:W3CDTF">2024-11-03T18:02:42Z</dcterms:modified>
  <cp:revision>388</cp:revision>
  <dc:subject/>
  <dc:title>Презентация PowerPoint</dc:title>
</cp:coreProperties>
</file>