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3.png" ContentType="image/png"/>
  <Override PartName="/ppt/media/image5.png" ContentType="image/png"/>
  <Override PartName="/ppt/media/image7.png" ContentType="image/png"/>
  <Override PartName="/ppt/media/image6.jpeg" ContentType="image/jpeg"/>
  <Override PartName="/ppt/media/image2.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5088"/>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A885E76-53EB-4207-963D-08988CAC9C27}"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edit the title text format</a:t>
            </a:r>
            <a:endParaRPr b="0" lang="ru-RU" sz="3800" strike="noStrike" u="none">
              <a:solidFill>
                <a:srgbClr val="000000"/>
              </a:solidFill>
              <a:uFillTx/>
              <a:latin typeface="Calibri"/>
            </a:endParaRPr>
          </a:p>
        </p:txBody>
      </p:sp>
      <p:sp>
        <p:nvSpPr>
          <p:cNvPr id="1" name="PlaceHolder 2"/>
          <p:cNvSpPr>
            <a:spLocks noGrp="1"/>
          </p:cNvSpPr>
          <p:nvPr>
            <p:ph type="body"/>
          </p:nvPr>
        </p:nvSpPr>
        <p:spPr>
          <a:xfrm>
            <a:off x="457200" y="1200240"/>
            <a:ext cx="8229600" cy="3394080"/>
          </a:xfrm>
          <a:prstGeom prst="rect">
            <a:avLst/>
          </a:prstGeom>
          <a:noFill/>
          <a:ln w="0">
            <a:noFill/>
          </a:ln>
        </p:spPr>
        <p:txBody>
          <a:bodyPr lIns="77760" rIns="77760" tIns="38880" bIns="38880" anchor="t">
            <a:normAutofit fontScale="92500" lnSpcReduction="9999"/>
          </a:bodyPr>
          <a:p>
            <a:pPr marL="290520" indent="-29052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Click to edit the outline text format</a:t>
            </a:r>
            <a:endParaRPr b="0" lang="ru-RU" sz="2700" strike="noStrike" u="none">
              <a:solidFill>
                <a:srgbClr val="000000"/>
              </a:solidFill>
              <a:uFillTx/>
              <a:latin typeface="Calibri"/>
            </a:endParaRPr>
          </a:p>
          <a:p>
            <a:pPr lvl="1" marL="631800" indent="-24300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Second Outline Level</a:t>
            </a:r>
            <a:endParaRPr b="0" lang="ru-RU" sz="2700" strike="noStrike" u="none">
              <a:solidFill>
                <a:srgbClr val="000000"/>
              </a:solidFill>
              <a:uFillTx/>
              <a:latin typeface="Calibri"/>
            </a:endParaRPr>
          </a:p>
          <a:p>
            <a:pPr lvl="2" marL="9730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Third Outline Level</a:t>
            </a:r>
            <a:endParaRPr b="0" lang="ru-RU" sz="2700" strike="noStrike" u="none">
              <a:solidFill>
                <a:srgbClr val="000000"/>
              </a:solidFill>
              <a:uFillTx/>
              <a:latin typeface="Calibri"/>
            </a:endParaRPr>
          </a:p>
          <a:p>
            <a:pPr lvl="3" marL="136224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Fourth Outline Level</a:t>
            </a:r>
            <a:endParaRPr b="0" lang="ru-RU" sz="2700" strike="noStrike" u="none">
              <a:solidFill>
                <a:srgbClr val="000000"/>
              </a:solidFill>
              <a:uFillTx/>
              <a:latin typeface="Calibri"/>
            </a:endParaRPr>
          </a:p>
          <a:p>
            <a:pPr lvl="4"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Fifth Outline Level</a:t>
            </a:r>
            <a:endParaRPr b="0" lang="ru-RU" sz="2700" strike="noStrike" u="none">
              <a:solidFill>
                <a:srgbClr val="000000"/>
              </a:solidFill>
              <a:uFillTx/>
              <a:latin typeface="Calibri"/>
            </a:endParaRPr>
          </a:p>
          <a:p>
            <a:pPr lvl="5"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Sixth Outline Level</a:t>
            </a:r>
            <a:endParaRPr b="0" lang="ru-RU" sz="2700" strike="noStrike" u="none">
              <a:solidFill>
                <a:srgbClr val="000000"/>
              </a:solidFill>
              <a:uFillTx/>
              <a:latin typeface="Calibri"/>
            </a:endParaRPr>
          </a:p>
          <a:p>
            <a:pPr lvl="6"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Seventh Outline Level</a:t>
            </a:r>
            <a:endParaRPr b="0" lang="ru-RU" sz="2700" strike="noStrike" u="none">
              <a:solidFill>
                <a:srgbClr val="000000"/>
              </a:solidFill>
              <a:uFillTx/>
              <a:latin typeface="Calibri"/>
            </a:endParaRPr>
          </a:p>
        </p:txBody>
      </p:sp>
      <p:sp>
        <p:nvSpPr>
          <p:cNvPr id="2" name="PlaceHolder 3"/>
          <p:cNvSpPr>
            <a:spLocks noGrp="1"/>
          </p:cNvSpPr>
          <p:nvPr>
            <p:ph type="dt" idx="1"/>
          </p:nvPr>
        </p:nvSpPr>
        <p:spPr>
          <a:xfrm>
            <a:off x="456840" y="4766760"/>
            <a:ext cx="213372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 name="PlaceHolder 4"/>
          <p:cNvSpPr>
            <a:spLocks noGrp="1"/>
          </p:cNvSpPr>
          <p:nvPr>
            <p:ph type="ftr" idx="2"/>
          </p:nvPr>
        </p:nvSpPr>
        <p:spPr>
          <a:xfrm>
            <a:off x="3124080" y="4766760"/>
            <a:ext cx="289584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 name="PlaceHolder 5"/>
          <p:cNvSpPr>
            <a:spLocks noGrp="1"/>
          </p:cNvSpPr>
          <p:nvPr>
            <p:ph type="sldNum" idx="3"/>
          </p:nvPr>
        </p:nvSpPr>
        <p:spPr>
          <a:xfrm>
            <a:off x="6552720" y="4766760"/>
            <a:ext cx="2133720" cy="273240"/>
          </a:xfrm>
          <a:prstGeom prst="rect">
            <a:avLst/>
          </a:prstGeom>
          <a:noFill/>
          <a:ln w="0">
            <a:noFill/>
          </a:ln>
        </p:spPr>
        <p:txBody>
          <a:bodyPr lIns="77760" rIns="77760" tIns="38880" bIns="388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898989"/>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4FFCD4E-E28A-45E6-B10C-4A33467C8E67}"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Google Shape;76;p1"/>
          <p:cNvSpPr/>
          <p:nvPr/>
        </p:nvSpPr>
        <p:spPr>
          <a:xfrm>
            <a:off x="687240" y="2220840"/>
            <a:ext cx="7712280" cy="1306440"/>
          </a:xfrm>
          <a:prstGeom prst="rect">
            <a:avLst/>
          </a:prstGeom>
          <a:noFill/>
          <a:ln w="0">
            <a:noFill/>
          </a:ln>
        </p:spPr>
        <p:style>
          <a:lnRef idx="0"/>
          <a:fillRef idx="0"/>
          <a:effectRef idx="0"/>
          <a:fontRef idx="minor"/>
        </p:style>
        <p:txBody>
          <a:bodyPr lIns="44280" rIns="44280" tIns="22320" bIns="2232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 </a:t>
            </a:r>
            <a:r>
              <a:rPr b="1" lang="kk-KZ" sz="2500" strike="noStrike" u="none">
                <a:solidFill>
                  <a:srgbClr val="558ed5"/>
                </a:solidFill>
                <a:uFillTx/>
                <a:latin typeface="Times New Roman"/>
                <a:ea typeface="Times New Roman"/>
              </a:rPr>
              <a:t>Тақырыбы:</a:t>
            </a:r>
            <a:r>
              <a:rPr b="1" lang="kk-KZ" sz="2800" strike="noStrike" u="none">
                <a:solidFill>
                  <a:srgbClr val="558ed5"/>
                </a:solidFill>
                <a:uFillTx/>
                <a:latin typeface="Times New Roman"/>
                <a:ea typeface="Times New Roman"/>
              </a:rPr>
              <a:t>Биологиядағы басқару жүйесі</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558ed5"/>
                </a:solidFill>
                <a:uFillTx/>
                <a:latin typeface="Times New Roman"/>
                <a:ea typeface="Times New Roman"/>
              </a:rPr>
              <a:t>11 сынып</a:t>
            </a:r>
            <a:endParaRPr b="0" lang="ru-RU" sz="2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558ed5"/>
                </a:solidFill>
                <a:uFillTx/>
                <a:latin typeface="Times New Roman"/>
                <a:ea typeface="Times New Roman"/>
              </a:rPr>
              <a:t>(Қоғамдық – гуманитарлық бағыты</a:t>
            </a:r>
            <a:r>
              <a:rPr b="0" i="1" lang="ru-RU" sz="2400" strike="noStrike" u="none">
                <a:solidFill>
                  <a:srgbClr val="558ed5"/>
                </a:solidFill>
                <a:uFillTx/>
                <a:latin typeface="Times New Roman"/>
                <a:ea typeface="Times New Roman"/>
              </a:rPr>
              <a:t>)</a:t>
            </a:r>
            <a:endParaRPr b="0" lang="ru-RU"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cxnSp>
        <p:nvCxnSpPr>
          <p:cNvPr id="6" name="Google Shape;77;p1"/>
          <p:cNvCxnSpPr/>
          <p:nvPr/>
        </p:nvCxnSpPr>
        <p:spPr>
          <a:xfrm>
            <a:off x="1166400" y="4409640"/>
            <a:ext cx="6941160" cy="1080"/>
          </a:xfrm>
          <a:prstGeom prst="straightConnector1">
            <a:avLst/>
          </a:prstGeom>
          <a:ln w="38160">
            <a:solidFill>
              <a:srgbClr val="090f78"/>
            </a:solidFill>
            <a:miter/>
          </a:ln>
        </p:spPr>
      </p:cxnSp>
      <p:cxnSp>
        <p:nvCxnSpPr>
          <p:cNvPr id="7" name="Google Shape;78;p1"/>
          <p:cNvCxnSpPr/>
          <p:nvPr/>
        </p:nvCxnSpPr>
        <p:spPr>
          <a:xfrm>
            <a:off x="1287360" y="4736880"/>
            <a:ext cx="6820560" cy="1080"/>
          </a:xfrm>
          <a:prstGeom prst="straightConnector1">
            <a:avLst/>
          </a:prstGeom>
          <a:ln w="38160">
            <a:solidFill>
              <a:srgbClr val="00b050"/>
            </a:solidFill>
            <a:miter/>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800" strike="noStrike" u="none">
              <a:solidFill>
                <a:srgbClr val="000000"/>
              </a:solidFill>
              <a:uFillTx/>
              <a:latin typeface="Calibri"/>
            </a:endParaRPr>
          </a:p>
        </p:txBody>
      </p:sp>
      <p:pic>
        <p:nvPicPr>
          <p:cNvPr id="67" name="Объект 5" descr=""/>
          <p:cNvPicPr/>
          <p:nvPr/>
        </p:nvPicPr>
        <p:blipFill>
          <a:blip r:embed="rId1"/>
          <a:stretch/>
        </p:blipFill>
        <p:spPr>
          <a:xfrm>
            <a:off x="4923000" y="206280"/>
            <a:ext cx="4052880" cy="4730760"/>
          </a:xfrm>
          <a:prstGeom prst="rect">
            <a:avLst/>
          </a:prstGeom>
          <a:ln w="0">
            <a:noFill/>
          </a:ln>
        </p:spPr>
      </p:pic>
      <p:sp>
        <p:nvSpPr>
          <p:cNvPr id="68"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E3365AE-765A-4995-8917-A4B676B4C4A7}"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69" name="Picture 2" descr=""/>
          <p:cNvPicPr/>
          <p:nvPr/>
        </p:nvPicPr>
        <p:blipFill>
          <a:blip r:embed="rId2"/>
          <a:stretch/>
        </p:blipFill>
        <p:spPr>
          <a:xfrm>
            <a:off x="334800" y="206280"/>
            <a:ext cx="4588200" cy="4730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800" strike="noStrike" u="none">
                <a:solidFill>
                  <a:srgbClr val="000000"/>
                </a:solidFill>
                <a:uFillTx/>
                <a:latin typeface="Calibri"/>
              </a:rPr>
              <a:t>ай</a:t>
            </a:r>
            <a:endParaRPr b="0" lang="ru-RU" sz="3800" strike="noStrike" u="none">
              <a:solidFill>
                <a:srgbClr val="000000"/>
              </a:solidFill>
              <a:uFillTx/>
              <a:latin typeface="Calibri"/>
            </a:endParaRPr>
          </a:p>
        </p:txBody>
      </p:sp>
      <p:graphicFrame>
        <p:nvGraphicFramePr>
          <p:cNvPr id="71" name=""/>
          <p:cNvGraphicFramePr/>
          <p:nvPr/>
        </p:nvGraphicFramePr>
        <p:xfrm>
          <a:off x="1131840" y="1884240"/>
          <a:ext cx="3108240" cy="2084400"/>
        </p:xfrm>
        <a:graphic>
          <a:graphicData uri="http://schemas.openxmlformats.org/drawingml/2006/table">
            <a:tbl>
              <a:tblPr/>
              <a:tblGrid>
                <a:gridCol w="1554120"/>
                <a:gridCol w="1554120"/>
              </a:tblGrid>
              <a:tr h="1929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ru-RU" sz="1100" strike="noStrike" u="none">
                          <a:solidFill>
                            <a:srgbClr val="000000"/>
                          </a:solidFill>
                          <a:uFillTx/>
                          <a:latin typeface="Times New Roman"/>
                          <a:ea typeface="Calibri"/>
                        </a:rPr>
                        <a:t>          </a:t>
                      </a:r>
                      <a:r>
                        <a:rPr b="1" lang="ru-RU" sz="1100" strike="noStrike" u="none">
                          <a:solidFill>
                            <a:srgbClr val="000000"/>
                          </a:solidFill>
                          <a:uFillTx/>
                          <a:latin typeface="Times New Roman"/>
                          <a:ea typeface="Calibri"/>
                        </a:rPr>
                        <a:t>+    -</a:t>
                      </a:r>
                      <a:endParaRPr b="0" lang="ru-RU" sz="11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Жүйелеудің маңызын түсіндім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878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Тірі ағзалар патшалығын сипаттай аламын</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0164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Өсімдік пен жануар жүйелеудегі айырмашылықтарын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 ашқан ғалымды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graphicFrame>
        <p:nvGraphicFramePr>
          <p:cNvPr id="72" name=""/>
          <p:cNvGraphicFramePr/>
          <p:nvPr/>
        </p:nvGraphicFramePr>
        <p:xfrm>
          <a:off x="5665680" y="1884240"/>
          <a:ext cx="3106800" cy="2084400"/>
        </p:xfrm>
        <a:graphic>
          <a:graphicData uri="http://schemas.openxmlformats.org/drawingml/2006/table">
            <a:tbl>
              <a:tblPr/>
              <a:tblGrid>
                <a:gridCol w="1552680"/>
                <a:gridCol w="1554120"/>
              </a:tblGrid>
              <a:tr h="1929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ru-RU" sz="1100" strike="noStrike" u="none">
                          <a:solidFill>
                            <a:srgbClr val="000000"/>
                          </a:solidFill>
                          <a:uFillTx/>
                          <a:latin typeface="Times New Roman"/>
                          <a:ea typeface="Calibri"/>
                        </a:rPr>
                        <a:t>          </a:t>
                      </a:r>
                      <a:r>
                        <a:rPr b="1" lang="ru-RU" sz="1100" strike="noStrike" u="none">
                          <a:solidFill>
                            <a:srgbClr val="000000"/>
                          </a:solidFill>
                          <a:uFillTx/>
                          <a:latin typeface="Times New Roman"/>
                          <a:ea typeface="Calibri"/>
                        </a:rPr>
                        <a:t>+    -</a:t>
                      </a:r>
                      <a:endParaRPr b="0" lang="ru-RU" sz="11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Жүйелеудің маңызын түсіндім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878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Тірі ағзалар патшалығын сипаттай аламын</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0164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Өсімдік пен жануар жүйелеудегі айырмашылықтарын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 ашқан ғалымды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73"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7E86374-E093-48D9-94CA-3561716D55AA}"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74" name="Picture 2" descr="C:\Users\Типография\Desktop\Безымянный.png"/>
          <p:cNvPicPr/>
          <p:nvPr/>
        </p:nvPicPr>
        <p:blipFill>
          <a:blip r:embed="rId1"/>
          <a:srcRect l="11758" t="0" r="11484" b="0"/>
          <a:stretch/>
        </p:blipFill>
        <p:spPr>
          <a:xfrm>
            <a:off x="0" y="0"/>
            <a:ext cx="9144000" cy="5168880"/>
          </a:xfrm>
          <a:prstGeom prst="rect">
            <a:avLst/>
          </a:prstGeom>
          <a:ln w="0">
            <a:noFill/>
          </a:ln>
        </p:spPr>
      </p:pic>
      <p:sp>
        <p:nvSpPr>
          <p:cNvPr id="75" name="Прямоугольник 7"/>
          <p:cNvSpPr/>
          <p:nvPr/>
        </p:nvSpPr>
        <p:spPr>
          <a:xfrm>
            <a:off x="8486640" y="451944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D6CC69A-F291-4B34-AA1B-D3533DE60D51}"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76" name="Google Shape;124;p4"/>
          <p:cNvCxnSpPr/>
          <p:nvPr/>
        </p:nvCxnSpPr>
        <p:spPr>
          <a:xfrm>
            <a:off x="191880" y="4874760"/>
            <a:ext cx="8614440" cy="1080"/>
          </a:xfrm>
          <a:prstGeom prst="straightConnector1">
            <a:avLst/>
          </a:prstGeom>
          <a:ln w="38160">
            <a:solidFill>
              <a:srgbClr val="002060"/>
            </a:solidFill>
            <a:miter/>
          </a:ln>
        </p:spPr>
      </p:cxnSp>
      <p:cxnSp>
        <p:nvCxnSpPr>
          <p:cNvPr id="77" name="Google Shape;125;p4"/>
          <p:cNvCxnSpPr/>
          <p:nvPr/>
        </p:nvCxnSpPr>
        <p:spPr>
          <a:xfrm flipV="1">
            <a:off x="456120" y="4979160"/>
            <a:ext cx="8317800" cy="1080"/>
          </a:xfrm>
          <a:prstGeom prst="straightConnector1">
            <a:avLst/>
          </a:prstGeom>
          <a:ln w="38160">
            <a:solidFill>
              <a:srgbClr val="00b050"/>
            </a:solidFill>
            <a:miter/>
          </a:ln>
        </p:spPr>
      </p:cxnSp>
      <p:sp>
        <p:nvSpPr>
          <p:cNvPr id="78" name="Прямоугольник 10"/>
          <p:cNvSpPr/>
          <p:nvPr/>
        </p:nvSpPr>
        <p:spPr>
          <a:xfrm>
            <a:off x="3407040" y="295200"/>
            <a:ext cx="2107440" cy="4986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1 тапсырма </a:t>
            </a:r>
            <a:endParaRPr b="0" lang="ru-RU" sz="2800" strike="noStrike" u="none">
              <a:solidFill>
                <a:srgbClr val="000000"/>
              </a:solidFill>
              <a:uFillTx/>
              <a:latin typeface="Arial"/>
            </a:endParaRPr>
          </a:p>
        </p:txBody>
      </p:sp>
      <p:sp>
        <p:nvSpPr>
          <p:cNvPr id="79" name="Rectangle 1"/>
          <p:cNvSpPr/>
          <p:nvPr/>
        </p:nvSpPr>
        <p:spPr>
          <a:xfrm>
            <a:off x="475200" y="771840"/>
            <a:ext cx="3003840" cy="741960"/>
          </a:xfrm>
          <a:prstGeom prst="rect">
            <a:avLst/>
          </a:prstGeom>
          <a:noFill/>
          <a:ln w="0">
            <a:noFill/>
          </a:ln>
        </p:spPr>
        <p:style>
          <a:lnRef idx="0"/>
          <a:fillRef idx="0"/>
          <a:effectRef idx="0"/>
          <a:fontRef idx="minor"/>
        </p:style>
        <p:txBody>
          <a:bodyPr wrap="none"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558ed5"/>
                </a:solidFill>
                <a:uFillTx/>
                <a:latin typeface="Times New Roman"/>
                <a:ea typeface="Calibri"/>
              </a:rPr>
              <a:t>Биологиялық диктант</a:t>
            </a: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graphicFrame>
        <p:nvGraphicFramePr>
          <p:cNvPr id="80" name=""/>
          <p:cNvGraphicFramePr/>
          <p:nvPr/>
        </p:nvGraphicFramePr>
        <p:xfrm>
          <a:off x="250920" y="1158840"/>
          <a:ext cx="8042040" cy="2575080"/>
        </p:xfrm>
        <a:graphic>
          <a:graphicData uri="http://schemas.openxmlformats.org/drawingml/2006/table">
            <a:tbl>
              <a:tblPr/>
              <a:tblGrid>
                <a:gridCol w="8042040"/>
              </a:tblGrid>
              <a:tr h="3333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a:noFill/>
                    </a:lnL>
                    <a:lnR>
                      <a:noFill/>
                    </a:lnR>
                    <a:lnT>
                      <a:noFill/>
                    </a:lnT>
                    <a:lnB>
                      <a:noFill/>
                    </a:lnB>
                    <a:noFill/>
                  </a:tcPr>
                </a:tc>
              </a:tr>
              <a:tr h="8571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2000" strike="noStrike" u="none">
                          <a:solidFill>
                            <a:srgbClr val="558ed5"/>
                          </a:solidFill>
                          <a:uFillTx/>
                          <a:latin typeface="Times New Roman"/>
                          <a:ea typeface="Times New Roman"/>
                        </a:rPr>
                        <a:t>-------- өзін-өзі реттейтін жүйе.  Құрылымдық деңгейі бойынша биологиялық жүйеге---- немесе тіршілік иесі жатады.</a:t>
                      </a:r>
                      <a:endParaRPr b="0" lang="ru-RU" sz="2000" strike="noStrike" u="none">
                        <a:solidFill>
                          <a:srgbClr val="000000"/>
                        </a:solidFill>
                        <a:uFillTx/>
                        <a:latin typeface="Arial"/>
                      </a:endParaRPr>
                    </a:p>
                  </a:txBody>
                  <a:tcPr anchor="t" marL="58680" marR="58680">
                    <a:lnL>
                      <a:noFill/>
                    </a:lnL>
                    <a:lnR>
                      <a:noFill/>
                    </a:lnR>
                    <a:lnT>
                      <a:noFill/>
                    </a:lnT>
                    <a:lnB>
                      <a:noFill/>
                    </a:lnB>
                    <a:noFill/>
                  </a:tcPr>
                </a:tc>
              </a:tr>
              <a:tr h="1384560">
                <a:tc>
                  <a:txBody>
                    <a:bodyPr lIns="58680" rIns="58680" tIns="0" bIns="0" anchor="t">
                      <a:noAutofit/>
                    </a:bodyPr>
                    <a:p>
                      <a:pPr marL="457200">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2000" strike="noStrike" u="none">
                          <a:solidFill>
                            <a:srgbClr val="558ed5"/>
                          </a:solidFill>
                          <a:uFillTx/>
                          <a:latin typeface="Times New Roman"/>
                          <a:ea typeface="Calibri"/>
                        </a:rPr>
                        <a:t>Белгілі  бір аумақта, белгілі бір жағдайда тіршілік ететін әртүрлі ағзалардың түрлері ен популяциялары -------- және ------ түзеді.</a:t>
                      </a:r>
                      <a:endParaRPr b="0" lang="ru-RU" sz="2000" strike="noStrike" u="none">
                        <a:solidFill>
                          <a:srgbClr val="000000"/>
                        </a:solidFill>
                        <a:uFillTx/>
                        <a:latin typeface="Arial"/>
                      </a:endParaRPr>
                    </a:p>
                    <a:p>
                      <a:pPr marL="457200">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2000" strike="noStrike" u="none">
                        <a:solidFill>
                          <a:srgbClr val="000000"/>
                        </a:solidFill>
                        <a:uFillTx/>
                        <a:latin typeface="Arial"/>
                      </a:endParaRPr>
                    </a:p>
                  </a:txBody>
                  <a:tcPr anchor="t" marL="58680" marR="58680">
                    <a:lnL>
                      <a:noFill/>
                    </a:lnL>
                    <a:lnR>
                      <a:noFill/>
                    </a:lnR>
                    <a:lnT>
                      <a:noFill/>
                    </a:lnT>
                    <a:lnB>
                      <a:noFill/>
                    </a:lnB>
                    <a:no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1798560" y="25704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800" strike="noStrike" u="none">
                <a:solidFill>
                  <a:srgbClr val="17375e"/>
                </a:solidFill>
                <a:uFillTx/>
                <a:latin typeface="Calibri"/>
              </a:rPr>
              <a:t>Жауабы:</a:t>
            </a:r>
            <a:endParaRPr b="0" lang="ru-RU" sz="3800" strike="noStrike" u="none">
              <a:solidFill>
                <a:srgbClr val="000000"/>
              </a:solidFill>
              <a:uFillTx/>
              <a:latin typeface="Calibri"/>
            </a:endParaRPr>
          </a:p>
        </p:txBody>
      </p:sp>
      <p:sp>
        <p:nvSpPr>
          <p:cNvPr id="82" name=""/>
          <p:cNvSpPr txBox="1"/>
          <p:nvPr/>
        </p:nvSpPr>
        <p:spPr>
          <a:xfrm>
            <a:off x="495000" y="1200240"/>
            <a:ext cx="4381560" cy="3394080"/>
          </a:xfrm>
          <a:prstGeom prst="rect">
            <a:avLst/>
          </a:prstGeom>
          <a:noFill/>
          <a:ln w="0">
            <a:noFill/>
          </a:ln>
        </p:spPr>
        <p:txBody>
          <a:bodyPr lIns="77760" rIns="77760" tIns="38880" bIns="38880" anchor="t">
            <a:normAutofit/>
          </a:bodyPr>
          <a:p>
            <a:pPr marL="290520" indent="-290520">
              <a:spcBef>
                <a:spcPts val="5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000000"/>
                </a:solidFill>
                <a:uFillTx/>
                <a:latin typeface="Calibri"/>
              </a:rPr>
              <a:t> </a:t>
            </a:r>
            <a:r>
              <a:rPr b="0" lang="kk-KZ" sz="2300" strike="noStrike" u="none">
                <a:solidFill>
                  <a:srgbClr val="17375e"/>
                </a:solidFill>
                <a:uFillTx/>
                <a:latin typeface="Calibri"/>
              </a:rPr>
              <a:t>Популяция</a:t>
            </a:r>
            <a:endParaRPr b="0" lang="ru-RU" sz="2300" strike="noStrike" u="none">
              <a:solidFill>
                <a:srgbClr val="000000"/>
              </a:solidFill>
              <a:uFillTx/>
              <a:latin typeface="Calibri"/>
            </a:endParaRPr>
          </a:p>
          <a:p>
            <a:pPr marL="290520" indent="-290520">
              <a:spcBef>
                <a:spcPts val="575"/>
              </a:spcBef>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17375e"/>
                </a:solidFill>
                <a:uFillTx/>
                <a:latin typeface="Calibri"/>
              </a:rPr>
              <a:t>Ағза</a:t>
            </a:r>
            <a:endParaRPr b="0" lang="ru-RU" sz="2300" strike="noStrike" u="none">
              <a:solidFill>
                <a:srgbClr val="000000"/>
              </a:solidFill>
              <a:uFillTx/>
              <a:latin typeface="Calibri"/>
            </a:endParaRPr>
          </a:p>
          <a:p>
            <a:pPr marL="290520" indent="-290520">
              <a:spcBef>
                <a:spcPts val="575"/>
              </a:spcBef>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17375e"/>
                </a:solidFill>
                <a:uFillTx/>
                <a:latin typeface="Calibri"/>
              </a:rPr>
              <a:t>Экожүйелер  немесе биогеоценоз</a:t>
            </a:r>
            <a:endParaRPr b="0" lang="ru-RU" sz="2300" strike="noStrike" u="none">
              <a:solidFill>
                <a:srgbClr val="000000"/>
              </a:solidFill>
              <a:uFillTx/>
              <a:latin typeface="Calibri"/>
            </a:endParaRPr>
          </a:p>
        </p:txBody>
      </p:sp>
      <p:pic>
        <p:nvPicPr>
          <p:cNvPr id="83" name="Объект 5" descr=""/>
          <p:cNvPicPr/>
          <p:nvPr/>
        </p:nvPicPr>
        <p:blipFill>
          <a:blip r:embed="rId1"/>
          <a:stretch/>
        </p:blipFill>
        <p:spPr>
          <a:xfrm>
            <a:off x="4441680" y="1063800"/>
            <a:ext cx="3535560" cy="3394080"/>
          </a:xfrm>
          <a:prstGeom prst="rect">
            <a:avLst/>
          </a:prstGeom>
          <a:ln w="0">
            <a:noFill/>
          </a:ln>
        </p:spPr>
      </p:pic>
      <p:sp>
        <p:nvSpPr>
          <p:cNvPr id="84"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06C34D-95AF-4448-95ED-9F371DCA2870}"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 name="Picture 2" descr="C:\Users\Типография\Desktop\Безымянный.png"/>
          <p:cNvPicPr/>
          <p:nvPr/>
        </p:nvPicPr>
        <p:blipFill>
          <a:blip r:embed="rId1"/>
          <a:srcRect l="11758" t="0" r="11484" b="0"/>
          <a:stretch/>
        </p:blipFill>
        <p:spPr>
          <a:xfrm>
            <a:off x="0" y="4680"/>
            <a:ext cx="9144000" cy="5167440"/>
          </a:xfrm>
          <a:prstGeom prst="rect">
            <a:avLst/>
          </a:prstGeom>
          <a:ln w="0">
            <a:noFill/>
          </a:ln>
        </p:spPr>
      </p:pic>
      <p:sp>
        <p:nvSpPr>
          <p:cNvPr id="9"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10C7911-62A0-4BAC-A4EF-450049AAF33D}"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0" name="Google Shape;124;p4"/>
          <p:cNvCxnSpPr/>
          <p:nvPr/>
        </p:nvCxnSpPr>
        <p:spPr>
          <a:xfrm>
            <a:off x="299880" y="4882680"/>
            <a:ext cx="8614800" cy="1080"/>
          </a:xfrm>
          <a:prstGeom prst="straightConnector1">
            <a:avLst/>
          </a:prstGeom>
          <a:ln w="38160">
            <a:solidFill>
              <a:srgbClr val="002060"/>
            </a:solidFill>
            <a:miter/>
          </a:ln>
        </p:spPr>
      </p:cxnSp>
      <p:cxnSp>
        <p:nvCxnSpPr>
          <p:cNvPr id="11" name="Google Shape;125;p4"/>
          <p:cNvCxnSpPr/>
          <p:nvPr/>
        </p:nvCxnSpPr>
        <p:spPr>
          <a:xfrm flipV="1">
            <a:off x="456120" y="4979160"/>
            <a:ext cx="8317800" cy="1080"/>
          </a:xfrm>
          <a:prstGeom prst="straightConnector1">
            <a:avLst/>
          </a:prstGeom>
          <a:ln w="38160">
            <a:solidFill>
              <a:srgbClr val="00b050"/>
            </a:solidFill>
            <a:miter/>
          </a:ln>
        </p:spPr>
      </p:cxnSp>
      <p:sp>
        <p:nvSpPr>
          <p:cNvPr id="12" name="Google Shape;230;p65"/>
          <p:cNvSpPr/>
          <p:nvPr/>
        </p:nvSpPr>
        <p:spPr>
          <a:xfrm>
            <a:off x="325440" y="1146240"/>
            <a:ext cx="8381880" cy="29718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13" name="Прямоугольник 9"/>
          <p:cNvSpPr/>
          <p:nvPr/>
        </p:nvSpPr>
        <p:spPr>
          <a:xfrm>
            <a:off x="2592360" y="1989000"/>
            <a:ext cx="4481640" cy="74196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Бағалау критерийлері</a:t>
            </a: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sp>
        <p:nvSpPr>
          <p:cNvPr id="14" name="Прямоугольник 10"/>
          <p:cNvSpPr/>
          <p:nvPr/>
        </p:nvSpPr>
        <p:spPr>
          <a:xfrm>
            <a:off x="3277080" y="804960"/>
            <a:ext cx="2073960" cy="40680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002060"/>
                </a:solidFill>
                <a:uFillTx/>
                <a:latin typeface="Century Gothic"/>
              </a:rPr>
              <a:t>Оқу мақсаты</a:t>
            </a:r>
            <a:r>
              <a:rPr b="0" lang="ru-RU" sz="2200" strike="noStrike" u="none">
                <a:solidFill>
                  <a:srgbClr val="002060"/>
                </a:solidFill>
                <a:uFillTx/>
                <a:latin typeface="Century Gothic"/>
              </a:rPr>
              <a:t>: </a:t>
            </a:r>
            <a:endParaRPr b="0" lang="ru-RU" sz="2200" strike="noStrike" u="none">
              <a:solidFill>
                <a:srgbClr val="000000"/>
              </a:solidFill>
              <a:uFillTx/>
              <a:latin typeface="Arial"/>
            </a:endParaRPr>
          </a:p>
        </p:txBody>
      </p:sp>
      <p:sp>
        <p:nvSpPr>
          <p:cNvPr id="15" name="Rectangle 9"/>
          <p:cNvSpPr/>
          <p:nvPr/>
        </p:nvSpPr>
        <p:spPr>
          <a:xfrm>
            <a:off x="130320" y="1383480"/>
            <a:ext cx="9013680" cy="92556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558ed5"/>
                </a:solidFill>
                <a:uFillTx/>
                <a:latin typeface="Times New Roman"/>
                <a:ea typeface="Times New Roman"/>
              </a:rPr>
              <a:t>11.1.7.1Биологиядағы басқару жүйесін сипаттау</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16" name="Rectangle 10"/>
          <p:cNvSpPr/>
          <p:nvPr/>
        </p:nvSpPr>
        <p:spPr>
          <a:xfrm>
            <a:off x="336600" y="2951280"/>
            <a:ext cx="8307360" cy="1107720"/>
          </a:xfrm>
          <a:prstGeom prst="rect">
            <a:avLst/>
          </a:prstGeom>
          <a:noFill/>
          <a:ln w="0">
            <a:noFill/>
          </a:ln>
        </p:spPr>
        <p:style>
          <a:lnRef idx="0"/>
          <a:fillRef idx="0"/>
          <a:effectRef idx="0"/>
          <a:fontRef idx="minor"/>
        </p:style>
        <p:txBody>
          <a:bodyPr lIns="71640" rIns="71640" tIns="35640" bIns="35640" anchor="ctr">
            <a:spAutoFit/>
          </a:bodyPr>
          <a:p>
            <a:pPr marL="343080" indent="-343080">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Arial"/>
              </a:rPr>
              <a:t> </a:t>
            </a:r>
            <a:r>
              <a:rPr b="0" lang="kk-KZ" sz="1800" strike="noStrike" u="none">
                <a:solidFill>
                  <a:srgbClr val="558ed5"/>
                </a:solidFill>
                <a:uFillTx/>
                <a:latin typeface="Times New Roman"/>
                <a:ea typeface="Times New Roman"/>
              </a:rPr>
              <a:t>Жүйе түсінігін ұғынады;</a:t>
            </a:r>
            <a:endParaRPr b="0" lang="ru-RU" sz="1800" strike="noStrike" u="none">
              <a:solidFill>
                <a:srgbClr val="000000"/>
              </a:solidFill>
              <a:uFillTx/>
              <a:latin typeface="Arial"/>
            </a:endParaRPr>
          </a:p>
          <a:p>
            <a:pPr marL="343080" indent="-343080">
              <a:lnSpc>
                <a:spcPct val="100000"/>
              </a:lnSpc>
              <a:buClr>
                <a:srgbClr val="558ed5"/>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558ed5"/>
                </a:solidFill>
                <a:uFillTx/>
                <a:latin typeface="Times New Roman"/>
                <a:ea typeface="Times New Roman"/>
              </a:rPr>
              <a:t>Биологиялық жүйелердің ашықтығын және өзін-өзі реттеуді сипаттайды;</a:t>
            </a:r>
            <a:endParaRPr b="0" lang="ru-RU" sz="1800" strike="noStrike" u="none">
              <a:solidFill>
                <a:srgbClr val="000000"/>
              </a:solidFill>
              <a:uFillTx/>
              <a:latin typeface="Arial"/>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marL="343080" indent="-343080">
              <a:lnSpc>
                <a:spcPct val="100000"/>
              </a:lnSpc>
              <a:buClr>
                <a:srgbClr val="558ed5"/>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 name="Picture 2" descr="C:\Users\Типография\Desktop\Безымянный.png"/>
          <p:cNvPicPr/>
          <p:nvPr/>
        </p:nvPicPr>
        <p:blipFill>
          <a:blip r:embed="rId1"/>
          <a:srcRect l="11758" t="0" r="11484" b="0"/>
          <a:stretch/>
        </p:blipFill>
        <p:spPr>
          <a:xfrm>
            <a:off x="-30240" y="-23760"/>
            <a:ext cx="9144000" cy="5167440"/>
          </a:xfrm>
          <a:prstGeom prst="rect">
            <a:avLst/>
          </a:prstGeom>
          <a:ln w="0">
            <a:noFill/>
          </a:ln>
        </p:spPr>
      </p:pic>
      <p:sp>
        <p:nvSpPr>
          <p:cNvPr id="18"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776B430-F3D9-4E78-90BD-92407ADE66D1}"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9" name="Google Shape;124;p4"/>
          <p:cNvCxnSpPr/>
          <p:nvPr/>
        </p:nvCxnSpPr>
        <p:spPr>
          <a:xfrm>
            <a:off x="299880" y="4882680"/>
            <a:ext cx="8614800" cy="1080"/>
          </a:xfrm>
          <a:prstGeom prst="straightConnector1">
            <a:avLst/>
          </a:prstGeom>
          <a:ln w="38160">
            <a:solidFill>
              <a:srgbClr val="002060"/>
            </a:solidFill>
            <a:miter/>
          </a:ln>
        </p:spPr>
      </p:cxnSp>
      <p:cxnSp>
        <p:nvCxnSpPr>
          <p:cNvPr id="20" name="Google Shape;125;p4"/>
          <p:cNvCxnSpPr/>
          <p:nvPr/>
        </p:nvCxnSpPr>
        <p:spPr>
          <a:xfrm flipV="1">
            <a:off x="456120" y="4979160"/>
            <a:ext cx="8317800" cy="1080"/>
          </a:xfrm>
          <a:prstGeom prst="straightConnector1">
            <a:avLst/>
          </a:prstGeom>
          <a:ln w="38160">
            <a:solidFill>
              <a:srgbClr val="00b050"/>
            </a:solidFill>
            <a:miter/>
          </a:ln>
        </p:spPr>
      </p:cxnSp>
      <p:sp>
        <p:nvSpPr>
          <p:cNvPr id="21" name="Прямоугольник 9"/>
          <p:cNvSpPr/>
          <p:nvPr/>
        </p:nvSpPr>
        <p:spPr>
          <a:xfrm>
            <a:off x="2592360" y="1989000"/>
            <a:ext cx="4481640" cy="41148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22" name="Прямоугольник 10"/>
          <p:cNvSpPr/>
          <p:nvPr/>
        </p:nvSpPr>
        <p:spPr>
          <a:xfrm>
            <a:off x="3211560" y="804960"/>
            <a:ext cx="144360" cy="4111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23" name="Rectangle 9"/>
          <p:cNvSpPr/>
          <p:nvPr/>
        </p:nvSpPr>
        <p:spPr>
          <a:xfrm>
            <a:off x="130320" y="1330200"/>
            <a:ext cx="3979800" cy="45720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24" name="Rectangle 10"/>
          <p:cNvSpPr/>
          <p:nvPr/>
        </p:nvSpPr>
        <p:spPr>
          <a:xfrm>
            <a:off x="336600" y="3225600"/>
            <a:ext cx="8307360" cy="55908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a:lnSpc>
                <a:spcPct val="100000"/>
              </a:lnSpc>
              <a:buClr>
                <a:srgbClr val="17375e"/>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p:txBody>
      </p:sp>
      <p:sp>
        <p:nvSpPr>
          <p:cNvPr id="25" name="Google Shape;230;p65"/>
          <p:cNvSpPr/>
          <p:nvPr/>
        </p:nvSpPr>
        <p:spPr>
          <a:xfrm>
            <a:off x="1035000" y="1146240"/>
            <a:ext cx="7672320" cy="29718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26" name="Google Shape;230;p65"/>
          <p:cNvSpPr/>
          <p:nvPr/>
        </p:nvSpPr>
        <p:spPr>
          <a:xfrm>
            <a:off x="642960" y="1330200"/>
            <a:ext cx="8271000" cy="24480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Times New Roman"/>
              </a:rPr>
              <a:t>Грек тілінен аударғанда жүйе деген бөлшектерден тұратын тұтас деген сөз. Жүйе түсінгінің кең таралған анықтамасының бірі- бұл бір-бірімен байланысты, тұтас белгілі бір бірлікті түзетін көптеген элементтер. Жүйе деген сөзді қалай түсінеміз? Едәуір ұсақ бөлшектерден, құрылымдардан тұратын, өзара реттелген байланыста болатын, өзін сақтауға және белгілі бір мақсатқа жетуге, нәтижелі болуға қабілетті қандай да бір мән. </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 name="Picture 2" descr="C:\Users\Типография\Desktop\Безымянный.png"/>
          <p:cNvPicPr/>
          <p:nvPr/>
        </p:nvPicPr>
        <p:blipFill>
          <a:blip r:embed="rId1"/>
          <a:srcRect l="11758" t="0" r="11484" b="0"/>
          <a:stretch/>
        </p:blipFill>
        <p:spPr>
          <a:xfrm>
            <a:off x="9360" y="0"/>
            <a:ext cx="9271080" cy="5524560"/>
          </a:xfrm>
          <a:prstGeom prst="rect">
            <a:avLst/>
          </a:prstGeom>
          <a:ln w="0">
            <a:noFill/>
          </a:ln>
        </p:spPr>
      </p:pic>
      <p:sp>
        <p:nvSpPr>
          <p:cNvPr id="28"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318970F-A144-4958-882F-965752FABDF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29" name="Google Shape;124;p4"/>
          <p:cNvCxnSpPr/>
          <p:nvPr/>
        </p:nvCxnSpPr>
        <p:spPr>
          <a:xfrm>
            <a:off x="1179360" y="5373360"/>
            <a:ext cx="8616240" cy="1080"/>
          </a:xfrm>
          <a:prstGeom prst="straightConnector1">
            <a:avLst/>
          </a:prstGeom>
          <a:ln w="38160">
            <a:solidFill>
              <a:srgbClr val="002060"/>
            </a:solidFill>
            <a:miter/>
          </a:ln>
        </p:spPr>
      </p:cxnSp>
      <p:cxnSp>
        <p:nvCxnSpPr>
          <p:cNvPr id="30" name="Google Shape;125;p4"/>
          <p:cNvCxnSpPr/>
          <p:nvPr/>
        </p:nvCxnSpPr>
        <p:spPr>
          <a:xfrm flipV="1">
            <a:off x="1465920" y="5558760"/>
            <a:ext cx="8319240" cy="1080"/>
          </a:xfrm>
          <a:prstGeom prst="straightConnector1">
            <a:avLst/>
          </a:prstGeom>
          <a:ln w="38160">
            <a:solidFill>
              <a:srgbClr val="00b050"/>
            </a:solidFill>
            <a:miter/>
          </a:ln>
        </p:spPr>
      </p:cxnSp>
      <p:sp>
        <p:nvSpPr>
          <p:cNvPr id="31" name="Google Shape;230;p65"/>
          <p:cNvSpPr/>
          <p:nvPr/>
        </p:nvSpPr>
        <p:spPr>
          <a:xfrm>
            <a:off x="784080" y="844560"/>
            <a:ext cx="7799400" cy="3492360"/>
          </a:xfrm>
          <a:prstGeom prst="rect">
            <a:avLst/>
          </a:prstGeom>
          <a:noFill/>
          <a:ln w="0">
            <a:noFill/>
          </a:ln>
        </p:spPr>
        <p:style>
          <a:lnRef idx="0"/>
          <a:fillRef idx="0"/>
          <a:effectRef idx="0"/>
          <a:fontRef idx="minor"/>
        </p:style>
        <p:txBody>
          <a:bodyPr lIns="83520" rIns="83520" tIns="83520" bIns="83520" anchor="t">
            <a:noAutofit/>
          </a:bodyPr>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Басқару жүйесіне кем дегенде міндетті түрде үш құрам бөлік кіреді:</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1.Мәліметтерді жинауға арналған құрал.</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2.Ақпаратты өңдеу және команда құралы</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3.Басқарушы сигналды немесе команданы қалыптастырушы құрылым.</a:t>
            </a:r>
            <a:endParaRPr b="0" lang="ru-RU" sz="2000" strike="noStrike" u="none">
              <a:solidFill>
                <a:srgbClr val="000000"/>
              </a:solidFill>
              <a:uFillTx/>
              <a:latin typeface="Arial"/>
            </a:endParaRPr>
          </a:p>
        </p:txBody>
      </p:sp>
      <p:sp>
        <p:nvSpPr>
          <p:cNvPr id="32"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3" name="Прямоугольник 1"/>
          <p:cNvSpPr/>
          <p:nvPr/>
        </p:nvSpPr>
        <p:spPr>
          <a:xfrm>
            <a:off x="7191360" y="204840"/>
            <a:ext cx="20890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200" strike="noStrike" u="none">
                <a:solidFill>
                  <a:srgbClr val="000000"/>
                </a:solidFill>
                <a:uFillTx/>
                <a:latin typeface="Bookman Old Style"/>
              </a:rPr>
              <a:t> </a:t>
            </a: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 name="Picture 2" descr="C:\Users\Типография\Desktop\Безымянный.png"/>
          <p:cNvPicPr/>
          <p:nvPr/>
        </p:nvPicPr>
        <p:blipFill>
          <a:blip r:embed="rId1"/>
          <a:srcRect l="11758" t="0" r="11484" b="0"/>
          <a:stretch/>
        </p:blipFill>
        <p:spPr>
          <a:xfrm>
            <a:off x="0" y="-177840"/>
            <a:ext cx="9271080" cy="5702400"/>
          </a:xfrm>
          <a:prstGeom prst="rect">
            <a:avLst/>
          </a:prstGeom>
          <a:ln w="0">
            <a:noFill/>
          </a:ln>
        </p:spPr>
      </p:pic>
      <p:sp>
        <p:nvSpPr>
          <p:cNvPr id="35"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CC8D610-E741-4E0A-BF05-EBA3351F9536}"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36" name="Google Shape;124;p4"/>
          <p:cNvCxnSpPr/>
          <p:nvPr/>
        </p:nvCxnSpPr>
        <p:spPr>
          <a:xfrm>
            <a:off x="1179360" y="5373360"/>
            <a:ext cx="8616240" cy="1080"/>
          </a:xfrm>
          <a:prstGeom prst="straightConnector1">
            <a:avLst/>
          </a:prstGeom>
          <a:ln w="38160">
            <a:solidFill>
              <a:srgbClr val="002060"/>
            </a:solidFill>
            <a:miter/>
          </a:ln>
        </p:spPr>
      </p:cxnSp>
      <p:cxnSp>
        <p:nvCxnSpPr>
          <p:cNvPr id="37" name="Google Shape;125;p4"/>
          <p:cNvCxnSpPr/>
          <p:nvPr/>
        </p:nvCxnSpPr>
        <p:spPr>
          <a:xfrm flipV="1">
            <a:off x="1465920" y="5558760"/>
            <a:ext cx="8319240" cy="1080"/>
          </a:xfrm>
          <a:prstGeom prst="straightConnector1">
            <a:avLst/>
          </a:prstGeom>
          <a:ln w="38160">
            <a:solidFill>
              <a:srgbClr val="00b050"/>
            </a:solidFill>
            <a:miter/>
          </a:ln>
        </p:spPr>
      </p:cxnSp>
      <p:sp>
        <p:nvSpPr>
          <p:cNvPr id="38" name="Google Shape;230;p65"/>
          <p:cNvSpPr/>
          <p:nvPr/>
        </p:nvSpPr>
        <p:spPr>
          <a:xfrm>
            <a:off x="490680" y="1515960"/>
            <a:ext cx="8073720" cy="241632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558ed5"/>
                </a:solidFill>
                <a:uFillTx/>
                <a:latin typeface="Times New Roman"/>
                <a:ea typeface="Times New Roman"/>
              </a:rPr>
              <a:t>Биологиялық нысандар – күрделі жүйелер.  Ең микроскопиялық биологиялық жүйелердің мысалы ретінде субжасушалық нысандар қызметін қарастыруға болады. Мысалы, екі мембраналы органоидтер: митохондриялар мен хлоропластар.</a:t>
            </a:r>
            <a:endParaRPr b="0" lang="ru-RU" sz="2000" strike="noStrike" u="none">
              <a:solidFill>
                <a:srgbClr val="000000"/>
              </a:solidFill>
              <a:uFillTx/>
              <a:latin typeface="Arial"/>
            </a:endParaRPr>
          </a:p>
        </p:txBody>
      </p:sp>
      <p:sp>
        <p:nvSpPr>
          <p:cNvPr id="39"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0" name="Прямоугольник 1"/>
          <p:cNvSpPr/>
          <p:nvPr/>
        </p:nvSpPr>
        <p:spPr>
          <a:xfrm>
            <a:off x="7191360" y="204840"/>
            <a:ext cx="20890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200" strike="noStrike" u="none">
                <a:solidFill>
                  <a:srgbClr val="000000"/>
                </a:solidFill>
                <a:uFillTx/>
                <a:latin typeface="Bookman Old Style"/>
              </a:rPr>
              <a:t> </a:t>
            </a: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C20438D-5C47-43CB-BFF5-68A13809C8D0}"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42" name="Picture 2" descr="C:\Users\Типография\Desktop\Безымянный.png"/>
          <p:cNvPicPr/>
          <p:nvPr/>
        </p:nvPicPr>
        <p:blipFill>
          <a:blip r:embed="rId1"/>
          <a:srcRect l="11758" t="0" r="11484" b="0"/>
          <a:stretch/>
        </p:blipFill>
        <p:spPr>
          <a:xfrm>
            <a:off x="0" y="-114480"/>
            <a:ext cx="10283760" cy="5813640"/>
          </a:xfrm>
          <a:prstGeom prst="rect">
            <a:avLst/>
          </a:prstGeom>
          <a:ln w="0">
            <a:noFill/>
          </a:ln>
        </p:spPr>
      </p:pic>
      <p:cxnSp>
        <p:nvCxnSpPr>
          <p:cNvPr id="43" name="Google Shape;124;p4"/>
          <p:cNvCxnSpPr/>
          <p:nvPr/>
        </p:nvCxnSpPr>
        <p:spPr>
          <a:xfrm>
            <a:off x="679320" y="5462280"/>
            <a:ext cx="8616240" cy="1080"/>
          </a:xfrm>
          <a:prstGeom prst="straightConnector1">
            <a:avLst/>
          </a:prstGeom>
          <a:ln w="38160">
            <a:solidFill>
              <a:srgbClr val="002060"/>
            </a:solidFill>
            <a:miter/>
          </a:ln>
        </p:spPr>
      </p:cxnSp>
      <p:cxnSp>
        <p:nvCxnSpPr>
          <p:cNvPr id="44" name="Google Shape;125;p4"/>
          <p:cNvCxnSpPr/>
          <p:nvPr/>
        </p:nvCxnSpPr>
        <p:spPr>
          <a:xfrm flipV="1">
            <a:off x="825840" y="5644440"/>
            <a:ext cx="8317800" cy="1080"/>
          </a:xfrm>
          <a:prstGeom prst="straightConnector1">
            <a:avLst/>
          </a:prstGeom>
          <a:ln w="38160">
            <a:solidFill>
              <a:srgbClr val="00b050"/>
            </a:solidFill>
            <a:miter/>
          </a:ln>
        </p:spPr>
      </p:cxnSp>
      <p:sp>
        <p:nvSpPr>
          <p:cNvPr id="45" name="Прямоугольник 9"/>
          <p:cNvSpPr/>
          <p:nvPr/>
        </p:nvSpPr>
        <p:spPr>
          <a:xfrm>
            <a:off x="4060080" y="365040"/>
            <a:ext cx="220320" cy="80316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 </a:t>
            </a:r>
            <a:endParaRPr b="0" lang="ru-RU"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46" name="Прямоугольник 11"/>
          <p:cNvSpPr/>
          <p:nvPr/>
        </p:nvSpPr>
        <p:spPr>
          <a:xfrm>
            <a:off x="552600" y="700200"/>
            <a:ext cx="7375320" cy="4572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7" name="Прямоугольник 12"/>
          <p:cNvSpPr/>
          <p:nvPr/>
        </p:nvSpPr>
        <p:spPr>
          <a:xfrm>
            <a:off x="9547920" y="514368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A0ABACF-5593-44CE-84AF-153E47DB8EBF}"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sp>
        <p:nvSpPr>
          <p:cNvPr id="48" name="Rectangle 10"/>
          <p:cNvSpPr/>
          <p:nvPr/>
        </p:nvSpPr>
        <p:spPr>
          <a:xfrm>
            <a:off x="347760" y="4653720"/>
            <a:ext cx="9644040" cy="98640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pic>
        <p:nvPicPr>
          <p:cNvPr id="49" name="Рисунок 2" descr=""/>
          <p:cNvPicPr/>
          <p:nvPr/>
        </p:nvPicPr>
        <p:blipFill>
          <a:blip r:embed="rId2"/>
          <a:stretch/>
        </p:blipFill>
        <p:spPr>
          <a:xfrm>
            <a:off x="527040" y="1074600"/>
            <a:ext cx="8089920" cy="4175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Picture 2" descr="C:\Users\Типография\Desktop\Безымянный.png"/>
          <p:cNvPicPr/>
          <p:nvPr/>
        </p:nvPicPr>
        <p:blipFill>
          <a:blip r:embed="rId1"/>
          <a:srcRect l="11758" t="0" r="11484" b="0"/>
          <a:stretch/>
        </p:blipFill>
        <p:spPr>
          <a:xfrm>
            <a:off x="4848120" y="893880"/>
            <a:ext cx="3268800" cy="3601800"/>
          </a:xfrm>
          <a:prstGeom prst="rect">
            <a:avLst/>
          </a:prstGeom>
          <a:ln w="0">
            <a:noFill/>
          </a:ln>
        </p:spPr>
      </p:pic>
      <p:sp>
        <p:nvSpPr>
          <p:cNvPr id="51"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6D8A48-07AC-4096-8AFA-2068E084201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52" name="Google Shape;124;p4"/>
          <p:cNvCxnSpPr/>
          <p:nvPr/>
        </p:nvCxnSpPr>
        <p:spPr>
          <a:xfrm>
            <a:off x="1179360" y="5373360"/>
            <a:ext cx="8616240" cy="1080"/>
          </a:xfrm>
          <a:prstGeom prst="straightConnector1">
            <a:avLst/>
          </a:prstGeom>
          <a:ln w="38160">
            <a:solidFill>
              <a:srgbClr val="002060"/>
            </a:solidFill>
            <a:miter/>
          </a:ln>
        </p:spPr>
      </p:cxnSp>
      <p:cxnSp>
        <p:nvCxnSpPr>
          <p:cNvPr id="53" name="Google Shape;125;p4"/>
          <p:cNvCxnSpPr/>
          <p:nvPr/>
        </p:nvCxnSpPr>
        <p:spPr>
          <a:xfrm flipV="1">
            <a:off x="1465920" y="5558760"/>
            <a:ext cx="8319240" cy="1080"/>
          </a:xfrm>
          <a:prstGeom prst="straightConnector1">
            <a:avLst/>
          </a:prstGeom>
          <a:ln w="38160">
            <a:solidFill>
              <a:srgbClr val="00b050"/>
            </a:solidFill>
            <a:miter/>
          </a:ln>
        </p:spPr>
      </p:cxnSp>
      <p:sp>
        <p:nvSpPr>
          <p:cNvPr id="54" name="Google Shape;230;p65"/>
          <p:cNvSpPr/>
          <p:nvPr/>
        </p:nvSpPr>
        <p:spPr>
          <a:xfrm>
            <a:off x="655560" y="536400"/>
            <a:ext cx="7018560" cy="55260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Субжасушалық                                        Жасушалық</a:t>
            </a:r>
            <a:endParaRPr b="0" lang="ru-RU" sz="2000" strike="noStrike" u="none">
              <a:solidFill>
                <a:srgbClr val="000000"/>
              </a:solidFill>
              <a:uFillTx/>
              <a:latin typeface="Arial"/>
            </a:endParaRPr>
          </a:p>
        </p:txBody>
      </p:sp>
      <p:sp>
        <p:nvSpPr>
          <p:cNvPr id="55"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pic>
        <p:nvPicPr>
          <p:cNvPr id="56" name="Рисунок 1" descr=""/>
          <p:cNvPicPr/>
          <p:nvPr/>
        </p:nvPicPr>
        <p:blipFill>
          <a:blip r:embed="rId2"/>
          <a:stretch/>
        </p:blipFill>
        <p:spPr>
          <a:xfrm>
            <a:off x="185760" y="1228680"/>
            <a:ext cx="4081320" cy="3332160"/>
          </a:xfrm>
          <a:prstGeom prst="rect">
            <a:avLst/>
          </a:prstGeom>
          <a:ln w="0">
            <a:noFill/>
          </a:ln>
        </p:spPr>
      </p:pic>
      <p:pic>
        <p:nvPicPr>
          <p:cNvPr id="57" name="Picture 11" descr=""/>
          <p:cNvPicPr/>
          <p:nvPr/>
        </p:nvPicPr>
        <p:blipFill>
          <a:blip r:embed="rId3"/>
          <a:stretch/>
        </p:blipFill>
        <p:spPr>
          <a:xfrm>
            <a:off x="5219640" y="1135080"/>
            <a:ext cx="2781360" cy="3736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Picture 2" descr="C:\Users\Типография\Desktop\Безымянный.png"/>
          <p:cNvPicPr/>
          <p:nvPr/>
        </p:nvPicPr>
        <p:blipFill>
          <a:blip r:embed="rId1"/>
          <a:srcRect l="11758" t="0" r="11484" b="0"/>
          <a:stretch/>
        </p:blipFill>
        <p:spPr>
          <a:xfrm>
            <a:off x="0" y="-142920"/>
            <a:ext cx="9271080" cy="5702400"/>
          </a:xfrm>
          <a:prstGeom prst="rect">
            <a:avLst/>
          </a:prstGeom>
          <a:ln w="0">
            <a:noFill/>
          </a:ln>
        </p:spPr>
      </p:pic>
      <p:sp>
        <p:nvSpPr>
          <p:cNvPr id="59"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1F51F8-B5BE-4C58-A78B-5F70CCC8D7DA}"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60" name="Google Shape;124;p4"/>
          <p:cNvCxnSpPr/>
          <p:nvPr/>
        </p:nvCxnSpPr>
        <p:spPr>
          <a:xfrm>
            <a:off x="1179360" y="5373360"/>
            <a:ext cx="8616240" cy="1080"/>
          </a:xfrm>
          <a:prstGeom prst="straightConnector1">
            <a:avLst/>
          </a:prstGeom>
          <a:ln w="38160">
            <a:solidFill>
              <a:srgbClr val="002060"/>
            </a:solidFill>
            <a:miter/>
          </a:ln>
        </p:spPr>
      </p:cxnSp>
      <p:cxnSp>
        <p:nvCxnSpPr>
          <p:cNvPr id="61" name="Google Shape;125;p4"/>
          <p:cNvCxnSpPr/>
          <p:nvPr/>
        </p:nvCxnSpPr>
        <p:spPr>
          <a:xfrm flipV="1">
            <a:off x="1465920" y="5558760"/>
            <a:ext cx="8319240" cy="1080"/>
          </a:xfrm>
          <a:prstGeom prst="straightConnector1">
            <a:avLst/>
          </a:prstGeom>
          <a:ln w="38160">
            <a:solidFill>
              <a:srgbClr val="00b050"/>
            </a:solidFill>
            <a:miter/>
          </a:ln>
        </p:spPr>
      </p:cxnSp>
      <p:sp>
        <p:nvSpPr>
          <p:cNvPr id="62" name="Google Shape;230;p65"/>
          <p:cNvSpPr/>
          <p:nvPr/>
        </p:nvSpPr>
        <p:spPr>
          <a:xfrm>
            <a:off x="453960" y="892080"/>
            <a:ext cx="8236080" cy="397980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   </a:t>
            </a:r>
            <a:r>
              <a:rPr b="0" lang="ru-RU" sz="2000" strike="noStrike" u="none">
                <a:solidFill>
                  <a:srgbClr val="17375e"/>
                </a:solidFill>
                <a:uFillTx/>
                <a:latin typeface="Times New Roman"/>
                <a:ea typeface="Times New Roman"/>
              </a:rPr>
              <a:t>Кез келген жүйе сияқты пластидтер мен митохондриялар едәуір ұсақ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ретті жүйелерден тұрады. Олардың құрылымы әрқайсысының құрылысы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да  биохимиялық ерекшеліктері де айрықша екі мембранадан тұрады. Бұл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кезде органоидтердің мембрана қатысында қызмет атқаруы мүмкін емес.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Осы жүйенің міндетті құрам бөлігі олардың ішкі ортасы-хлоропласт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стромасы немесе митохондрия  матриксі. Әрбір биологиялық нысан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көптеген едәуір ұсақ ретті жүйелерден тұратын күрделі  құрылымды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жүйе болып табылады.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Жасушаүстілік жүйелерге жасушаларға қарағанда  едәуір жоғары ретті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жүйе болып табылатын ұлпалар мен мүшелер жатады. Олар жоғары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сатыдағы өсімдіктер мен көп жасушалы ағзаларда пайда болады.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Құрылымдық деңгейі бойынша биологиялық жүйеге тұтас ағза немесе</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дара, яғни бір тіршілік иесі жатады. </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63"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64" name="Google Shape;123;p4"/>
          <p:cNvSpPr/>
          <p:nvPr/>
        </p:nvSpPr>
        <p:spPr>
          <a:xfrm>
            <a:off x="611280" y="334800"/>
            <a:ext cx="7923240" cy="3230640"/>
          </a:xfrm>
          <a:prstGeom prst="rect">
            <a:avLst/>
          </a:prstGeom>
          <a:noFill/>
          <a:ln w="0">
            <a:noFill/>
          </a:ln>
        </p:spPr>
        <p:style>
          <a:lnRef idx="0"/>
          <a:fillRef idx="0"/>
          <a:effectRef idx="0"/>
          <a:fontRef idx="minor"/>
        </p:style>
        <p:txBody>
          <a:bodyPr lIns="70920" rIns="70920" tIns="35280" bIns="352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Times New Roman"/>
              </a:rPr>
              <a:t>     </a:t>
            </a:r>
            <a:r>
              <a:rPr b="1" lang="ru-RU" sz="2000" strike="noStrike" u="none">
                <a:solidFill>
                  <a:srgbClr val="002060"/>
                </a:solidFill>
                <a:uFillTx/>
                <a:latin typeface="Times New Roman"/>
                <a:ea typeface="Times New Roman"/>
              </a:rPr>
              <a:t>Келесі ағзаүстілік  биологиялық жүйе- популяция. Ол бір түр ағзалары ұзақ уақыт бойы бір аумақта тірішілік еткен кезде пайда болады.Өзін-өзі реттейтін жүйе болып табылады. </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Times New Roman"/>
              </a:rPr>
              <a:t>       </a:t>
            </a:r>
            <a:r>
              <a:rPr b="1" lang="ru-RU" sz="2000" strike="noStrike" u="none">
                <a:solidFill>
                  <a:srgbClr val="002060"/>
                </a:solidFill>
                <a:uFillTx/>
                <a:latin typeface="Times New Roman"/>
                <a:ea typeface="Times New Roman"/>
              </a:rPr>
              <a:t>Биосфера-жоғары ретті биологиялық жүйе. Ғаламшардағы барлық тірі ағзалар мен барлық биогеоценоз жиынтығы.  Тірі организмдердің тірішілік ететін жер қабықшасы.</a:t>
            </a:r>
            <a:endParaRPr b="0" lang="ru-RU" sz="2000" strike="noStrike" u="none">
              <a:solidFill>
                <a:srgbClr val="000000"/>
              </a:solidFill>
              <a:uFillTx/>
              <a:latin typeface="Arial"/>
            </a:endParaRPr>
          </a:p>
        </p:txBody>
      </p:sp>
      <p:sp>
        <p:nvSpPr>
          <p:cNvPr id="65" name="Rectangle 41"/>
          <p:cNvSpPr/>
          <p:nvPr/>
        </p:nvSpPr>
        <p:spPr>
          <a:xfrm>
            <a:off x="914400" y="2586240"/>
            <a:ext cx="7273800" cy="110772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558ed5"/>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a:p>
            <a:pPr>
              <a:lnSpc>
                <a:spcPct val="100000"/>
              </a:lnSpc>
              <a:buClr>
                <a:srgbClr val="002060"/>
              </a:buClr>
              <a:buFont typeface="Calibri"/>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5362</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2024-11-05T09:45:12Z</dcterms:modified>
  <cp:revision>287</cp:revision>
  <dc:subject/>
  <dc:title>Презентация PowerPoint</dc:title>
</cp:coreProperties>
</file>