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4.jpeg" ContentType="image/jpeg"/>
  <Override PartName="/ppt/media/image2.png" ContentType="image/png"/>
  <Override PartName="/ppt/media/image3.png" ContentType="image/png"/>
  <Override PartName="/ppt/media/image5.jpeg" ContentType="image/jpeg"/>
  <Override PartName="/ppt/media/image10.jpeg" ContentType="image/jpeg"/>
  <Override PartName="/ppt/media/image7.png" ContentType="image/png"/>
  <Override PartName="/ppt/media/image6.png" ContentType="image/png"/>
  <Override PartName="/ppt/media/image8.jpeg" ContentType="image/jpeg"/>
  <Override PartName="/ppt/media/image9.png" ContentType="image/pn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notesSlides/_rels/notesSlide5.xml.rels" ContentType="application/vnd.openxmlformats-package.relationships+xml"/>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5145088"/>
  <p:notesSz cx="6796088" cy="99282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
          <p:cNvSpPr/>
          <p:nvPr/>
        </p:nvSpPr>
        <p:spPr>
          <a:xfrm>
            <a:off x="0" y="0"/>
            <a:ext cx="6796800" cy="9928800"/>
          </a:xfrm>
          <a:prstGeom prst="rect">
            <a:avLst/>
          </a:prstGeom>
          <a:solidFill>
            <a:srgbClr val="ffffff"/>
          </a:solidFill>
          <a:ln w="0">
            <a:noFill/>
          </a:ln>
        </p:spPr>
        <p:txBody>
          <a:bodyPr lIns="90000" rIns="90000" tIns="45000" bIns="45000" anchor="ctr" anchorCtr="1">
            <a:noAutofit/>
          </a:bodyPr>
          <a:p>
            <a:endParaRPr b="0" lang="ru-RU" sz="1200" strike="noStrike" u="none">
              <a:solidFill>
                <a:srgbClr val="000000"/>
              </a:solidFill>
              <a:uFillTx/>
              <a:latin typeface="Arial"/>
            </a:endParaRPr>
          </a:p>
        </p:txBody>
      </p:sp>
      <p:sp>
        <p:nvSpPr>
          <p:cNvPr id="6" name="PlaceHolder 1"/>
          <p:cNvSpPr>
            <a:spLocks noGrp="1"/>
          </p:cNvSpPr>
          <p:nvPr>
            <p:ph type="hdr"/>
          </p:nvPr>
        </p:nvSpPr>
        <p:spPr>
          <a:xfrm>
            <a:off x="0" y="-360"/>
            <a:ext cx="2946240" cy="498600"/>
          </a:xfrm>
          <a:prstGeom prst="rect">
            <a:avLst/>
          </a:prstGeom>
          <a:noFill/>
          <a:ln w="0">
            <a:noFill/>
          </a:ln>
        </p:spPr>
        <p:txBody>
          <a:bodyPr lIns="91440" rIns="91440" tIns="45720" bIns="4572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7" name="PlaceHolder 2"/>
          <p:cNvSpPr>
            <a:spLocks noGrp="1"/>
          </p:cNvSpPr>
          <p:nvPr>
            <p:ph type="dt" idx="4"/>
          </p:nvPr>
        </p:nvSpPr>
        <p:spPr>
          <a:xfrm>
            <a:off x="3849840" y="-360"/>
            <a:ext cx="2946240" cy="498600"/>
          </a:xfrm>
          <a:prstGeom prst="rect">
            <a:avLst/>
          </a:prstGeom>
          <a:noFill/>
          <a:ln w="0">
            <a:noFill/>
          </a:ln>
        </p:spPr>
        <p:txBody>
          <a:bodyPr lIns="91440" rIns="91440" tIns="45720" bIns="4572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8" name="PlaceHolder 3"/>
          <p:cNvSpPr>
            <a:spLocks noGrp="1"/>
          </p:cNvSpPr>
          <p:nvPr>
            <p:ph type="sldImg"/>
          </p:nvPr>
        </p:nvSpPr>
        <p:spPr>
          <a:xfrm>
            <a:off x="422280" y="1240920"/>
            <a:ext cx="5953320" cy="3350160"/>
          </a:xfrm>
          <a:prstGeom prst="rect">
            <a:avLst/>
          </a:prstGeom>
          <a:noFill/>
          <a:ln w="12600">
            <a:solidFill>
              <a:srgbClr val="000000"/>
            </a:solidFill>
            <a:round/>
          </a:ln>
        </p:spPr>
        <p:txBody>
          <a:bodyPr lIns="91440" rIns="91440" tIns="45720" bIns="4572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800" strike="noStrike" u="none">
                <a:solidFill>
                  <a:srgbClr val="000000"/>
                </a:solidFill>
                <a:uFillTx/>
                <a:latin typeface="Calibri"/>
              </a:rPr>
              <a:t>Click to move the slide</a:t>
            </a:r>
            <a:endParaRPr b="0" lang="ru-RU" sz="3800" strike="noStrike" u="none">
              <a:solidFill>
                <a:srgbClr val="000000"/>
              </a:solidFill>
              <a:uFillTx/>
              <a:latin typeface="Calibri"/>
            </a:endParaRPr>
          </a:p>
        </p:txBody>
      </p:sp>
      <p:sp>
        <p:nvSpPr>
          <p:cNvPr id="9" name="PlaceHolder 4"/>
          <p:cNvSpPr>
            <a:spLocks noGrp="1"/>
          </p:cNvSpPr>
          <p:nvPr>
            <p:ph type="body"/>
          </p:nvPr>
        </p:nvSpPr>
        <p:spPr>
          <a:xfrm>
            <a:off x="679320" y="4777920"/>
            <a:ext cx="5438880" cy="3908520"/>
          </a:xfrm>
          <a:prstGeom prst="rect">
            <a:avLst/>
          </a:prstGeom>
          <a:noFill/>
          <a:ln w="0">
            <a:noFill/>
          </a:ln>
        </p:spPr>
        <p:txBody>
          <a:bodyPr lIns="91440" rIns="91440" tIns="45720" bIns="45720" anchor="t">
            <a:noAutofit/>
          </a:bodyPr>
          <a:p>
            <a:pPr marL="387360" indent="-19368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Arial"/>
              </a:rPr>
              <a:t>Click to edit the notes format</a:t>
            </a:r>
            <a:endParaRPr b="0" lang="ru-RU" sz="1200" strike="noStrike" u="none">
              <a:solidFill>
                <a:srgbClr val="000000"/>
              </a:solidFill>
              <a:uFillTx/>
              <a:latin typeface="Arial"/>
            </a:endParaRPr>
          </a:p>
        </p:txBody>
      </p:sp>
      <p:sp>
        <p:nvSpPr>
          <p:cNvPr id="10" name="PlaceHolder 5"/>
          <p:cNvSpPr>
            <a:spLocks noGrp="1"/>
          </p:cNvSpPr>
          <p:nvPr>
            <p:ph type="ftr" idx="5"/>
          </p:nvPr>
        </p:nvSpPr>
        <p:spPr>
          <a:xfrm>
            <a:off x="0" y="9429840"/>
            <a:ext cx="2946240" cy="498240"/>
          </a:xfrm>
          <a:prstGeom prst="rect">
            <a:avLst/>
          </a:prstGeom>
          <a:noFill/>
          <a:ln w="0">
            <a:noFill/>
          </a:ln>
        </p:spPr>
        <p:txBody>
          <a:bodyPr lIns="91440" rIns="91440" tIns="45720" bIns="4572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11" name="PlaceHolder 6"/>
          <p:cNvSpPr>
            <a:spLocks noGrp="1"/>
          </p:cNvSpPr>
          <p:nvPr>
            <p:ph type="sldNum" idx="6"/>
          </p:nvPr>
        </p:nvSpPr>
        <p:spPr>
          <a:xfrm>
            <a:off x="3849840" y="9429840"/>
            <a:ext cx="2946240" cy="498240"/>
          </a:xfrm>
          <a:prstGeom prst="rect">
            <a:avLst/>
          </a:prstGeom>
          <a:noFill/>
          <a:ln w="0">
            <a:noFill/>
          </a:ln>
        </p:spPr>
        <p:txBody>
          <a:bodyPr lIns="91440" rIns="91440" tIns="45720" bIns="45720" anchor="b">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ea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CA853A9-8DC6-4034-9E19-E8E09FB9B69E}" type="slidenum">
              <a:rPr b="0" lang="ru-RU" sz="1200" strike="noStrike" u="none">
                <a:solidFill>
                  <a:srgbClr val="000000"/>
                </a:solidFill>
                <a:uFillTx/>
                <a:latin typeface="Calibri"/>
                <a:ea typeface="Calibri"/>
              </a:rPr>
              <a:t>&lt;number&gt;</a:t>
            </a:fld>
            <a:endParaRPr b="0" lang="ru-RU" sz="1200" strike="noStrike" u="none">
              <a:solidFill>
                <a:srgbClr val="000000"/>
              </a:solidFill>
              <a:uFillTx/>
              <a:latin typeface="Arial"/>
            </a:endParaRPr>
          </a:p>
        </p:txBody>
      </p:sp>
    </p:spTree>
  </p:cSld>
  <p:clrMap bg1="lt1" bg2="lt2" tx1="dk1" tx2="dk2" accent1="accent1" accent2="accent2" accent3="accent3" accent4="accent4" accent5="accent5" accent6="accent6" hlink="hlink" folHlink="folHlink"/>
</p:notesMaster>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body"/>
          </p:nvPr>
        </p:nvSpPr>
        <p:spPr>
          <a:xfrm>
            <a:off x="679320" y="4777920"/>
            <a:ext cx="5438880" cy="3908520"/>
          </a:xfrm>
          <a:prstGeom prst="rect">
            <a:avLst/>
          </a:prstGeom>
          <a:noFill/>
          <a:ln w="0">
            <a:noFill/>
          </a:ln>
        </p:spPr>
        <p:txBody>
          <a:bodyPr lIns="91440" rIns="91440" tIns="45720" bIns="45720" anchor="t">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ea typeface="Calibri"/>
              </a:rPr>
              <a:t> </a:t>
            </a:r>
            <a:r>
              <a:rPr b="0" lang="ru-RU" sz="1200" strike="noStrike" u="none">
                <a:solidFill>
                  <a:srgbClr val="000000"/>
                </a:solidFill>
                <a:uFillTx/>
                <a:latin typeface="Calibri"/>
                <a:ea typeface="Calibri"/>
              </a:rPr>
              <a:t>және глюкоза мөлшерін реттеу  кері байланыс принципі</a:t>
            </a:r>
            <a:endParaRPr b="0" lang="ru-RU" sz="1200" strike="noStrike" u="none">
              <a:solidFill>
                <a:srgbClr val="000000"/>
              </a:solidFill>
              <a:uFillTx/>
              <a:latin typeface="Arial"/>
            </a:endParaRPr>
          </a:p>
        </p:txBody>
      </p:sp>
      <p:sp>
        <p:nvSpPr>
          <p:cNvPr id="102" name="PlaceHolder 2"/>
          <p:cNvSpPr>
            <a:spLocks noGrp="1"/>
          </p:cNvSpPr>
          <p:nvPr>
            <p:ph type="sldImg"/>
          </p:nvPr>
        </p:nvSpPr>
        <p:spPr>
          <a:xfrm>
            <a:off x="422280" y="1241280"/>
            <a:ext cx="5952960" cy="3349800"/>
          </a:xfrm>
          <a:prstGeom prst="rect">
            <a:avLst/>
          </a:prstGeom>
          <a:ln w="0">
            <a:noFill/>
          </a:ln>
        </p:spPr>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839DB64B-350B-4168-BBDD-178EB68A4806}"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6280"/>
            <a:ext cx="8229600" cy="85752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800" strike="noStrike" u="none">
                <a:solidFill>
                  <a:srgbClr val="000000"/>
                </a:solidFill>
                <a:uFillTx/>
                <a:latin typeface="Calibri"/>
              </a:rPr>
              <a:t>Click to edit the title text format</a:t>
            </a:r>
            <a:endParaRPr b="0" lang="ru-RU" sz="3800" strike="noStrike" u="none">
              <a:solidFill>
                <a:srgbClr val="000000"/>
              </a:solidFill>
              <a:uFillTx/>
              <a:latin typeface="Calibri"/>
            </a:endParaRPr>
          </a:p>
        </p:txBody>
      </p:sp>
      <p:sp>
        <p:nvSpPr>
          <p:cNvPr id="1" name="PlaceHolder 2"/>
          <p:cNvSpPr>
            <a:spLocks noGrp="1"/>
          </p:cNvSpPr>
          <p:nvPr>
            <p:ph type="body"/>
          </p:nvPr>
        </p:nvSpPr>
        <p:spPr>
          <a:xfrm>
            <a:off x="457200" y="1200240"/>
            <a:ext cx="8229600" cy="3394080"/>
          </a:xfrm>
          <a:prstGeom prst="rect">
            <a:avLst/>
          </a:prstGeom>
          <a:noFill/>
          <a:ln w="0">
            <a:noFill/>
          </a:ln>
        </p:spPr>
        <p:txBody>
          <a:bodyPr lIns="77760" rIns="77760" tIns="38880" bIns="38880" anchor="t">
            <a:normAutofit fontScale="92500" lnSpcReduction="9999"/>
          </a:bodyPr>
          <a:p>
            <a:pPr marL="290520" indent="-29052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Click to edit the outline text format</a:t>
            </a:r>
            <a:endParaRPr b="0" lang="ru-RU" sz="2700" strike="noStrike" u="none">
              <a:solidFill>
                <a:srgbClr val="000000"/>
              </a:solidFill>
              <a:uFillTx/>
              <a:latin typeface="Calibri"/>
            </a:endParaRPr>
          </a:p>
          <a:p>
            <a:pPr lvl="1" marL="631800" indent="-24300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Second Outline Level</a:t>
            </a:r>
            <a:endParaRPr b="0" lang="ru-RU" sz="2700" strike="noStrike" u="none">
              <a:solidFill>
                <a:srgbClr val="000000"/>
              </a:solidFill>
              <a:uFillTx/>
              <a:latin typeface="Calibri"/>
            </a:endParaRPr>
          </a:p>
          <a:p>
            <a:pPr lvl="2" marL="9730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Third Outline Level</a:t>
            </a:r>
            <a:endParaRPr b="0" lang="ru-RU" sz="2700" strike="noStrike" u="none">
              <a:solidFill>
                <a:srgbClr val="000000"/>
              </a:solidFill>
              <a:uFillTx/>
              <a:latin typeface="Calibri"/>
            </a:endParaRPr>
          </a:p>
          <a:p>
            <a:pPr lvl="3" marL="136224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Fourth Outline Level</a:t>
            </a:r>
            <a:endParaRPr b="0" lang="ru-RU" sz="2700" strike="noStrike" u="none">
              <a:solidFill>
                <a:srgbClr val="000000"/>
              </a:solidFill>
              <a:uFillTx/>
              <a:latin typeface="Calibri"/>
            </a:endParaRPr>
          </a:p>
          <a:p>
            <a:pPr lvl="4" marL="17524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Fifth Outline Level</a:t>
            </a:r>
            <a:endParaRPr b="0" lang="ru-RU" sz="2700" strike="noStrike" u="none">
              <a:solidFill>
                <a:srgbClr val="000000"/>
              </a:solidFill>
              <a:uFillTx/>
              <a:latin typeface="Calibri"/>
            </a:endParaRPr>
          </a:p>
          <a:p>
            <a:pPr lvl="5" marL="17524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Sixth Outline Level</a:t>
            </a:r>
            <a:endParaRPr b="0" lang="ru-RU" sz="2700" strike="noStrike" u="none">
              <a:solidFill>
                <a:srgbClr val="000000"/>
              </a:solidFill>
              <a:uFillTx/>
              <a:latin typeface="Calibri"/>
            </a:endParaRPr>
          </a:p>
          <a:p>
            <a:pPr lvl="6" marL="17524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Seventh Outline Level</a:t>
            </a:r>
            <a:endParaRPr b="0" lang="ru-RU" sz="2700" strike="noStrike" u="none">
              <a:solidFill>
                <a:srgbClr val="000000"/>
              </a:solidFill>
              <a:uFillTx/>
              <a:latin typeface="Calibri"/>
            </a:endParaRPr>
          </a:p>
        </p:txBody>
      </p:sp>
      <p:sp>
        <p:nvSpPr>
          <p:cNvPr id="2" name="PlaceHolder 3"/>
          <p:cNvSpPr>
            <a:spLocks noGrp="1"/>
          </p:cNvSpPr>
          <p:nvPr>
            <p:ph type="dt" idx="1"/>
          </p:nvPr>
        </p:nvSpPr>
        <p:spPr>
          <a:xfrm>
            <a:off x="456840" y="4766760"/>
            <a:ext cx="2133720" cy="273240"/>
          </a:xfrm>
          <a:prstGeom prst="rect">
            <a:avLst/>
          </a:prstGeom>
          <a:noFill/>
          <a:ln w="0">
            <a:noFill/>
          </a:ln>
        </p:spPr>
        <p:txBody>
          <a:bodyPr lIns="77760" rIns="77760" tIns="38880" bIns="388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3" name="PlaceHolder 4"/>
          <p:cNvSpPr>
            <a:spLocks noGrp="1"/>
          </p:cNvSpPr>
          <p:nvPr>
            <p:ph type="ftr" idx="2"/>
          </p:nvPr>
        </p:nvSpPr>
        <p:spPr>
          <a:xfrm>
            <a:off x="3124080" y="4766760"/>
            <a:ext cx="2895840" cy="273240"/>
          </a:xfrm>
          <a:prstGeom prst="rect">
            <a:avLst/>
          </a:prstGeom>
          <a:noFill/>
          <a:ln w="0">
            <a:noFill/>
          </a:ln>
        </p:spPr>
        <p:txBody>
          <a:bodyPr lIns="77760" rIns="77760" tIns="38880" bIns="388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4" name="PlaceHolder 5"/>
          <p:cNvSpPr>
            <a:spLocks noGrp="1"/>
          </p:cNvSpPr>
          <p:nvPr>
            <p:ph type="sldNum" idx="3"/>
          </p:nvPr>
        </p:nvSpPr>
        <p:spPr>
          <a:xfrm>
            <a:off x="6552720" y="4766760"/>
            <a:ext cx="2133720" cy="273240"/>
          </a:xfrm>
          <a:prstGeom prst="rect">
            <a:avLst/>
          </a:prstGeom>
          <a:noFill/>
          <a:ln w="0">
            <a:noFill/>
          </a:ln>
        </p:spPr>
        <p:txBody>
          <a:bodyPr lIns="77760" rIns="77760" tIns="38880" bIns="3888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898989"/>
                </a:solidFill>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AC79743-17D3-44B6-9205-679A45B13007}"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Google Shape;76;p1"/>
          <p:cNvSpPr/>
          <p:nvPr/>
        </p:nvSpPr>
        <p:spPr>
          <a:xfrm>
            <a:off x="687240" y="2220840"/>
            <a:ext cx="7712280" cy="1306440"/>
          </a:xfrm>
          <a:prstGeom prst="rect">
            <a:avLst/>
          </a:prstGeom>
          <a:noFill/>
          <a:ln w="0">
            <a:noFill/>
          </a:ln>
        </p:spPr>
        <p:style>
          <a:lnRef idx="0"/>
          <a:fillRef idx="0"/>
          <a:effectRef idx="0"/>
          <a:fontRef idx="minor"/>
        </p:style>
        <p:txBody>
          <a:bodyPr lIns="44280" rIns="44280" tIns="22320" bIns="2232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002060"/>
                </a:solidFill>
                <a:uFillTx/>
                <a:latin typeface="Century Gothic"/>
              </a:rPr>
              <a:t> </a:t>
            </a:r>
            <a:r>
              <a:rPr b="1" lang="kk-KZ" sz="2500" strike="noStrike" u="none">
                <a:solidFill>
                  <a:srgbClr val="558ed5"/>
                </a:solidFill>
                <a:uFillTx/>
                <a:latin typeface="Times New Roman"/>
                <a:ea typeface="Times New Roman"/>
              </a:rPr>
              <a:t>Тақырыбы:Адам ағзасындағы физиологиялық үдерістерді реттеу мысалында кері байланыс принциптері</a:t>
            </a:r>
            <a:endParaRPr b="0" lang="ru-RU" sz="25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558ed5"/>
                </a:solidFill>
                <a:uFillTx/>
                <a:latin typeface="Times New Roman"/>
                <a:ea typeface="Times New Roman"/>
              </a:rPr>
              <a:t>11 сынып</a:t>
            </a:r>
            <a:endParaRPr b="0" lang="ru-RU" sz="25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400" strike="noStrike" u="none">
                <a:solidFill>
                  <a:srgbClr val="558ed5"/>
                </a:solidFill>
                <a:uFillTx/>
                <a:latin typeface="Times New Roman"/>
                <a:ea typeface="Times New Roman"/>
              </a:rPr>
              <a:t>(Қоғамдық – гуманитарлық бағыты</a:t>
            </a:r>
            <a:r>
              <a:rPr b="0" i="1" lang="ru-RU" sz="2400" strike="noStrike" u="none">
                <a:solidFill>
                  <a:srgbClr val="558ed5"/>
                </a:solidFill>
                <a:uFillTx/>
                <a:latin typeface="Times New Roman"/>
                <a:ea typeface="Times New Roman"/>
              </a:rPr>
              <a:t>)</a:t>
            </a:r>
            <a:endParaRPr b="0" lang="ru-RU" sz="24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cxnSp>
        <p:nvCxnSpPr>
          <p:cNvPr id="13" name="Google Shape;77;p1"/>
          <p:cNvCxnSpPr/>
          <p:nvPr/>
        </p:nvCxnSpPr>
        <p:spPr>
          <a:xfrm>
            <a:off x="1166400" y="4409640"/>
            <a:ext cx="6941160" cy="1080"/>
          </a:xfrm>
          <a:prstGeom prst="straightConnector1">
            <a:avLst/>
          </a:prstGeom>
          <a:ln w="38160">
            <a:solidFill>
              <a:srgbClr val="090f78"/>
            </a:solidFill>
            <a:miter/>
          </a:ln>
        </p:spPr>
      </p:cxnSp>
      <p:cxnSp>
        <p:nvCxnSpPr>
          <p:cNvPr id="14" name="Google Shape;78;p1"/>
          <p:cNvCxnSpPr/>
          <p:nvPr/>
        </p:nvCxnSpPr>
        <p:spPr>
          <a:xfrm>
            <a:off x="1287360" y="4736880"/>
            <a:ext cx="6820560" cy="1080"/>
          </a:xfrm>
          <a:prstGeom prst="straightConnector1">
            <a:avLst/>
          </a:prstGeom>
          <a:ln w="38160">
            <a:solidFill>
              <a:srgbClr val="00b050"/>
            </a:solidFill>
            <a:miter/>
          </a:ln>
        </p:spPr>
      </p:cxn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76" name="Google Shape;123;p4"/>
          <p:cNvSpPr/>
          <p:nvPr/>
        </p:nvSpPr>
        <p:spPr>
          <a:xfrm>
            <a:off x="611280" y="334800"/>
            <a:ext cx="7923240" cy="3975120"/>
          </a:xfrm>
          <a:prstGeom prst="rect">
            <a:avLst/>
          </a:prstGeom>
          <a:noFill/>
          <a:ln w="0">
            <a:noFill/>
          </a:ln>
        </p:spPr>
        <p:style>
          <a:lnRef idx="0"/>
          <a:fillRef idx="0"/>
          <a:effectRef idx="0"/>
          <a:fontRef idx="minor"/>
        </p:style>
        <p:txBody>
          <a:bodyPr lIns="70920" rIns="70920" tIns="35280" bIns="3528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2060"/>
                </a:solidFill>
                <a:uFillTx/>
                <a:latin typeface="Times New Roman"/>
                <a:ea typeface="Times New Roman"/>
              </a:rPr>
              <a:t>     </a:t>
            </a:r>
            <a:r>
              <a:rPr b="1" lang="ru-RU" sz="2000" strike="noStrike" u="none">
                <a:solidFill>
                  <a:srgbClr val="002060"/>
                </a:solidFill>
                <a:uFillTx/>
                <a:latin typeface="Times New Roman"/>
                <a:ea typeface="Times New Roman"/>
              </a:rPr>
              <a:t>Қандағы глюкоза мөлшері ұйқы безінің екі гормоны: инсулин және глюкоген  арқылы реттеледі. Ішектен келетін қандағы қант мөлшері артқан кезде, ұйқы безінің жасушаларында болатын хеморецепторлар сезеді.  Жауап ретінде инсулин бөледі. Оның әсерінен бауыр жасушалары  қаннан глюкозаны алады, оны ерімейтін  полиқант  гликогенге  айналдырады.</a:t>
            </a:r>
            <a:endParaRPr b="0" lang="ru-RU" sz="2000" strike="noStrike" u="none">
              <a:solidFill>
                <a:srgbClr val="000000"/>
              </a:solidFill>
              <a:uFillTx/>
              <a:latin typeface="Arial"/>
            </a:endParaRPr>
          </a:p>
        </p:txBody>
      </p:sp>
      <p:sp>
        <p:nvSpPr>
          <p:cNvPr id="77" name="Rectangle 41"/>
          <p:cNvSpPr/>
          <p:nvPr/>
        </p:nvSpPr>
        <p:spPr>
          <a:xfrm>
            <a:off x="914400" y="2586240"/>
            <a:ext cx="7273800" cy="110772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558ed5"/>
                </a:solidFill>
                <a:uFillTx/>
                <a:latin typeface="Times New Roman"/>
                <a:ea typeface="Times New Roman"/>
              </a:rPr>
              <a:t>.</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500" strike="noStrike" u="none">
              <a:solidFill>
                <a:srgbClr val="000000"/>
              </a:solidFill>
              <a:uFillTx/>
              <a:latin typeface="Arial"/>
            </a:endParaRPr>
          </a:p>
          <a:p>
            <a:pPr>
              <a:lnSpc>
                <a:spcPct val="100000"/>
              </a:lnSpc>
              <a:buClr>
                <a:srgbClr val="002060"/>
              </a:buClr>
              <a:buFont typeface="Calibri"/>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500" strike="noStrike" u="none">
              <a:solidFill>
                <a:srgbClr val="000000"/>
              </a:solidFill>
              <a:uFillTx/>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06280"/>
            <a:ext cx="8229600" cy="85752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800" strike="noStrike" u="none">
              <a:solidFill>
                <a:srgbClr val="000000"/>
              </a:solidFill>
              <a:uFillTx/>
              <a:latin typeface="Calibri"/>
            </a:endParaRPr>
          </a:p>
        </p:txBody>
      </p:sp>
      <p:sp>
        <p:nvSpPr>
          <p:cNvPr id="79"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B9E61D2-C55A-4EC2-8FAF-A81B853DD05B}"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80" name="" descr=""/>
          <p:cNvPicPr/>
          <p:nvPr/>
        </p:nvPicPr>
        <p:blipFill>
          <a:blip r:embed="rId1"/>
          <a:stretch/>
        </p:blipFill>
        <p:spPr>
          <a:xfrm>
            <a:off x="5028840" y="1200240"/>
            <a:ext cx="4381560" cy="3394080"/>
          </a:xfrm>
          <a:prstGeom prst="rect">
            <a:avLst/>
          </a:prstGeom>
          <a:ln w="0">
            <a:noFill/>
          </a:ln>
        </p:spPr>
      </p:pic>
      <p:pic>
        <p:nvPicPr>
          <p:cNvPr id="81" name="Picture 7" descr=""/>
          <p:cNvPicPr/>
          <p:nvPr/>
        </p:nvPicPr>
        <p:blipFill>
          <a:blip r:embed="rId2"/>
          <a:stretch/>
        </p:blipFill>
        <p:spPr>
          <a:xfrm>
            <a:off x="363600" y="103320"/>
            <a:ext cx="8407440" cy="49370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6280"/>
            <a:ext cx="8229600" cy="85752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800" strike="noStrike" u="none">
                <a:solidFill>
                  <a:srgbClr val="000000"/>
                </a:solidFill>
                <a:uFillTx/>
                <a:latin typeface="Calibri"/>
              </a:rPr>
              <a:t>ай</a:t>
            </a:r>
            <a:endParaRPr b="0" lang="ru-RU" sz="3800" strike="noStrike" u="none">
              <a:solidFill>
                <a:srgbClr val="000000"/>
              </a:solidFill>
              <a:uFillTx/>
              <a:latin typeface="Calibri"/>
            </a:endParaRPr>
          </a:p>
        </p:txBody>
      </p:sp>
      <p:graphicFrame>
        <p:nvGraphicFramePr>
          <p:cNvPr id="83" name=""/>
          <p:cNvGraphicFramePr/>
          <p:nvPr/>
        </p:nvGraphicFramePr>
        <p:xfrm>
          <a:off x="1131840" y="1884240"/>
          <a:ext cx="3108240" cy="2084400"/>
        </p:xfrm>
        <a:graphic>
          <a:graphicData uri="http://schemas.openxmlformats.org/drawingml/2006/table">
            <a:tbl>
              <a:tblPr/>
              <a:tblGrid>
                <a:gridCol w="1554120"/>
                <a:gridCol w="1554120"/>
              </a:tblGrid>
              <a:tr h="19296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1" lang="ru-RU" sz="1100" strike="noStrike" u="none">
                          <a:solidFill>
                            <a:srgbClr val="000000"/>
                          </a:solidFill>
                          <a:uFillTx/>
                          <a:latin typeface="Times New Roman"/>
                          <a:ea typeface="Calibri"/>
                        </a:rPr>
                        <a:t>          </a:t>
                      </a:r>
                      <a:r>
                        <a:rPr b="1" lang="ru-RU" sz="1100" strike="noStrike" u="none">
                          <a:solidFill>
                            <a:srgbClr val="000000"/>
                          </a:solidFill>
                          <a:uFillTx/>
                          <a:latin typeface="Times New Roman"/>
                          <a:ea typeface="Calibri"/>
                        </a:rPr>
                        <a:t>+    -</a:t>
                      </a:r>
                      <a:endParaRPr b="0" lang="ru-RU" sz="11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Жүйелеудің маңызын түсіндім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8780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Тірі ағзалар патшалығын сипаттай аламын</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70164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Өсімдік пен жануар жүйелеудегі айырмашылықтарын білдім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Жүйелеуді ашқан ғалымды білдім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graphicFrame>
        <p:nvGraphicFramePr>
          <p:cNvPr id="84" name=""/>
          <p:cNvGraphicFramePr/>
          <p:nvPr/>
        </p:nvGraphicFramePr>
        <p:xfrm>
          <a:off x="5665680" y="1884240"/>
          <a:ext cx="3106800" cy="2084400"/>
        </p:xfrm>
        <a:graphic>
          <a:graphicData uri="http://schemas.openxmlformats.org/drawingml/2006/table">
            <a:tbl>
              <a:tblPr/>
              <a:tblGrid>
                <a:gridCol w="1552680"/>
                <a:gridCol w="1554120"/>
              </a:tblGrid>
              <a:tr h="19296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1" lang="ru-RU" sz="1100" strike="noStrike" u="none">
                          <a:solidFill>
                            <a:srgbClr val="000000"/>
                          </a:solidFill>
                          <a:uFillTx/>
                          <a:latin typeface="Times New Roman"/>
                          <a:ea typeface="Calibri"/>
                        </a:rPr>
                        <a:t>          </a:t>
                      </a:r>
                      <a:r>
                        <a:rPr b="1" lang="ru-RU" sz="1100" strike="noStrike" u="none">
                          <a:solidFill>
                            <a:srgbClr val="000000"/>
                          </a:solidFill>
                          <a:uFillTx/>
                          <a:latin typeface="Times New Roman"/>
                          <a:ea typeface="Calibri"/>
                        </a:rPr>
                        <a:t>+    -</a:t>
                      </a:r>
                      <a:endParaRPr b="0" lang="ru-RU" sz="11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Жүйелеудің маңызын түсіндім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8780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Тірі ағзалар патшалығын сипаттай аламын</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70164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Өсімдік пен жануар жүйелеудегі айырмашылықтарын білдім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Жүйелеуді ашқан ғалымды білдім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85"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C10FA42-5871-462C-B2DA-3E8C8CA55E4D}"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86" name="Picture 2" descr="C:\Users\Типография\Desktop\Безымянный.png"/>
          <p:cNvPicPr/>
          <p:nvPr/>
        </p:nvPicPr>
        <p:blipFill>
          <a:blip r:embed="rId1"/>
          <a:srcRect l="11758" t="0" r="11484" b="0"/>
          <a:stretch/>
        </p:blipFill>
        <p:spPr>
          <a:xfrm>
            <a:off x="369720" y="23760"/>
            <a:ext cx="9085320" cy="5095800"/>
          </a:xfrm>
          <a:prstGeom prst="rect">
            <a:avLst/>
          </a:prstGeom>
          <a:ln w="0">
            <a:noFill/>
          </a:ln>
        </p:spPr>
      </p:pic>
      <p:sp>
        <p:nvSpPr>
          <p:cNvPr id="87" name="Прямоугольник 7"/>
          <p:cNvSpPr/>
          <p:nvPr/>
        </p:nvSpPr>
        <p:spPr>
          <a:xfrm>
            <a:off x="8486640" y="4519440"/>
            <a:ext cx="939960" cy="270000"/>
          </a:xfrm>
          <a:prstGeom prst="rect">
            <a:avLst/>
          </a:prstGeom>
          <a:noFill/>
          <a:ln w="0">
            <a:noFill/>
          </a:ln>
        </p:spPr>
        <p:style>
          <a:lnRef idx="0"/>
          <a:fillRef idx="0"/>
          <a:effectRef idx="0"/>
          <a:fontRef idx="minor"/>
        </p:style>
        <p:txBody>
          <a:bodyPr wrap="none" lIns="71640" rIns="71640" tIns="35640" bIns="3564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A26494F-FEF6-454A-976E-14D381E0C668}" type="slidenum">
              <a:rPr b="1" lang="ru-RU" sz="1300" strike="noStrike" u="none">
                <a:solidFill>
                  <a:srgbClr val="002060"/>
                </a:solidFill>
                <a:uFillTx/>
                <a:latin typeface="Arial"/>
              </a:rPr>
              <a:t>&lt;number&gt;</a:t>
            </a:fld>
            <a:endParaRPr b="0" lang="ru-RU" sz="1300" strike="noStrike" u="none">
              <a:solidFill>
                <a:srgbClr val="000000"/>
              </a:solidFill>
              <a:uFillTx/>
              <a:latin typeface="Arial"/>
            </a:endParaRPr>
          </a:p>
        </p:txBody>
      </p:sp>
      <p:cxnSp>
        <p:nvCxnSpPr>
          <p:cNvPr id="88" name="Google Shape;124;p4"/>
          <p:cNvCxnSpPr/>
          <p:nvPr/>
        </p:nvCxnSpPr>
        <p:spPr>
          <a:xfrm>
            <a:off x="191880" y="4874760"/>
            <a:ext cx="8614440" cy="1080"/>
          </a:xfrm>
          <a:prstGeom prst="straightConnector1">
            <a:avLst/>
          </a:prstGeom>
          <a:ln w="38160">
            <a:solidFill>
              <a:srgbClr val="002060"/>
            </a:solidFill>
            <a:miter/>
          </a:ln>
        </p:spPr>
      </p:cxnSp>
      <p:cxnSp>
        <p:nvCxnSpPr>
          <p:cNvPr id="89" name="Google Shape;125;p4"/>
          <p:cNvCxnSpPr/>
          <p:nvPr/>
        </p:nvCxnSpPr>
        <p:spPr>
          <a:xfrm flipV="1">
            <a:off x="456120" y="4979160"/>
            <a:ext cx="8317800" cy="1080"/>
          </a:xfrm>
          <a:prstGeom prst="straightConnector1">
            <a:avLst/>
          </a:prstGeom>
          <a:ln w="38160">
            <a:solidFill>
              <a:srgbClr val="00b050"/>
            </a:solidFill>
            <a:miter/>
          </a:ln>
        </p:spPr>
      </p:cxnSp>
      <p:sp>
        <p:nvSpPr>
          <p:cNvPr id="90" name="Прямоугольник 10"/>
          <p:cNvSpPr/>
          <p:nvPr/>
        </p:nvSpPr>
        <p:spPr>
          <a:xfrm>
            <a:off x="3407040" y="295200"/>
            <a:ext cx="2107440" cy="49860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1 тапсырма </a:t>
            </a:r>
            <a:endParaRPr b="0" lang="ru-RU" sz="2800" strike="noStrike" u="none">
              <a:solidFill>
                <a:srgbClr val="000000"/>
              </a:solidFill>
              <a:uFillTx/>
              <a:latin typeface="Arial"/>
            </a:endParaRPr>
          </a:p>
        </p:txBody>
      </p:sp>
      <p:sp>
        <p:nvSpPr>
          <p:cNvPr id="91" name="Rectangle 1"/>
          <p:cNvSpPr/>
          <p:nvPr/>
        </p:nvSpPr>
        <p:spPr>
          <a:xfrm>
            <a:off x="475200" y="771840"/>
            <a:ext cx="3003840" cy="741960"/>
          </a:xfrm>
          <a:prstGeom prst="rect">
            <a:avLst/>
          </a:prstGeom>
          <a:noFill/>
          <a:ln w="0">
            <a:noFill/>
          </a:ln>
        </p:spPr>
        <p:style>
          <a:lnRef idx="0"/>
          <a:fillRef idx="0"/>
          <a:effectRef idx="0"/>
          <a:fontRef idx="minor"/>
        </p:style>
        <p:txBody>
          <a:bodyPr wrap="none"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558ed5"/>
                </a:solidFill>
                <a:uFillTx/>
                <a:latin typeface="Times New Roman"/>
                <a:ea typeface="Calibri"/>
              </a:rPr>
              <a:t>Биологиялық диктант</a:t>
            </a:r>
            <a:endParaRPr b="0" lang="ru-RU" sz="22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p:txBody>
      </p:sp>
      <p:graphicFrame>
        <p:nvGraphicFramePr>
          <p:cNvPr id="92" name=""/>
          <p:cNvGraphicFramePr/>
          <p:nvPr/>
        </p:nvGraphicFramePr>
        <p:xfrm>
          <a:off x="250920" y="1158840"/>
          <a:ext cx="8042040" cy="2575080"/>
        </p:xfrm>
        <a:graphic>
          <a:graphicData uri="http://schemas.openxmlformats.org/drawingml/2006/table">
            <a:tbl>
              <a:tblPr/>
              <a:tblGrid>
                <a:gridCol w="8042040"/>
              </a:tblGrid>
              <a:tr h="33336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a:noFill/>
                    </a:lnL>
                    <a:lnR>
                      <a:noFill/>
                    </a:lnR>
                    <a:lnT>
                      <a:noFill/>
                    </a:lnT>
                    <a:lnB>
                      <a:noFill/>
                    </a:lnB>
                    <a:noFill/>
                  </a:tcPr>
                </a:tc>
              </a:tr>
              <a:tr h="85716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2000" strike="noStrike" u="none">
                          <a:solidFill>
                            <a:srgbClr val="558ed5"/>
                          </a:solidFill>
                          <a:uFillTx/>
                          <a:latin typeface="Times New Roman"/>
                          <a:ea typeface="Times New Roman"/>
                        </a:rPr>
                        <a:t>Кері байланыс принципінің қызметіне------,----------,-------- мысал болып табылады.</a:t>
                      </a:r>
                      <a:endParaRPr b="0" lang="ru-RU" sz="2000" strike="noStrike" u="none">
                        <a:solidFill>
                          <a:srgbClr val="000000"/>
                        </a:solidFill>
                        <a:uFillTx/>
                        <a:latin typeface="Arial"/>
                      </a:endParaRPr>
                    </a:p>
                  </a:txBody>
                  <a:tcPr anchor="t" marL="58680" marR="58680">
                    <a:lnL>
                      <a:noFill/>
                    </a:lnL>
                    <a:lnR>
                      <a:noFill/>
                    </a:lnR>
                    <a:lnT>
                      <a:noFill/>
                    </a:lnT>
                    <a:lnB>
                      <a:noFill/>
                    </a:lnB>
                    <a:noFill/>
                  </a:tcPr>
                </a:tc>
              </a:tr>
              <a:tr h="1384560">
                <a:tc>
                  <a:txBody>
                    <a:bodyPr lIns="58680" rIns="58680" tIns="0" bIns="0" anchor="t">
                      <a:noAutofit/>
                    </a:bodyPr>
                    <a:p>
                      <a:pPr marL="457200">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a:noFill/>
                    </a:lnL>
                    <a:lnR>
                      <a:noFill/>
                    </a:lnR>
                    <a:lnT>
                      <a:noFill/>
                    </a:lnT>
                    <a:lnB>
                      <a:noFill/>
                    </a:lnB>
                    <a:noFill/>
                  </a:tcPr>
                </a:tc>
              </a:tr>
            </a:tbl>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1798560" y="257040"/>
            <a:ext cx="8229600" cy="85752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800" strike="noStrike" u="none">
                <a:solidFill>
                  <a:srgbClr val="17375e"/>
                </a:solidFill>
                <a:uFillTx/>
                <a:latin typeface="Calibri"/>
              </a:rPr>
              <a:t>Жауабы:</a:t>
            </a:r>
            <a:endParaRPr b="0" lang="ru-RU" sz="3800" strike="noStrike" u="none">
              <a:solidFill>
                <a:srgbClr val="000000"/>
              </a:solidFill>
              <a:uFillTx/>
              <a:latin typeface="Calibri"/>
            </a:endParaRPr>
          </a:p>
        </p:txBody>
      </p:sp>
      <p:sp>
        <p:nvSpPr>
          <p:cNvPr id="94" name=""/>
          <p:cNvSpPr txBox="1"/>
          <p:nvPr/>
        </p:nvSpPr>
        <p:spPr>
          <a:xfrm>
            <a:off x="495000" y="1200240"/>
            <a:ext cx="4381560" cy="3394080"/>
          </a:xfrm>
          <a:prstGeom prst="rect">
            <a:avLst/>
          </a:prstGeom>
          <a:noFill/>
          <a:ln w="0">
            <a:noFill/>
          </a:ln>
        </p:spPr>
        <p:txBody>
          <a:bodyPr lIns="77760" rIns="77760" tIns="38880" bIns="38880" anchor="t">
            <a:normAutofit/>
          </a:bodyPr>
          <a:p>
            <a:pPr marL="290520" indent="-290520">
              <a:spcBef>
                <a:spcPts val="5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300" strike="noStrike" u="none">
                <a:solidFill>
                  <a:srgbClr val="000000"/>
                </a:solidFill>
                <a:uFillTx/>
                <a:latin typeface="Calibri"/>
              </a:rPr>
              <a:t> </a:t>
            </a:r>
            <a:r>
              <a:rPr b="0" lang="kk-KZ" sz="2300" strike="noStrike" u="none">
                <a:solidFill>
                  <a:srgbClr val="17375e"/>
                </a:solidFill>
                <a:uFillTx/>
                <a:latin typeface="Calibri"/>
              </a:rPr>
              <a:t>дене температурасы</a:t>
            </a:r>
            <a:endParaRPr b="0" lang="ru-RU" sz="2300" strike="noStrike" u="none">
              <a:solidFill>
                <a:srgbClr val="000000"/>
              </a:solidFill>
              <a:uFillTx/>
              <a:latin typeface="Calibri"/>
            </a:endParaRPr>
          </a:p>
          <a:p>
            <a:pPr marL="290520" indent="-290520">
              <a:spcBef>
                <a:spcPts val="575"/>
              </a:spcBef>
              <a:buClr>
                <a:srgbClr val="17375e"/>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300" strike="noStrike" u="none">
                <a:solidFill>
                  <a:srgbClr val="17375e"/>
                </a:solidFill>
                <a:uFillTx/>
                <a:latin typeface="Calibri"/>
              </a:rPr>
              <a:t> </a:t>
            </a:r>
            <a:r>
              <a:rPr b="0" lang="kk-KZ" sz="2300" strike="noStrike" u="none">
                <a:solidFill>
                  <a:srgbClr val="17375e"/>
                </a:solidFill>
                <a:uFillTx/>
                <a:latin typeface="Calibri"/>
              </a:rPr>
              <a:t>көмірқышқыл газы деңгейі</a:t>
            </a:r>
            <a:endParaRPr b="0" lang="ru-RU" sz="2300" strike="noStrike" u="none">
              <a:solidFill>
                <a:srgbClr val="000000"/>
              </a:solidFill>
              <a:uFillTx/>
              <a:latin typeface="Calibri"/>
            </a:endParaRPr>
          </a:p>
          <a:p>
            <a:pPr marL="290520" indent="-290520">
              <a:spcBef>
                <a:spcPts val="575"/>
              </a:spcBef>
              <a:buClr>
                <a:srgbClr val="17375e"/>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300" strike="noStrike" u="none">
                <a:solidFill>
                  <a:srgbClr val="17375e"/>
                </a:solidFill>
                <a:uFillTx/>
                <a:latin typeface="Calibri"/>
              </a:rPr>
              <a:t>Глюкоза мөлшерін реттеу</a:t>
            </a:r>
            <a:endParaRPr b="0" lang="ru-RU" sz="2300" strike="noStrike" u="none">
              <a:solidFill>
                <a:srgbClr val="000000"/>
              </a:solidFill>
              <a:uFillTx/>
              <a:latin typeface="Calibri"/>
            </a:endParaRPr>
          </a:p>
        </p:txBody>
      </p:sp>
      <p:pic>
        <p:nvPicPr>
          <p:cNvPr id="95" name="Объект 5" descr=""/>
          <p:cNvPicPr/>
          <p:nvPr/>
        </p:nvPicPr>
        <p:blipFill>
          <a:blip r:embed="rId1"/>
          <a:stretch/>
        </p:blipFill>
        <p:spPr>
          <a:xfrm>
            <a:off x="4441680" y="1063800"/>
            <a:ext cx="3535560" cy="3394080"/>
          </a:xfrm>
          <a:prstGeom prst="rect">
            <a:avLst/>
          </a:prstGeom>
          <a:ln w="0">
            <a:noFill/>
          </a:ln>
        </p:spPr>
      </p:pic>
      <p:sp>
        <p:nvSpPr>
          <p:cNvPr id="96"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4F47BF6-E64A-4CD0-BDC1-631DFEEAE4FB}"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06280"/>
            <a:ext cx="8229600" cy="85752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800" strike="noStrike" u="none">
                <a:solidFill>
                  <a:srgbClr val="376092"/>
                </a:solidFill>
                <a:uFillTx/>
                <a:latin typeface="Calibri"/>
              </a:rPr>
              <a:t>Берілген сұрақтарға жауап беріңіз</a:t>
            </a:r>
            <a:r>
              <a:rPr b="0" lang="kk-KZ" sz="3800" strike="noStrike" u="none">
                <a:solidFill>
                  <a:srgbClr val="000000"/>
                </a:solidFill>
                <a:uFillTx/>
                <a:latin typeface="Calibri"/>
              </a:rPr>
              <a:t>.</a:t>
            </a:r>
            <a:endParaRPr b="0" lang="ru-RU" sz="3800" strike="noStrike" u="none">
              <a:solidFill>
                <a:srgbClr val="000000"/>
              </a:solidFill>
              <a:uFillTx/>
              <a:latin typeface="Calibri"/>
            </a:endParaRPr>
          </a:p>
        </p:txBody>
      </p:sp>
      <p:sp>
        <p:nvSpPr>
          <p:cNvPr id="98" name=""/>
          <p:cNvSpPr txBox="1"/>
          <p:nvPr/>
        </p:nvSpPr>
        <p:spPr>
          <a:xfrm>
            <a:off x="495000" y="1200240"/>
            <a:ext cx="4381560" cy="3394080"/>
          </a:xfrm>
          <a:prstGeom prst="rect">
            <a:avLst/>
          </a:prstGeom>
          <a:noFill/>
          <a:ln w="0">
            <a:noFill/>
          </a:ln>
        </p:spPr>
        <p:txBody>
          <a:bodyPr lIns="77760" rIns="77760" tIns="38880" bIns="38880" anchor="t">
            <a:normAutofit/>
          </a:bodyPr>
          <a:p>
            <a:pPr marL="290520" indent="-290520">
              <a:spcBef>
                <a:spcPts val="575"/>
              </a:spcBef>
              <a:buClr>
                <a:srgbClr val="376092"/>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300" strike="noStrike" u="none">
                <a:solidFill>
                  <a:srgbClr val="376092"/>
                </a:solidFill>
                <a:uFillTx/>
                <a:latin typeface="Calibri"/>
              </a:rPr>
              <a:t>Термореттелу дегеніміз не?</a:t>
            </a:r>
            <a:endParaRPr b="0" lang="ru-RU" sz="2300" strike="noStrike" u="none">
              <a:solidFill>
                <a:srgbClr val="000000"/>
              </a:solidFill>
              <a:uFillTx/>
              <a:latin typeface="Calibri"/>
            </a:endParaRPr>
          </a:p>
          <a:p>
            <a:pPr marL="290520" indent="-290520">
              <a:spcBef>
                <a:spcPts val="575"/>
              </a:spcBef>
              <a:buClr>
                <a:srgbClr val="376092"/>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300" strike="noStrike" u="none">
                <a:solidFill>
                  <a:srgbClr val="376092"/>
                </a:solidFill>
                <a:uFillTx/>
                <a:latin typeface="Calibri"/>
              </a:rPr>
              <a:t>Термореттелу  орталығы мидың қай бөлігінде болады?</a:t>
            </a:r>
            <a:endParaRPr b="0" lang="ru-RU" sz="2300" strike="noStrike" u="none">
              <a:solidFill>
                <a:srgbClr val="000000"/>
              </a:solidFill>
              <a:uFillTx/>
              <a:latin typeface="Calibri"/>
            </a:endParaRPr>
          </a:p>
          <a:p>
            <a:pPr marL="290520" indent="-290520">
              <a:spcBef>
                <a:spcPts val="575"/>
              </a:spcBef>
              <a:buClr>
                <a:srgbClr val="376092"/>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300" strike="noStrike" u="none">
              <a:solidFill>
                <a:srgbClr val="000000"/>
              </a:solidFill>
              <a:uFillTx/>
              <a:latin typeface="Calibri"/>
            </a:endParaRPr>
          </a:p>
        </p:txBody>
      </p:sp>
      <p:sp>
        <p:nvSpPr>
          <p:cNvPr id="99"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7ED71B0-EE70-4827-915D-406D39677365}"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100" name="Picture 2" descr=""/>
          <p:cNvPicPr/>
          <p:nvPr/>
        </p:nvPicPr>
        <p:blipFill>
          <a:blip r:embed="rId1"/>
          <a:stretch/>
        </p:blipFill>
        <p:spPr>
          <a:xfrm>
            <a:off x="5029200" y="1200240"/>
            <a:ext cx="3446640" cy="28447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 name="Picture 2" descr="C:\Users\Типография\Desktop\Безымянный.png"/>
          <p:cNvPicPr/>
          <p:nvPr/>
        </p:nvPicPr>
        <p:blipFill>
          <a:blip r:embed="rId1"/>
          <a:srcRect l="11758" t="0" r="11484" b="0"/>
          <a:stretch/>
        </p:blipFill>
        <p:spPr>
          <a:xfrm>
            <a:off x="0" y="-77760"/>
            <a:ext cx="9144000" cy="5167440"/>
          </a:xfrm>
          <a:prstGeom prst="rect">
            <a:avLst/>
          </a:prstGeom>
          <a:ln w="0">
            <a:noFill/>
          </a:ln>
        </p:spPr>
      </p:pic>
      <p:sp>
        <p:nvSpPr>
          <p:cNvPr id="16"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87B8E43-D9DB-4ECA-A528-E236498C596B}"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17" name="Google Shape;124;p4"/>
          <p:cNvCxnSpPr/>
          <p:nvPr/>
        </p:nvCxnSpPr>
        <p:spPr>
          <a:xfrm>
            <a:off x="299880" y="4882680"/>
            <a:ext cx="8614800" cy="1080"/>
          </a:xfrm>
          <a:prstGeom prst="straightConnector1">
            <a:avLst/>
          </a:prstGeom>
          <a:ln w="38160">
            <a:solidFill>
              <a:srgbClr val="002060"/>
            </a:solidFill>
            <a:miter/>
          </a:ln>
        </p:spPr>
      </p:cxnSp>
      <p:cxnSp>
        <p:nvCxnSpPr>
          <p:cNvPr id="18" name="Google Shape;125;p4"/>
          <p:cNvCxnSpPr/>
          <p:nvPr/>
        </p:nvCxnSpPr>
        <p:spPr>
          <a:xfrm flipV="1">
            <a:off x="456120" y="4979160"/>
            <a:ext cx="8317800" cy="1080"/>
          </a:xfrm>
          <a:prstGeom prst="straightConnector1">
            <a:avLst/>
          </a:prstGeom>
          <a:ln w="38160">
            <a:solidFill>
              <a:srgbClr val="00b050"/>
            </a:solidFill>
            <a:miter/>
          </a:ln>
        </p:spPr>
      </p:cxnSp>
      <p:sp>
        <p:nvSpPr>
          <p:cNvPr id="19" name="Google Shape;230;p65"/>
          <p:cNvSpPr/>
          <p:nvPr/>
        </p:nvSpPr>
        <p:spPr>
          <a:xfrm>
            <a:off x="325440" y="1146240"/>
            <a:ext cx="8381880" cy="2971800"/>
          </a:xfrm>
          <a:prstGeom prst="rect">
            <a:avLst/>
          </a:prstGeom>
          <a:noFill/>
          <a:ln w="0">
            <a:noFill/>
          </a:ln>
        </p:spPr>
        <p:style>
          <a:lnRef idx="0"/>
          <a:fillRef idx="0"/>
          <a:effectRef idx="0"/>
          <a:fontRef idx="minor"/>
        </p:style>
        <p:txBody>
          <a:bodyPr lIns="83520" rIns="83520" tIns="83520" bIns="83520" anchor="t">
            <a:noAutofit/>
          </a:bodyPr>
          <a:p>
            <a:pPr marL="57240" indent="-57240">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20" name="Прямоугольник 9"/>
          <p:cNvSpPr/>
          <p:nvPr/>
        </p:nvSpPr>
        <p:spPr>
          <a:xfrm>
            <a:off x="2592360" y="1989000"/>
            <a:ext cx="4481640" cy="74196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002060"/>
                </a:solidFill>
                <a:uFillTx/>
                <a:latin typeface="Century Gothic"/>
              </a:rPr>
              <a:t>Бағалау критерийлері</a:t>
            </a:r>
            <a:endParaRPr b="0" lang="ru-RU" sz="22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p:txBody>
      </p:sp>
      <p:sp>
        <p:nvSpPr>
          <p:cNvPr id="21" name="Прямоугольник 10"/>
          <p:cNvSpPr/>
          <p:nvPr/>
        </p:nvSpPr>
        <p:spPr>
          <a:xfrm>
            <a:off x="3277080" y="804960"/>
            <a:ext cx="2073960" cy="406800"/>
          </a:xfrm>
          <a:prstGeom prst="rect">
            <a:avLst/>
          </a:prstGeom>
          <a:noFill/>
          <a:ln w="0">
            <a:noFill/>
          </a:ln>
        </p:spPr>
        <p:style>
          <a:lnRef idx="0"/>
          <a:fillRef idx="0"/>
          <a:effectRef idx="0"/>
          <a:fontRef idx="minor"/>
        </p:style>
        <p:txBody>
          <a:bodyPr wrap="none"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200" strike="noStrike" u="none">
                <a:solidFill>
                  <a:srgbClr val="002060"/>
                </a:solidFill>
                <a:uFillTx/>
                <a:latin typeface="Century Gothic"/>
              </a:rPr>
              <a:t>Оқу мақсаты</a:t>
            </a:r>
            <a:r>
              <a:rPr b="0" lang="ru-RU" sz="2200" strike="noStrike" u="none">
                <a:solidFill>
                  <a:srgbClr val="002060"/>
                </a:solidFill>
                <a:uFillTx/>
                <a:latin typeface="Century Gothic"/>
              </a:rPr>
              <a:t>: </a:t>
            </a:r>
            <a:endParaRPr b="0" lang="ru-RU" sz="2200" strike="noStrike" u="none">
              <a:solidFill>
                <a:srgbClr val="000000"/>
              </a:solidFill>
              <a:uFillTx/>
              <a:latin typeface="Arial"/>
            </a:endParaRPr>
          </a:p>
        </p:txBody>
      </p:sp>
      <p:sp>
        <p:nvSpPr>
          <p:cNvPr id="22" name="Rectangle 9"/>
          <p:cNvSpPr/>
          <p:nvPr/>
        </p:nvSpPr>
        <p:spPr>
          <a:xfrm>
            <a:off x="130320" y="1170000"/>
            <a:ext cx="9013680" cy="135252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558ed5"/>
                </a:solidFill>
                <a:uFillTx/>
                <a:latin typeface="Times New Roman"/>
                <a:ea typeface="Times New Roman"/>
              </a:rPr>
              <a:t>11.1.7.</a:t>
            </a:r>
            <a:r>
              <a:rPr b="0" lang="en-US" sz="2800" strike="noStrike" u="none">
                <a:solidFill>
                  <a:srgbClr val="558ed5"/>
                </a:solidFill>
                <a:uFillTx/>
                <a:latin typeface="Times New Roman"/>
                <a:ea typeface="Times New Roman"/>
              </a:rPr>
              <a:t>2 </a:t>
            </a:r>
            <a:r>
              <a:rPr b="0" lang="kk-KZ" sz="2800" strike="noStrike" u="none">
                <a:solidFill>
                  <a:srgbClr val="558ed5"/>
                </a:solidFill>
                <a:uFillTx/>
                <a:latin typeface="Times New Roman"/>
                <a:ea typeface="Times New Roman"/>
              </a:rPr>
              <a:t>Адам ағзасындағы физиологиялық үдерістердегі  реттеу кезіндегі кері байланыс принциптерін сипаттау</a:t>
            </a:r>
            <a:r>
              <a:rPr b="0" lang="en-US" sz="2800" strike="noStrike" u="none">
                <a:solidFill>
                  <a:srgbClr val="558ed5"/>
                </a:solidFill>
                <a:uFillTx/>
                <a:latin typeface="Times New Roman"/>
                <a:ea typeface="Times New Roman"/>
              </a:rPr>
              <a:t> </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p:txBody>
      </p:sp>
      <p:sp>
        <p:nvSpPr>
          <p:cNvPr id="23" name="Rectangle 10"/>
          <p:cNvSpPr/>
          <p:nvPr/>
        </p:nvSpPr>
        <p:spPr>
          <a:xfrm>
            <a:off x="336600" y="2814120"/>
            <a:ext cx="8307360" cy="1382040"/>
          </a:xfrm>
          <a:prstGeom prst="rect">
            <a:avLst/>
          </a:prstGeom>
          <a:noFill/>
          <a:ln w="0">
            <a:noFill/>
          </a:ln>
        </p:spPr>
        <p:style>
          <a:lnRef idx="0"/>
          <a:fillRef idx="0"/>
          <a:effectRef idx="0"/>
          <a:fontRef idx="minor"/>
        </p:style>
        <p:txBody>
          <a:bodyPr lIns="71640" rIns="71640" tIns="35640" bIns="35640" anchor="ctr">
            <a:spAutoFit/>
          </a:bodyPr>
          <a:p>
            <a:pPr marL="343080" indent="-343080">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Arial"/>
              </a:rPr>
              <a:t> </a:t>
            </a:r>
            <a:r>
              <a:rPr b="0" lang="kk-KZ" sz="1800" strike="noStrike" u="none">
                <a:solidFill>
                  <a:srgbClr val="558ed5"/>
                </a:solidFill>
                <a:uFillTx/>
                <a:latin typeface="Times New Roman"/>
                <a:ea typeface="Times New Roman"/>
              </a:rPr>
              <a:t>Адам ағзасындағы физиологиялық үдерістер кезіндегі кері байланыс принциптерін анықтайды;</a:t>
            </a:r>
            <a:endParaRPr b="0" lang="ru-RU" sz="1800" strike="noStrike" u="none">
              <a:solidFill>
                <a:srgbClr val="000000"/>
              </a:solidFill>
              <a:uFillTx/>
              <a:latin typeface="Arial"/>
            </a:endParaRPr>
          </a:p>
          <a:p>
            <a:pPr marL="343080" indent="-343080">
              <a:lnSpc>
                <a:spcPct val="100000"/>
              </a:lnSpc>
              <a:buClr>
                <a:srgbClr val="558ed5"/>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558ed5"/>
                </a:solidFill>
                <a:uFillTx/>
                <a:latin typeface="Times New Roman"/>
                <a:ea typeface="Times New Roman"/>
              </a:rPr>
              <a:t>Ағзаның сыртқы ортамен байланысын және өзін-өзі реттеуді сипаттайды;</a:t>
            </a:r>
            <a:endParaRPr b="0" lang="ru-RU" sz="1800" strike="noStrike" u="none">
              <a:solidFill>
                <a:srgbClr val="000000"/>
              </a:solidFill>
              <a:uFillTx/>
              <a:latin typeface="Arial"/>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Arial"/>
            </a:endParaRPr>
          </a:p>
          <a:p>
            <a:pPr marL="343080" indent="-343080">
              <a:lnSpc>
                <a:spcPct val="100000"/>
              </a:lnSpc>
              <a:buClr>
                <a:srgbClr val="558ed5"/>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 name="Picture 2" descr="C:\Users\Типография\Desktop\Безымянный.png"/>
          <p:cNvPicPr/>
          <p:nvPr/>
        </p:nvPicPr>
        <p:blipFill>
          <a:blip r:embed="rId1"/>
          <a:srcRect l="11758" t="0" r="11484" b="0"/>
          <a:stretch/>
        </p:blipFill>
        <p:spPr>
          <a:xfrm>
            <a:off x="-30240" y="-23760"/>
            <a:ext cx="9144000" cy="5167440"/>
          </a:xfrm>
          <a:prstGeom prst="rect">
            <a:avLst/>
          </a:prstGeom>
          <a:ln w="0">
            <a:noFill/>
          </a:ln>
        </p:spPr>
      </p:pic>
      <p:sp>
        <p:nvSpPr>
          <p:cNvPr id="25"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78724EB-F6F5-49EC-B60D-6F987D1014F7}"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26" name="Google Shape;124;p4"/>
          <p:cNvCxnSpPr/>
          <p:nvPr/>
        </p:nvCxnSpPr>
        <p:spPr>
          <a:xfrm>
            <a:off x="299880" y="4882680"/>
            <a:ext cx="8614800" cy="1080"/>
          </a:xfrm>
          <a:prstGeom prst="straightConnector1">
            <a:avLst/>
          </a:prstGeom>
          <a:ln w="38160">
            <a:solidFill>
              <a:srgbClr val="002060"/>
            </a:solidFill>
            <a:miter/>
          </a:ln>
        </p:spPr>
      </p:cxnSp>
      <p:cxnSp>
        <p:nvCxnSpPr>
          <p:cNvPr id="27" name="Google Shape;125;p4"/>
          <p:cNvCxnSpPr/>
          <p:nvPr/>
        </p:nvCxnSpPr>
        <p:spPr>
          <a:xfrm flipV="1">
            <a:off x="456120" y="4979160"/>
            <a:ext cx="8317800" cy="1080"/>
          </a:xfrm>
          <a:prstGeom prst="straightConnector1">
            <a:avLst/>
          </a:prstGeom>
          <a:ln w="38160">
            <a:solidFill>
              <a:srgbClr val="00b050"/>
            </a:solidFill>
            <a:miter/>
          </a:ln>
        </p:spPr>
      </p:cxnSp>
      <p:sp>
        <p:nvSpPr>
          <p:cNvPr id="28" name="Прямоугольник 9"/>
          <p:cNvSpPr/>
          <p:nvPr/>
        </p:nvSpPr>
        <p:spPr>
          <a:xfrm>
            <a:off x="2592360" y="1989000"/>
            <a:ext cx="4481640" cy="41148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29" name="Прямоугольник 10"/>
          <p:cNvSpPr/>
          <p:nvPr/>
        </p:nvSpPr>
        <p:spPr>
          <a:xfrm>
            <a:off x="3211560" y="804960"/>
            <a:ext cx="144360" cy="411120"/>
          </a:xfrm>
          <a:prstGeom prst="rect">
            <a:avLst/>
          </a:prstGeom>
          <a:noFill/>
          <a:ln w="0">
            <a:noFill/>
          </a:ln>
        </p:spPr>
        <p:style>
          <a:lnRef idx="0"/>
          <a:fillRef idx="0"/>
          <a:effectRef idx="0"/>
          <a:fontRef idx="minor"/>
        </p:style>
        <p:txBody>
          <a:bodyPr wrap="none"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30" name="Rectangle 9"/>
          <p:cNvSpPr/>
          <p:nvPr/>
        </p:nvSpPr>
        <p:spPr>
          <a:xfrm>
            <a:off x="130320" y="1330200"/>
            <a:ext cx="3979800" cy="45720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31" name="Rectangle 10"/>
          <p:cNvSpPr/>
          <p:nvPr/>
        </p:nvSpPr>
        <p:spPr>
          <a:xfrm>
            <a:off x="336600" y="3225600"/>
            <a:ext cx="8307360" cy="55908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Arial"/>
            </a:endParaRPr>
          </a:p>
          <a:p>
            <a:pPr>
              <a:lnSpc>
                <a:spcPct val="100000"/>
              </a:lnSpc>
              <a:buClr>
                <a:srgbClr val="17375e"/>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Arial"/>
            </a:endParaRPr>
          </a:p>
        </p:txBody>
      </p:sp>
      <p:sp>
        <p:nvSpPr>
          <p:cNvPr id="32" name="Google Shape;230;p65"/>
          <p:cNvSpPr/>
          <p:nvPr/>
        </p:nvSpPr>
        <p:spPr>
          <a:xfrm>
            <a:off x="1035000" y="1146240"/>
            <a:ext cx="7672320" cy="2971800"/>
          </a:xfrm>
          <a:prstGeom prst="rect">
            <a:avLst/>
          </a:prstGeom>
          <a:noFill/>
          <a:ln w="0">
            <a:noFill/>
          </a:ln>
        </p:spPr>
        <p:style>
          <a:lnRef idx="0"/>
          <a:fillRef idx="0"/>
          <a:effectRef idx="0"/>
          <a:fontRef idx="minor"/>
        </p:style>
        <p:txBody>
          <a:bodyPr lIns="83520" rIns="83520" tIns="83520" bIns="83520" anchor="t">
            <a:noAutofit/>
          </a:bodyPr>
          <a:p>
            <a:pPr marL="57240" indent="-57240">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33" name="Google Shape;230;p65"/>
          <p:cNvSpPr/>
          <p:nvPr/>
        </p:nvSpPr>
        <p:spPr>
          <a:xfrm>
            <a:off x="642960" y="1330200"/>
            <a:ext cx="8271000" cy="2448000"/>
          </a:xfrm>
          <a:prstGeom prst="rect">
            <a:avLst/>
          </a:prstGeom>
          <a:noFill/>
          <a:ln w="0">
            <a:noFill/>
          </a:ln>
        </p:spPr>
        <p:style>
          <a:lnRef idx="0"/>
          <a:fillRef idx="0"/>
          <a:effectRef idx="0"/>
          <a:fontRef idx="minor"/>
        </p:style>
        <p:txBody>
          <a:bodyPr lIns="83520" rIns="83520" tIns="83520" bIns="83520" anchor="t">
            <a:noAutofit/>
          </a:bodyPr>
          <a:p>
            <a:pPr marL="57240" indent="-57240">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Times New Roman"/>
                <a:ea typeface="Times New Roman"/>
              </a:rPr>
              <a:t>Басқару жүйесінің құралдары: 1. Басқару жүйесінің генерациялайтын орталық команда береді, мақсатқа жету үшін тиімділігін талдайды;</a:t>
            </a:r>
            <a:endParaRPr b="0" lang="ru-RU" sz="2000" strike="noStrike" u="none">
              <a:solidFill>
                <a:srgbClr val="000000"/>
              </a:solidFill>
              <a:uFillTx/>
              <a:latin typeface="Arial"/>
            </a:endParaRPr>
          </a:p>
          <a:p>
            <a:pPr marL="57240" indent="-57240">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Times New Roman"/>
                <a:ea typeface="Times New Roman"/>
              </a:rPr>
              <a:t>2.Басқару құралдары- команданы  басқарылатын нысанға жеткізу тәсілдері, оның  әрекетіне әсер етеді;  3. Басқарылатын нысан туралы мәліметтер жинауға арналған құралдар; </a:t>
            </a:r>
            <a:endParaRPr b="0" lang="ru-RU"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 name="Рисунок 12" descr=""/>
          <p:cNvPicPr/>
          <p:nvPr/>
        </p:nvPicPr>
        <p:blipFill>
          <a:blip r:embed="rId1"/>
          <a:stretch/>
        </p:blipFill>
        <p:spPr>
          <a:xfrm>
            <a:off x="22320" y="0"/>
            <a:ext cx="9099360" cy="5143680"/>
          </a:xfrm>
          <a:prstGeom prst="rect">
            <a:avLst/>
          </a:prstGeom>
          <a:ln w="0">
            <a:noFill/>
          </a:ln>
        </p:spPr>
      </p:pic>
      <p:sp>
        <p:nvSpPr>
          <p:cNvPr id="35" name="PlaceHolder 1"/>
          <p:cNvSpPr>
            <a:spLocks noGrp="1"/>
          </p:cNvSpPr>
          <p:nvPr>
            <p:ph type="title"/>
          </p:nvPr>
        </p:nvSpPr>
        <p:spPr>
          <a:xfrm>
            <a:off x="457200" y="206280"/>
            <a:ext cx="8229600" cy="48096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rPr>
              <a:t>1сызба бойынша </a:t>
            </a:r>
            <a:endParaRPr b="0" lang="ru-RU" sz="2000" strike="noStrike" u="none">
              <a:solidFill>
                <a:srgbClr val="000000"/>
              </a:solidFill>
              <a:uFillTx/>
              <a:latin typeface="Calibri"/>
            </a:endParaRPr>
          </a:p>
        </p:txBody>
      </p:sp>
      <p:pic>
        <p:nvPicPr>
          <p:cNvPr id="36" name="Объект 8" descr=""/>
          <p:cNvPicPr/>
          <p:nvPr/>
        </p:nvPicPr>
        <p:blipFill>
          <a:blip r:embed="rId2"/>
          <a:stretch/>
        </p:blipFill>
        <p:spPr>
          <a:xfrm>
            <a:off x="647640" y="1200240"/>
            <a:ext cx="8169480" cy="3736800"/>
          </a:xfrm>
          <a:prstGeom prst="rect">
            <a:avLst/>
          </a:prstGeom>
          <a:ln w="0">
            <a:noFill/>
          </a:ln>
        </p:spPr>
      </p:pic>
      <p:sp>
        <p:nvSpPr>
          <p:cNvPr id="37" name=""/>
          <p:cNvSpPr txBox="1"/>
          <p:nvPr/>
        </p:nvSpPr>
        <p:spPr>
          <a:xfrm>
            <a:off x="5014800" y="1063800"/>
            <a:ext cx="3903840" cy="3497040"/>
          </a:xfrm>
          <a:prstGeom prst="rect">
            <a:avLst/>
          </a:prstGeom>
          <a:noFill/>
          <a:ln w="0">
            <a:noFill/>
          </a:ln>
        </p:spPr>
        <p:txBody>
          <a:bodyPr lIns="77760" rIns="77760" tIns="38880" bIns="38880" anchor="t">
            <a:normAutofit/>
          </a:bodyPr>
          <a:p>
            <a:pPr marL="290520" indent="-290520">
              <a:spcBef>
                <a:spcPts val="575"/>
              </a:spcBef>
              <a:buClr>
                <a:srgbClr val="17375e"/>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300" strike="noStrike" u="none">
                <a:solidFill>
                  <a:srgbClr val="17375e"/>
                </a:solidFill>
                <a:uFillTx/>
                <a:latin typeface="Calibri"/>
              </a:rPr>
              <a:t>Басқару жүйесінің тұрақты конструкциясы болады</a:t>
            </a:r>
            <a:endParaRPr b="0" lang="ru-RU" sz="2300" strike="noStrike" u="none">
              <a:solidFill>
                <a:srgbClr val="000000"/>
              </a:solidFill>
              <a:uFillTx/>
              <a:latin typeface="Calibri"/>
            </a:endParaRPr>
          </a:p>
        </p:txBody>
      </p:sp>
      <p:sp>
        <p:nvSpPr>
          <p:cNvPr id="38"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8791DA6-CA6E-4711-849A-07F2E3990BDC}"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 name="Picture 2" descr="C:\Users\Типография\Desktop\Безымянный.png"/>
          <p:cNvPicPr/>
          <p:nvPr/>
        </p:nvPicPr>
        <p:blipFill>
          <a:blip r:embed="rId1"/>
          <a:srcRect l="11758" t="0" r="11484" b="0"/>
          <a:stretch/>
        </p:blipFill>
        <p:spPr>
          <a:xfrm>
            <a:off x="9360" y="0"/>
            <a:ext cx="9271080" cy="5524560"/>
          </a:xfrm>
          <a:prstGeom prst="rect">
            <a:avLst/>
          </a:prstGeom>
          <a:ln w="0">
            <a:noFill/>
          </a:ln>
        </p:spPr>
      </p:pic>
      <p:sp>
        <p:nvSpPr>
          <p:cNvPr id="40" name="Google Shape;123;p4"/>
          <p:cNvSpPr/>
          <p:nvPr/>
        </p:nvSpPr>
        <p:spPr>
          <a:xfrm>
            <a:off x="7088040" y="4871880"/>
            <a:ext cx="2055960" cy="27180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C669C23-3D1B-4230-8EE2-9D6D36CA8CFD}"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41" name="Google Shape;124;p4"/>
          <p:cNvCxnSpPr/>
          <p:nvPr/>
        </p:nvCxnSpPr>
        <p:spPr>
          <a:xfrm>
            <a:off x="1179360" y="5373360"/>
            <a:ext cx="8616240" cy="1080"/>
          </a:xfrm>
          <a:prstGeom prst="straightConnector1">
            <a:avLst/>
          </a:prstGeom>
          <a:ln w="38160">
            <a:solidFill>
              <a:srgbClr val="002060"/>
            </a:solidFill>
            <a:miter/>
          </a:ln>
        </p:spPr>
      </p:cxnSp>
      <p:cxnSp>
        <p:nvCxnSpPr>
          <p:cNvPr id="42" name="Google Shape;125;p4"/>
          <p:cNvCxnSpPr/>
          <p:nvPr/>
        </p:nvCxnSpPr>
        <p:spPr>
          <a:xfrm flipV="1">
            <a:off x="1465920" y="5558760"/>
            <a:ext cx="8319240" cy="1080"/>
          </a:xfrm>
          <a:prstGeom prst="straightConnector1">
            <a:avLst/>
          </a:prstGeom>
          <a:ln w="38160">
            <a:solidFill>
              <a:srgbClr val="00b050"/>
            </a:solidFill>
            <a:miter/>
          </a:ln>
        </p:spPr>
      </p:cxnSp>
      <p:sp>
        <p:nvSpPr>
          <p:cNvPr id="43" name="Google Shape;230;p65"/>
          <p:cNvSpPr/>
          <p:nvPr/>
        </p:nvSpPr>
        <p:spPr>
          <a:xfrm>
            <a:off x="744480" y="844560"/>
            <a:ext cx="7801200" cy="3492360"/>
          </a:xfrm>
          <a:prstGeom prst="rect">
            <a:avLst/>
          </a:prstGeom>
          <a:noFill/>
          <a:ln w="0">
            <a:noFill/>
          </a:ln>
        </p:spPr>
        <p:style>
          <a:lnRef idx="0"/>
          <a:fillRef idx="0"/>
          <a:effectRef idx="0"/>
          <a:fontRef idx="minor"/>
        </p:style>
        <p:txBody>
          <a:bodyPr lIns="83520" rIns="83520" tIns="83520" bIns="83520" anchor="t">
            <a:noAutofit/>
          </a:bodyPr>
          <a:p>
            <a:pPr marL="378000" indent="-357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558ed5"/>
                </a:solidFill>
                <a:uFillTx/>
                <a:latin typeface="Times New Roman"/>
                <a:ea typeface="Times New Roman"/>
              </a:rPr>
              <a:t> </a:t>
            </a:r>
            <a:r>
              <a:rPr b="0" lang="ru-RU" sz="2000" strike="noStrike" u="none">
                <a:solidFill>
                  <a:srgbClr val="558ed5"/>
                </a:solidFill>
                <a:uFillTx/>
                <a:latin typeface="Times New Roman"/>
                <a:ea typeface="Times New Roman"/>
              </a:rPr>
              <a:t>«Кері байланыс» ұғымы-биологиядағы басқару жүйесінің жұмысына </a:t>
            </a:r>
            <a:endParaRPr b="0" lang="ru-RU" sz="2000" strike="noStrike" u="none">
              <a:solidFill>
                <a:srgbClr val="000000"/>
              </a:solidFill>
              <a:uFillTx/>
              <a:latin typeface="Arial"/>
            </a:endParaRPr>
          </a:p>
          <a:p>
            <a:pPr marL="378000" indent="-357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558ed5"/>
                </a:solidFill>
                <a:uFillTx/>
                <a:latin typeface="Times New Roman"/>
                <a:ea typeface="Times New Roman"/>
              </a:rPr>
              <a:t>тән міндетті принциптердің бірі</a:t>
            </a:r>
            <a:r>
              <a:rPr b="0" lang="kk-KZ" sz="2000" strike="noStrike" u="none">
                <a:solidFill>
                  <a:srgbClr val="558ed5"/>
                </a:solidFill>
                <a:uFillTx/>
                <a:latin typeface="Times New Roman"/>
                <a:ea typeface="Times New Roman"/>
              </a:rPr>
              <a:t>. Ол басқару жүйесінің нысанға </a:t>
            </a:r>
            <a:endParaRPr b="0" lang="ru-RU" sz="2000" strike="noStrike" u="none">
              <a:solidFill>
                <a:srgbClr val="000000"/>
              </a:solidFill>
              <a:uFillTx/>
              <a:latin typeface="Arial"/>
            </a:endParaRPr>
          </a:p>
          <a:p>
            <a:pPr marL="378000" indent="-357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558ed5"/>
                </a:solidFill>
                <a:uFillTx/>
                <a:latin typeface="Times New Roman"/>
                <a:ea typeface="Times New Roman"/>
              </a:rPr>
              <a:t>қандай да бір әсерінен кейін командалық орталықтың берілген командасының табысты болу дәрежесі туралы ақпаратты алуы және талдауы керек екенін болжайды. Мақсатқа жету үшін </a:t>
            </a:r>
            <a:endParaRPr b="0" lang="ru-RU" sz="2000" strike="noStrike" u="none">
              <a:solidFill>
                <a:srgbClr val="000000"/>
              </a:solidFill>
              <a:uFillTx/>
              <a:latin typeface="Arial"/>
            </a:endParaRPr>
          </a:p>
          <a:p>
            <a:pPr marL="378000" indent="-357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558ed5"/>
                </a:solidFill>
                <a:uFillTx/>
                <a:latin typeface="Times New Roman"/>
                <a:ea typeface="Times New Roman"/>
              </a:rPr>
              <a:t>басқару жүйесі жұмыс істейді. Нәтижесіне байланысты «басқарудың»өзара әрекеті және өзара шарттастығы «кері байланыс» жүйесі деп аталады.   Дене температурасын, көмірқышқыл газының деңгейін және глюкоза мөлшерін реттеу  кері байланыс принципінің қызметіне мысал болады.</a:t>
            </a:r>
            <a:endParaRPr b="0" lang="ru-RU" sz="2000" strike="noStrike" u="none">
              <a:solidFill>
                <a:srgbClr val="000000"/>
              </a:solidFill>
              <a:uFillTx/>
              <a:latin typeface="Arial"/>
            </a:endParaRPr>
          </a:p>
          <a:p>
            <a:pPr marL="378000" indent="-357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p:txBody>
      </p:sp>
      <p:sp>
        <p:nvSpPr>
          <p:cNvPr id="44" name="Прямоугольник 9"/>
          <p:cNvSpPr/>
          <p:nvPr/>
        </p:nvSpPr>
        <p:spPr>
          <a:xfrm>
            <a:off x="490680" y="204840"/>
            <a:ext cx="7481880" cy="45720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45" name="Прямоугольник 1"/>
          <p:cNvSpPr/>
          <p:nvPr/>
        </p:nvSpPr>
        <p:spPr>
          <a:xfrm>
            <a:off x="7191360" y="204840"/>
            <a:ext cx="208908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200" strike="noStrike" u="none">
                <a:solidFill>
                  <a:srgbClr val="000000"/>
                </a:solidFill>
                <a:uFillTx/>
                <a:latin typeface="Bookman Old Style"/>
              </a:rPr>
              <a:t> </a:t>
            </a:r>
            <a:endParaRPr b="0" lang="ru-RU" sz="1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Picture 2" descr="C:\Users\Типография\Desktop\Безымянный.png"/>
          <p:cNvPicPr/>
          <p:nvPr/>
        </p:nvPicPr>
        <p:blipFill>
          <a:blip r:embed="rId1"/>
          <a:srcRect l="11758" t="0" r="11484" b="0"/>
          <a:stretch/>
        </p:blipFill>
        <p:spPr>
          <a:xfrm>
            <a:off x="0" y="-177840"/>
            <a:ext cx="9271080" cy="5702400"/>
          </a:xfrm>
          <a:prstGeom prst="rect">
            <a:avLst/>
          </a:prstGeom>
          <a:ln w="0">
            <a:noFill/>
          </a:ln>
        </p:spPr>
      </p:pic>
      <p:sp>
        <p:nvSpPr>
          <p:cNvPr id="47" name="Google Shape;123;p4"/>
          <p:cNvSpPr/>
          <p:nvPr/>
        </p:nvSpPr>
        <p:spPr>
          <a:xfrm>
            <a:off x="7088040" y="4871880"/>
            <a:ext cx="2055960" cy="27180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73510F7-B14B-4DBC-8D39-11751140453B}"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48" name="Google Shape;124;p4"/>
          <p:cNvCxnSpPr/>
          <p:nvPr/>
        </p:nvCxnSpPr>
        <p:spPr>
          <a:xfrm>
            <a:off x="1179360" y="5373360"/>
            <a:ext cx="8616240" cy="1080"/>
          </a:xfrm>
          <a:prstGeom prst="straightConnector1">
            <a:avLst/>
          </a:prstGeom>
          <a:ln w="38160">
            <a:solidFill>
              <a:srgbClr val="002060"/>
            </a:solidFill>
            <a:miter/>
          </a:ln>
        </p:spPr>
      </p:cxnSp>
      <p:cxnSp>
        <p:nvCxnSpPr>
          <p:cNvPr id="49" name="Google Shape;125;p4"/>
          <p:cNvCxnSpPr/>
          <p:nvPr/>
        </p:nvCxnSpPr>
        <p:spPr>
          <a:xfrm flipV="1">
            <a:off x="1465920" y="5558760"/>
            <a:ext cx="8319240" cy="1080"/>
          </a:xfrm>
          <a:prstGeom prst="straightConnector1">
            <a:avLst/>
          </a:prstGeom>
          <a:ln w="38160">
            <a:solidFill>
              <a:srgbClr val="00b050"/>
            </a:solidFill>
            <a:miter/>
          </a:ln>
        </p:spPr>
      </p:cxnSp>
      <p:sp>
        <p:nvSpPr>
          <p:cNvPr id="50" name="Google Shape;230;p65"/>
          <p:cNvSpPr/>
          <p:nvPr/>
        </p:nvSpPr>
        <p:spPr>
          <a:xfrm>
            <a:off x="534960" y="1468440"/>
            <a:ext cx="8074080" cy="2416320"/>
          </a:xfrm>
          <a:prstGeom prst="rect">
            <a:avLst/>
          </a:prstGeom>
          <a:noFill/>
          <a:ln w="0">
            <a:noFill/>
          </a:ln>
        </p:spPr>
        <p:style>
          <a:lnRef idx="0"/>
          <a:fillRef idx="0"/>
          <a:effectRef idx="0"/>
          <a:fontRef idx="minor"/>
        </p:style>
        <p:txBody>
          <a:bodyPr lIns="83520" rIns="83520" tIns="83520" bIns="83520" anchor="t">
            <a:noAutofit/>
          </a:bodyPr>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558ed5"/>
                </a:solidFill>
                <a:uFillTx/>
                <a:latin typeface="Times New Roman"/>
                <a:ea typeface="Times New Roman"/>
              </a:rPr>
              <a:t>   </a:t>
            </a:r>
            <a:r>
              <a:rPr b="0" lang="kk-KZ" sz="2000" strike="noStrike" u="none">
                <a:solidFill>
                  <a:srgbClr val="558ed5"/>
                </a:solidFill>
                <a:uFillTx/>
                <a:latin typeface="Times New Roman"/>
                <a:ea typeface="Times New Roman"/>
              </a:rPr>
              <a:t>Дене температурасы. Сүтқоректілер мен құстар класының өкілдері дене температурасын сақтайтын физиологиялық механизмдері дамыған жылы қанды жануарлар екенін білеміз.</a:t>
            </a: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558ed5"/>
                </a:solidFill>
                <a:uFillTx/>
                <a:latin typeface="Times New Roman"/>
                <a:ea typeface="Times New Roman"/>
              </a:rPr>
              <a:t>Адамда бұл үдеріс термореттелу орталықтары аралық ми бөлігінде болады.</a:t>
            </a:r>
            <a:endParaRPr b="0" lang="ru-RU" sz="2000" strike="noStrike" u="none">
              <a:solidFill>
                <a:srgbClr val="000000"/>
              </a:solidFill>
              <a:uFillTx/>
              <a:latin typeface="Arial"/>
            </a:endParaRPr>
          </a:p>
        </p:txBody>
      </p:sp>
      <p:sp>
        <p:nvSpPr>
          <p:cNvPr id="51" name="Прямоугольник 9"/>
          <p:cNvSpPr/>
          <p:nvPr/>
        </p:nvSpPr>
        <p:spPr>
          <a:xfrm>
            <a:off x="490680" y="204840"/>
            <a:ext cx="7481880" cy="45720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52" name="Прямоугольник 1"/>
          <p:cNvSpPr/>
          <p:nvPr/>
        </p:nvSpPr>
        <p:spPr>
          <a:xfrm>
            <a:off x="7191360" y="204840"/>
            <a:ext cx="208908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200" strike="noStrike" u="none">
                <a:solidFill>
                  <a:srgbClr val="000000"/>
                </a:solidFill>
                <a:uFillTx/>
                <a:latin typeface="Bookman Old Style"/>
              </a:rPr>
              <a:t> </a:t>
            </a:r>
            <a:endParaRPr b="0" lang="ru-RU" sz="1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F9FFBBE-0870-4D2D-940B-D4FE12F92FB7}"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54" name="Picture 2" descr="C:\Users\Типография\Desktop\Безымянный.png"/>
          <p:cNvPicPr/>
          <p:nvPr/>
        </p:nvPicPr>
        <p:blipFill>
          <a:blip r:embed="rId1"/>
          <a:srcRect l="11758" t="0" r="11484" b="0"/>
          <a:stretch/>
        </p:blipFill>
        <p:spPr>
          <a:xfrm>
            <a:off x="-444600" y="-87480"/>
            <a:ext cx="11617560" cy="5529600"/>
          </a:xfrm>
          <a:prstGeom prst="rect">
            <a:avLst/>
          </a:prstGeom>
          <a:ln w="0">
            <a:noFill/>
          </a:ln>
        </p:spPr>
      </p:pic>
      <p:cxnSp>
        <p:nvCxnSpPr>
          <p:cNvPr id="55" name="Google Shape;124;p4"/>
          <p:cNvCxnSpPr/>
          <p:nvPr/>
        </p:nvCxnSpPr>
        <p:spPr>
          <a:xfrm>
            <a:off x="679320" y="5462280"/>
            <a:ext cx="8616240" cy="1080"/>
          </a:xfrm>
          <a:prstGeom prst="straightConnector1">
            <a:avLst/>
          </a:prstGeom>
          <a:ln w="38160">
            <a:solidFill>
              <a:srgbClr val="002060"/>
            </a:solidFill>
            <a:miter/>
          </a:ln>
        </p:spPr>
      </p:cxnSp>
      <p:cxnSp>
        <p:nvCxnSpPr>
          <p:cNvPr id="56" name="Google Shape;125;p4"/>
          <p:cNvCxnSpPr/>
          <p:nvPr/>
        </p:nvCxnSpPr>
        <p:spPr>
          <a:xfrm flipV="1">
            <a:off x="825840" y="5644440"/>
            <a:ext cx="8317800" cy="1080"/>
          </a:xfrm>
          <a:prstGeom prst="straightConnector1">
            <a:avLst/>
          </a:prstGeom>
          <a:ln w="38160">
            <a:solidFill>
              <a:srgbClr val="00b050"/>
            </a:solidFill>
            <a:miter/>
          </a:ln>
        </p:spPr>
      </p:cxnSp>
      <p:sp>
        <p:nvSpPr>
          <p:cNvPr id="57" name="Прямоугольник 9"/>
          <p:cNvSpPr/>
          <p:nvPr/>
        </p:nvSpPr>
        <p:spPr>
          <a:xfrm>
            <a:off x="4060080" y="365040"/>
            <a:ext cx="220320" cy="80316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imes New Roman"/>
                <a:ea typeface="Times New Roman"/>
              </a:rPr>
              <a:t> </a:t>
            </a:r>
            <a:endParaRPr b="0" lang="ru-RU" sz="24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
        <p:nvSpPr>
          <p:cNvPr id="58" name="Прямоугольник 11"/>
          <p:cNvSpPr/>
          <p:nvPr/>
        </p:nvSpPr>
        <p:spPr>
          <a:xfrm>
            <a:off x="552600" y="700200"/>
            <a:ext cx="7375320" cy="45720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59" name="Прямоугольник 12"/>
          <p:cNvSpPr/>
          <p:nvPr/>
        </p:nvSpPr>
        <p:spPr>
          <a:xfrm>
            <a:off x="9547920" y="5143680"/>
            <a:ext cx="939960" cy="270000"/>
          </a:xfrm>
          <a:prstGeom prst="rect">
            <a:avLst/>
          </a:prstGeom>
          <a:noFill/>
          <a:ln w="0">
            <a:noFill/>
          </a:ln>
        </p:spPr>
        <p:style>
          <a:lnRef idx="0"/>
          <a:fillRef idx="0"/>
          <a:effectRef idx="0"/>
          <a:fontRef idx="minor"/>
        </p:style>
        <p:txBody>
          <a:bodyPr wrap="none" lIns="71640" rIns="71640" tIns="35640" bIns="3564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1C069CD-5045-4E35-8222-B43BEE20FD6E}" type="slidenum">
              <a:rPr b="1" lang="ru-RU" sz="1300" strike="noStrike" u="none">
                <a:solidFill>
                  <a:srgbClr val="002060"/>
                </a:solidFill>
                <a:uFillTx/>
                <a:latin typeface="Arial"/>
              </a:rPr>
              <a:t>&lt;number&gt;</a:t>
            </a:fld>
            <a:endParaRPr b="0" lang="ru-RU" sz="1300" strike="noStrike" u="none">
              <a:solidFill>
                <a:srgbClr val="000000"/>
              </a:solidFill>
              <a:uFillTx/>
              <a:latin typeface="Arial"/>
            </a:endParaRPr>
          </a:p>
        </p:txBody>
      </p:sp>
      <p:sp>
        <p:nvSpPr>
          <p:cNvPr id="60" name="Rectangle 10"/>
          <p:cNvSpPr/>
          <p:nvPr/>
        </p:nvSpPr>
        <p:spPr>
          <a:xfrm>
            <a:off x="347760" y="4653720"/>
            <a:ext cx="9644040" cy="98640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p:txBody>
      </p:sp>
      <p:pic>
        <p:nvPicPr>
          <p:cNvPr id="61" name="Picture 13" descr=""/>
          <p:cNvPicPr/>
          <p:nvPr/>
        </p:nvPicPr>
        <p:blipFill>
          <a:blip r:embed="rId2"/>
          <a:stretch/>
        </p:blipFill>
        <p:spPr>
          <a:xfrm>
            <a:off x="698400" y="939960"/>
            <a:ext cx="9293400" cy="39510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 name="Picture 2" descr="C:\Users\Типография\Desktop\Безымянный.png"/>
          <p:cNvPicPr/>
          <p:nvPr/>
        </p:nvPicPr>
        <p:blipFill>
          <a:blip r:embed="rId1"/>
          <a:srcRect l="11758" t="0" r="11484" b="0"/>
          <a:stretch/>
        </p:blipFill>
        <p:spPr>
          <a:xfrm>
            <a:off x="0" y="-142920"/>
            <a:ext cx="9271080" cy="5702400"/>
          </a:xfrm>
          <a:prstGeom prst="rect">
            <a:avLst/>
          </a:prstGeom>
          <a:ln w="0">
            <a:noFill/>
          </a:ln>
        </p:spPr>
      </p:pic>
      <p:sp>
        <p:nvSpPr>
          <p:cNvPr id="63" name="Google Shape;123;p4"/>
          <p:cNvSpPr/>
          <p:nvPr/>
        </p:nvSpPr>
        <p:spPr>
          <a:xfrm>
            <a:off x="7088040" y="4871880"/>
            <a:ext cx="2055960" cy="27180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A533E9F-7BDB-4542-B7B6-E1E5D017ABC7}"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64" name="Google Shape;124;p4"/>
          <p:cNvCxnSpPr/>
          <p:nvPr/>
        </p:nvCxnSpPr>
        <p:spPr>
          <a:xfrm>
            <a:off x="1179360" y="5373360"/>
            <a:ext cx="8616240" cy="1080"/>
          </a:xfrm>
          <a:prstGeom prst="straightConnector1">
            <a:avLst/>
          </a:prstGeom>
          <a:ln w="38160">
            <a:solidFill>
              <a:srgbClr val="002060"/>
            </a:solidFill>
            <a:miter/>
          </a:ln>
        </p:spPr>
      </p:cxnSp>
      <p:cxnSp>
        <p:nvCxnSpPr>
          <p:cNvPr id="65" name="Google Shape;125;p4"/>
          <p:cNvCxnSpPr/>
          <p:nvPr/>
        </p:nvCxnSpPr>
        <p:spPr>
          <a:xfrm flipV="1">
            <a:off x="1465920" y="5558760"/>
            <a:ext cx="8319240" cy="1080"/>
          </a:xfrm>
          <a:prstGeom prst="straightConnector1">
            <a:avLst/>
          </a:prstGeom>
          <a:ln w="38160">
            <a:solidFill>
              <a:srgbClr val="00b050"/>
            </a:solidFill>
            <a:miter/>
          </a:ln>
        </p:spPr>
      </p:cxnSp>
      <p:sp>
        <p:nvSpPr>
          <p:cNvPr id="66" name="Google Shape;230;p65"/>
          <p:cNvSpPr/>
          <p:nvPr/>
        </p:nvSpPr>
        <p:spPr>
          <a:xfrm>
            <a:off x="453960" y="892080"/>
            <a:ext cx="8236080" cy="3979800"/>
          </a:xfrm>
          <a:prstGeom prst="rect">
            <a:avLst/>
          </a:prstGeom>
          <a:noFill/>
          <a:ln w="0">
            <a:noFill/>
          </a:ln>
        </p:spPr>
        <p:style>
          <a:lnRef idx="0"/>
          <a:fillRef idx="0"/>
          <a:effectRef idx="0"/>
          <a:fontRef idx="minor"/>
        </p:style>
        <p:txBody>
          <a:bodyPr lIns="83520" rIns="83520" tIns="83520" bIns="83520" anchor="t">
            <a:noAutofit/>
          </a:bodyPr>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17375e"/>
                </a:solidFill>
                <a:uFillTx/>
                <a:latin typeface="Times New Roman"/>
                <a:ea typeface="Times New Roman"/>
              </a:rPr>
              <a:t>   </a:t>
            </a:r>
            <a:r>
              <a:rPr b="0" lang="ru-RU" sz="2000" strike="noStrike" u="none">
                <a:solidFill>
                  <a:srgbClr val="17375e"/>
                </a:solidFill>
                <a:uFillTx/>
                <a:latin typeface="Times New Roman"/>
                <a:ea typeface="Times New Roman"/>
              </a:rPr>
              <a:t>Организмдегі көмірқышқыл газының деңгейі аралық мидың тыныс орталығы арқылы бақыланады.Қолқада, ірі артерияларда және басқа қан тамырларда болатын хеморепцепторлардан аақпараттар түседі. Қандағы көмірқышқыл газының мөлшері артқан кезде тыныс алу орталығы қабырғааралық бұлшықеттер  мен көкетке жиырылуға  команда береді. Тыныс алу жүзеге асады.</a:t>
            </a: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8000" indent="-357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p:txBody>
      </p:sp>
      <p:sp>
        <p:nvSpPr>
          <p:cNvPr id="67" name="Прямоугольник 9"/>
          <p:cNvSpPr/>
          <p:nvPr/>
        </p:nvSpPr>
        <p:spPr>
          <a:xfrm>
            <a:off x="490680" y="204840"/>
            <a:ext cx="7481880" cy="45720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Picture 2" descr="C:\Users\Типография\Desktop\Безымянный.png"/>
          <p:cNvPicPr/>
          <p:nvPr/>
        </p:nvPicPr>
        <p:blipFill>
          <a:blip r:embed="rId1"/>
          <a:srcRect l="11758" t="0" r="11484" b="0"/>
          <a:stretch/>
        </p:blipFill>
        <p:spPr>
          <a:xfrm>
            <a:off x="4956120" y="347760"/>
            <a:ext cx="3433680" cy="4170240"/>
          </a:xfrm>
          <a:prstGeom prst="rect">
            <a:avLst/>
          </a:prstGeom>
          <a:ln w="0">
            <a:noFill/>
          </a:ln>
        </p:spPr>
      </p:pic>
      <p:sp>
        <p:nvSpPr>
          <p:cNvPr id="69" name="Google Shape;123;p4"/>
          <p:cNvSpPr/>
          <p:nvPr/>
        </p:nvSpPr>
        <p:spPr>
          <a:xfrm>
            <a:off x="7088040" y="4871880"/>
            <a:ext cx="2055960" cy="27180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EB5ADD2-FD2B-4271-9861-BD370AE23CB4}"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70" name="Google Shape;124;p4"/>
          <p:cNvCxnSpPr/>
          <p:nvPr/>
        </p:nvCxnSpPr>
        <p:spPr>
          <a:xfrm>
            <a:off x="1179360" y="5373360"/>
            <a:ext cx="8616240" cy="1080"/>
          </a:xfrm>
          <a:prstGeom prst="straightConnector1">
            <a:avLst/>
          </a:prstGeom>
          <a:ln w="38160">
            <a:solidFill>
              <a:srgbClr val="002060"/>
            </a:solidFill>
            <a:miter/>
          </a:ln>
        </p:spPr>
      </p:cxnSp>
      <p:cxnSp>
        <p:nvCxnSpPr>
          <p:cNvPr id="71" name="Google Shape;125;p4"/>
          <p:cNvCxnSpPr/>
          <p:nvPr/>
        </p:nvCxnSpPr>
        <p:spPr>
          <a:xfrm flipV="1">
            <a:off x="1465920" y="5558760"/>
            <a:ext cx="8319240" cy="1080"/>
          </a:xfrm>
          <a:prstGeom prst="straightConnector1">
            <a:avLst/>
          </a:prstGeom>
          <a:ln w="38160">
            <a:solidFill>
              <a:srgbClr val="00b050"/>
            </a:solidFill>
            <a:miter/>
          </a:ln>
        </p:spPr>
      </p:cxnSp>
      <p:sp>
        <p:nvSpPr>
          <p:cNvPr id="72" name="Google Shape;230;p65"/>
          <p:cNvSpPr/>
          <p:nvPr/>
        </p:nvSpPr>
        <p:spPr>
          <a:xfrm>
            <a:off x="655560" y="536400"/>
            <a:ext cx="7018560" cy="552600"/>
          </a:xfrm>
          <a:prstGeom prst="rect">
            <a:avLst/>
          </a:prstGeom>
          <a:noFill/>
          <a:ln w="0">
            <a:noFill/>
          </a:ln>
        </p:spPr>
        <p:style>
          <a:lnRef idx="0"/>
          <a:fillRef idx="0"/>
          <a:effectRef idx="0"/>
          <a:fontRef idx="minor"/>
        </p:style>
        <p:txBody>
          <a:bodyPr lIns="83520" rIns="83520" tIns="83520" bIns="83520" anchor="t">
            <a:noAutofit/>
          </a:bodyPr>
          <a:p>
            <a:pPr marL="378000" indent="-357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17375e"/>
                </a:solidFill>
                <a:uFillTx/>
                <a:latin typeface="Times New Roman"/>
                <a:ea typeface="Times New Roman"/>
              </a:rPr>
              <a:t>Субжасушалық                                        Жасушалық</a:t>
            </a:r>
            <a:endParaRPr b="0" lang="ru-RU" sz="2000" strike="noStrike" u="none">
              <a:solidFill>
                <a:srgbClr val="000000"/>
              </a:solidFill>
              <a:uFillTx/>
              <a:latin typeface="Arial"/>
            </a:endParaRPr>
          </a:p>
        </p:txBody>
      </p:sp>
      <p:sp>
        <p:nvSpPr>
          <p:cNvPr id="73" name="Прямоугольник 9"/>
          <p:cNvSpPr/>
          <p:nvPr/>
        </p:nvSpPr>
        <p:spPr>
          <a:xfrm>
            <a:off x="490680" y="204840"/>
            <a:ext cx="7481880" cy="45720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pic>
        <p:nvPicPr>
          <p:cNvPr id="74" name="Picture 12" descr=""/>
          <p:cNvPicPr/>
          <p:nvPr/>
        </p:nvPicPr>
        <p:blipFill>
          <a:blip r:embed="rId2"/>
          <a:stretch/>
        </p:blipFill>
        <p:spPr>
          <a:xfrm>
            <a:off x="655560" y="58680"/>
            <a:ext cx="3165480" cy="5085000"/>
          </a:xfrm>
          <a:prstGeom prst="rect">
            <a:avLst/>
          </a:prstGeom>
          <a:ln w="0">
            <a:noFill/>
          </a:ln>
        </p:spPr>
      </p:pic>
      <p:pic>
        <p:nvPicPr>
          <p:cNvPr id="75" name="Рисунок 1" descr=""/>
          <p:cNvPicPr/>
          <p:nvPr/>
        </p:nvPicPr>
        <p:blipFill>
          <a:blip r:embed="rId3"/>
          <a:stretch/>
        </p:blipFill>
        <p:spPr>
          <a:xfrm>
            <a:off x="4157640" y="119160"/>
            <a:ext cx="3814920" cy="50245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5444</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Администратор</dc:creator>
  <dc:description/>
  <dc:language>ru-RU</dc:language>
  <cp:lastModifiedBy>Huawei</cp:lastModifiedBy>
  <cp:lastPrinted>2020-01-23T08:03:28Z</cp:lastPrinted>
  <dcterms:modified xsi:type="dcterms:W3CDTF">2024-11-05T09:46:20Z</dcterms:modified>
  <cp:revision>297</cp:revision>
  <dc:subject/>
  <dc:title>Презентация PowerPoint</dc:title>
</cp:coreProperties>
</file>