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5145088"/>
  <p:notesSz cx="6796088" cy="9928225"/>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C62C2236-D1B8-42B5-A22F-43ABACC11081}"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06280"/>
            <a:ext cx="8229600" cy="857520"/>
          </a:xfrm>
          <a:prstGeom prst="rect">
            <a:avLst/>
          </a:prstGeom>
          <a:noFill/>
          <a:ln w="0">
            <a:noFill/>
          </a:ln>
        </p:spPr>
        <p:txBody>
          <a:bodyPr lIns="77760" rIns="77760" tIns="38880" bIns="3888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800" strike="noStrike" u="none">
                <a:solidFill>
                  <a:srgbClr val="000000"/>
                </a:solidFill>
                <a:uFillTx/>
                <a:latin typeface="Calibri"/>
              </a:rPr>
              <a:t>Click to edit the title text format</a:t>
            </a:r>
            <a:endParaRPr b="0" lang="ru-RU" sz="3800" strike="noStrike" u="none">
              <a:solidFill>
                <a:srgbClr val="000000"/>
              </a:solidFill>
              <a:uFillTx/>
              <a:latin typeface="Calibri"/>
            </a:endParaRPr>
          </a:p>
        </p:txBody>
      </p:sp>
      <p:sp>
        <p:nvSpPr>
          <p:cNvPr id="1" name="PlaceHolder 2"/>
          <p:cNvSpPr>
            <a:spLocks noGrp="1"/>
          </p:cNvSpPr>
          <p:nvPr>
            <p:ph type="body"/>
          </p:nvPr>
        </p:nvSpPr>
        <p:spPr>
          <a:xfrm>
            <a:off x="457200" y="1200240"/>
            <a:ext cx="8229600" cy="3394080"/>
          </a:xfrm>
          <a:prstGeom prst="rect">
            <a:avLst/>
          </a:prstGeom>
          <a:noFill/>
          <a:ln w="0">
            <a:noFill/>
          </a:ln>
        </p:spPr>
        <p:txBody>
          <a:bodyPr lIns="77760" rIns="77760" tIns="38880" bIns="38880" anchor="t">
            <a:normAutofit fontScale="92500" lnSpcReduction="9999"/>
          </a:bodyPr>
          <a:p>
            <a:pPr marL="290520" indent="-29052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Click to edit the outline text format</a:t>
            </a:r>
            <a:endParaRPr b="0" lang="ru-RU" sz="2700" strike="noStrike" u="none">
              <a:solidFill>
                <a:srgbClr val="000000"/>
              </a:solidFill>
              <a:uFillTx/>
              <a:latin typeface="Calibri"/>
            </a:endParaRPr>
          </a:p>
          <a:p>
            <a:pPr lvl="1" marL="631800" indent="-24300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Second Outline Level</a:t>
            </a:r>
            <a:endParaRPr b="0" lang="ru-RU" sz="2700" strike="noStrike" u="none">
              <a:solidFill>
                <a:srgbClr val="000000"/>
              </a:solidFill>
              <a:uFillTx/>
              <a:latin typeface="Calibri"/>
            </a:endParaRPr>
          </a:p>
          <a:p>
            <a:pPr lvl="2" marL="973080" indent="-19368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Third Outline Level</a:t>
            </a:r>
            <a:endParaRPr b="0" lang="ru-RU" sz="2700" strike="noStrike" u="none">
              <a:solidFill>
                <a:srgbClr val="000000"/>
              </a:solidFill>
              <a:uFillTx/>
              <a:latin typeface="Calibri"/>
            </a:endParaRPr>
          </a:p>
          <a:p>
            <a:pPr lvl="3" marL="1362240" indent="-19368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Fourth Outline Level</a:t>
            </a:r>
            <a:endParaRPr b="0" lang="ru-RU" sz="2700" strike="noStrike" u="none">
              <a:solidFill>
                <a:srgbClr val="000000"/>
              </a:solidFill>
              <a:uFillTx/>
              <a:latin typeface="Calibri"/>
            </a:endParaRPr>
          </a:p>
          <a:p>
            <a:pPr lvl="4" marL="1752480" indent="-19368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Fifth Outline Level</a:t>
            </a:r>
            <a:endParaRPr b="0" lang="ru-RU" sz="2700" strike="noStrike" u="none">
              <a:solidFill>
                <a:srgbClr val="000000"/>
              </a:solidFill>
              <a:uFillTx/>
              <a:latin typeface="Calibri"/>
            </a:endParaRPr>
          </a:p>
          <a:p>
            <a:pPr lvl="5" marL="1752480" indent="-19368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Sixth Outline Level</a:t>
            </a:r>
            <a:endParaRPr b="0" lang="ru-RU" sz="2700" strike="noStrike" u="none">
              <a:solidFill>
                <a:srgbClr val="000000"/>
              </a:solidFill>
              <a:uFillTx/>
              <a:latin typeface="Calibri"/>
            </a:endParaRPr>
          </a:p>
          <a:p>
            <a:pPr lvl="6" marL="1752480" indent="-193680">
              <a:spcBef>
                <a:spcPts val="675"/>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700" strike="noStrike" u="none">
                <a:solidFill>
                  <a:srgbClr val="000000"/>
                </a:solidFill>
                <a:uFillTx/>
                <a:latin typeface="Calibri"/>
              </a:rPr>
              <a:t>Seventh Outline Level</a:t>
            </a:r>
            <a:endParaRPr b="0" lang="ru-RU" sz="2700" strike="noStrike" u="none">
              <a:solidFill>
                <a:srgbClr val="000000"/>
              </a:solidFill>
              <a:uFillTx/>
              <a:latin typeface="Calibri"/>
            </a:endParaRPr>
          </a:p>
        </p:txBody>
      </p:sp>
      <p:sp>
        <p:nvSpPr>
          <p:cNvPr id="2" name="PlaceHolder 3"/>
          <p:cNvSpPr>
            <a:spLocks noGrp="1"/>
          </p:cNvSpPr>
          <p:nvPr>
            <p:ph type="dt" idx="1"/>
          </p:nvPr>
        </p:nvSpPr>
        <p:spPr>
          <a:xfrm>
            <a:off x="456840" y="4766760"/>
            <a:ext cx="2133720" cy="273240"/>
          </a:xfrm>
          <a:prstGeom prst="rect">
            <a:avLst/>
          </a:prstGeom>
          <a:noFill/>
          <a:ln w="0">
            <a:noFill/>
          </a:ln>
        </p:spPr>
        <p:txBody>
          <a:bodyPr lIns="77760" rIns="77760" tIns="38880" bIns="3888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p:txBody>
      </p:sp>
      <p:sp>
        <p:nvSpPr>
          <p:cNvPr id="3" name="PlaceHolder 4"/>
          <p:cNvSpPr>
            <a:spLocks noGrp="1"/>
          </p:cNvSpPr>
          <p:nvPr>
            <p:ph type="ftr" idx="2"/>
          </p:nvPr>
        </p:nvSpPr>
        <p:spPr>
          <a:xfrm>
            <a:off x="3124080" y="4766760"/>
            <a:ext cx="2895840" cy="273240"/>
          </a:xfrm>
          <a:prstGeom prst="rect">
            <a:avLst/>
          </a:prstGeom>
          <a:noFill/>
          <a:ln w="0">
            <a:noFill/>
          </a:ln>
        </p:spPr>
        <p:txBody>
          <a:bodyPr lIns="77760" rIns="77760" tIns="38880" bIns="3888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p:txBody>
      </p:sp>
      <p:sp>
        <p:nvSpPr>
          <p:cNvPr id="4" name="PlaceHolder 5"/>
          <p:cNvSpPr>
            <a:spLocks noGrp="1"/>
          </p:cNvSpPr>
          <p:nvPr>
            <p:ph type="sldNum" idx="3"/>
          </p:nvPr>
        </p:nvSpPr>
        <p:spPr>
          <a:xfrm>
            <a:off x="6552720" y="4766760"/>
            <a:ext cx="2133720" cy="273240"/>
          </a:xfrm>
          <a:prstGeom prst="rect">
            <a:avLst/>
          </a:prstGeom>
          <a:noFill/>
          <a:ln w="0">
            <a:noFill/>
          </a:ln>
        </p:spPr>
        <p:txBody>
          <a:bodyPr lIns="77760" rIns="77760" tIns="38880" bIns="3888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000" strike="noStrike" u="none">
                <a:solidFill>
                  <a:srgbClr val="898989"/>
                </a:solidFill>
                <a:uFillTx/>
                <a:latin typeface="Arial"/>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276E708C-0B62-4F5B-A155-3EE85997C2BF}" type="slidenum">
              <a:rPr b="0" lang="ru-RU" sz="1000" strike="noStrike" u="none">
                <a:solidFill>
                  <a:srgbClr val="898989"/>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pn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hyperlink" Target="https://www.youtube.com/watch?v=cc_RBh_S9Pk" TargetMode="External"/><Relationship Id="rId3"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 name="Google Shape;76;p1"/>
          <p:cNvSpPr/>
          <p:nvPr/>
        </p:nvSpPr>
        <p:spPr>
          <a:xfrm>
            <a:off x="687240" y="2181240"/>
            <a:ext cx="7712280" cy="1616040"/>
          </a:xfrm>
          <a:prstGeom prst="rect">
            <a:avLst/>
          </a:prstGeom>
          <a:noFill/>
          <a:ln w="0">
            <a:noFill/>
          </a:ln>
        </p:spPr>
        <p:style>
          <a:lnRef idx="0"/>
          <a:fillRef idx="0"/>
          <a:effectRef idx="0"/>
          <a:fontRef idx="minor"/>
        </p:style>
        <p:txBody>
          <a:bodyPr lIns="44280" rIns="44280" tIns="22320" bIns="2232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Century Gothic"/>
              </a:rPr>
              <a:t> </a:t>
            </a:r>
            <a:r>
              <a:rPr b="1" lang="kk-KZ" sz="2500" strike="noStrike" u="none">
                <a:solidFill>
                  <a:srgbClr val="376092"/>
                </a:solidFill>
                <a:uFillTx/>
                <a:latin typeface="Times New Roman"/>
                <a:ea typeface="Times New Roman"/>
              </a:rPr>
              <a:t>Тақырыбы: </a:t>
            </a:r>
            <a:r>
              <a:rPr b="0" lang="kk-KZ" sz="2800" strike="noStrike" u="none">
                <a:solidFill>
                  <a:srgbClr val="376092"/>
                </a:solidFill>
                <a:uFillTx/>
                <a:latin typeface="Arial"/>
              </a:rPr>
              <a:t>Ауксин мен гиббериллиннің әсері. </a:t>
            </a:r>
            <a:endParaRPr b="0" lang="ru-RU" sz="2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376092"/>
                </a:solidFill>
                <a:uFillTx/>
                <a:latin typeface="Times New Roman"/>
                <a:ea typeface="Times New Roman"/>
              </a:rPr>
              <a:t>Зертханалық жұмыс</a:t>
            </a:r>
            <a:br>
              <a:rPr sz="2800"/>
            </a:br>
            <a:r>
              <a:rPr b="0" lang="kk-KZ" sz="2800" strike="noStrike" u="none">
                <a:solidFill>
                  <a:srgbClr val="376092"/>
                </a:solidFill>
                <a:uFillTx/>
                <a:latin typeface="Times New Roman"/>
                <a:ea typeface="Times New Roman"/>
              </a:rPr>
              <a:t>Ауксиннің тамырдың өсуіне әсері</a:t>
            </a:r>
            <a:endParaRPr b="0" lang="ru-RU" sz="2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500" strike="noStrike" u="none">
                <a:solidFill>
                  <a:srgbClr val="002060"/>
                </a:solidFill>
                <a:uFillTx/>
                <a:latin typeface="Times New Roman"/>
                <a:ea typeface="Times New Roman"/>
              </a:rPr>
              <a:t>11 сынып</a:t>
            </a:r>
            <a:endParaRPr b="0" lang="ru-RU" sz="25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800" strike="noStrike" u="none">
                <a:solidFill>
                  <a:srgbClr val="002060"/>
                </a:solidFill>
                <a:uFillTx/>
                <a:latin typeface="Times New Roman"/>
                <a:ea typeface="Times New Roman"/>
              </a:rPr>
              <a:t>(Қоғамдық – гуманитарлық бағыты</a:t>
            </a:r>
            <a:r>
              <a:rPr b="0" i="1" lang="ru-RU" sz="2800" strike="noStrike" u="none">
                <a:solidFill>
                  <a:srgbClr val="002060"/>
                </a:solidFill>
                <a:uFillTx/>
                <a:latin typeface="Times New Roman"/>
                <a:ea typeface="Times New Roman"/>
              </a:rPr>
              <a:t>)</a:t>
            </a:r>
            <a:endParaRPr b="0" lang="ru-RU" sz="2800" strike="noStrike" u="none">
              <a:solidFill>
                <a:srgbClr val="000000"/>
              </a:solidFill>
              <a:uFillTx/>
              <a:latin typeface="Arial"/>
            </a:endParaRPr>
          </a:p>
        </p:txBody>
      </p:sp>
      <p:cxnSp>
        <p:nvCxnSpPr>
          <p:cNvPr id="6" name="Google Shape;77;p1"/>
          <p:cNvCxnSpPr/>
          <p:nvPr/>
        </p:nvCxnSpPr>
        <p:spPr>
          <a:xfrm>
            <a:off x="1166400" y="4409640"/>
            <a:ext cx="6941160" cy="1080"/>
          </a:xfrm>
          <a:prstGeom prst="straightConnector1">
            <a:avLst/>
          </a:prstGeom>
          <a:ln w="38160">
            <a:solidFill>
              <a:srgbClr val="090f78"/>
            </a:solidFill>
            <a:miter/>
          </a:ln>
        </p:spPr>
      </p:cxnSp>
      <p:cxnSp>
        <p:nvCxnSpPr>
          <p:cNvPr id="7" name="Google Shape;78;p1"/>
          <p:cNvCxnSpPr/>
          <p:nvPr/>
        </p:nvCxnSpPr>
        <p:spPr>
          <a:xfrm>
            <a:off x="1287360" y="4736880"/>
            <a:ext cx="6820560" cy="1080"/>
          </a:xfrm>
          <a:prstGeom prst="straightConnector1">
            <a:avLst/>
          </a:prstGeom>
          <a:ln w="38160">
            <a:solidFill>
              <a:srgbClr val="00b050"/>
            </a:solidFill>
            <a:miter/>
          </a:ln>
        </p:spPr>
      </p:cxn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8" name="Picture 2" descr="C:\Users\Типография\Desktop\Безымянный.png"/>
          <p:cNvPicPr/>
          <p:nvPr/>
        </p:nvPicPr>
        <p:blipFill>
          <a:blip r:embed="rId1"/>
          <a:srcRect l="11758" t="0" r="11484" b="0"/>
          <a:stretch/>
        </p:blipFill>
        <p:spPr>
          <a:xfrm>
            <a:off x="0" y="0"/>
            <a:ext cx="10328400" cy="5837400"/>
          </a:xfrm>
          <a:prstGeom prst="rect">
            <a:avLst/>
          </a:prstGeom>
          <a:ln w="0">
            <a:noFill/>
          </a:ln>
        </p:spPr>
      </p:pic>
      <p:sp>
        <p:nvSpPr>
          <p:cNvPr id="59" name="Google Shape;123;p4"/>
          <p:cNvSpPr/>
          <p:nvPr/>
        </p:nvSpPr>
        <p:spPr>
          <a:xfrm>
            <a:off x="8277120" y="514368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786B0D4F-246F-4A72-8C70-32CBC952F366}"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60" name="Google Shape;124;p4"/>
          <p:cNvCxnSpPr/>
          <p:nvPr/>
        </p:nvCxnSpPr>
        <p:spPr>
          <a:xfrm>
            <a:off x="528480" y="5513040"/>
            <a:ext cx="8616240" cy="1080"/>
          </a:xfrm>
          <a:prstGeom prst="straightConnector1">
            <a:avLst/>
          </a:prstGeom>
          <a:ln w="38160">
            <a:solidFill>
              <a:srgbClr val="002060"/>
            </a:solidFill>
            <a:miter/>
          </a:ln>
        </p:spPr>
      </p:cxnSp>
      <p:cxnSp>
        <p:nvCxnSpPr>
          <p:cNvPr id="61" name="Google Shape;125;p4"/>
          <p:cNvCxnSpPr/>
          <p:nvPr/>
        </p:nvCxnSpPr>
        <p:spPr>
          <a:xfrm flipV="1">
            <a:off x="825840" y="5653800"/>
            <a:ext cx="8317800" cy="1080"/>
          </a:xfrm>
          <a:prstGeom prst="straightConnector1">
            <a:avLst/>
          </a:prstGeom>
          <a:ln w="38160">
            <a:solidFill>
              <a:srgbClr val="00b050"/>
            </a:solidFill>
            <a:miter/>
          </a:ln>
        </p:spPr>
      </p:cxnSp>
      <p:sp>
        <p:nvSpPr>
          <p:cNvPr id="62" name="Google Shape;230;p65"/>
          <p:cNvSpPr/>
          <p:nvPr/>
        </p:nvSpPr>
        <p:spPr>
          <a:xfrm>
            <a:off x="266760" y="855720"/>
            <a:ext cx="9702720" cy="431640"/>
          </a:xfrm>
          <a:prstGeom prst="rect">
            <a:avLst/>
          </a:prstGeom>
          <a:noFill/>
          <a:ln w="0">
            <a:noFill/>
          </a:ln>
        </p:spPr>
        <p:style>
          <a:lnRef idx="0"/>
          <a:fillRef idx="0"/>
          <a:effectRef idx="0"/>
          <a:fontRef idx="minor"/>
        </p:style>
        <p:txBody>
          <a:bodyPr lIns="83520" rIns="83520" tIns="83520" bIns="83520" anchor="t">
            <a:noAutofit/>
          </a:bodyPr>
          <a:p>
            <a:pPr algn="just">
              <a:lnSpc>
                <a:spcPct val="100000"/>
              </a:lnSpc>
              <a:spcBef>
                <a:spcPts val="45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558ed5"/>
                </a:solidFill>
                <a:uFillTx/>
                <a:latin typeface="Times New Roman"/>
                <a:ea typeface="Times New Roman"/>
              </a:rPr>
              <a:t>Ағзаға фитогормонның  әсер ету механизмін  анықтаңыз</a:t>
            </a:r>
            <a:endParaRPr b="0" lang="ru-RU" sz="1800" strike="noStrike" u="none">
              <a:solidFill>
                <a:srgbClr val="000000"/>
              </a:solidFill>
              <a:uFillTx/>
              <a:latin typeface="Arial"/>
            </a:endParaRPr>
          </a:p>
          <a:p>
            <a:pPr algn="just">
              <a:lnSpc>
                <a:spcPct val="100000"/>
              </a:lnSpc>
              <a:spcBef>
                <a:spcPts val="550"/>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a:p>
            <a:pPr algn="just">
              <a:lnSpc>
                <a:spcPct val="100000"/>
              </a:lnSpc>
              <a:spcBef>
                <a:spcPts val="550"/>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p:txBody>
      </p:sp>
      <p:sp>
        <p:nvSpPr>
          <p:cNvPr id="63" name="Прямоугольник 9"/>
          <p:cNvSpPr/>
          <p:nvPr/>
        </p:nvSpPr>
        <p:spPr>
          <a:xfrm>
            <a:off x="1992240" y="317520"/>
            <a:ext cx="3351240" cy="4986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ffff"/>
                </a:solidFill>
                <a:uFillTx/>
                <a:latin typeface="Times New Roman"/>
                <a:ea typeface="Times New Roman"/>
              </a:rPr>
              <a:t> №</a:t>
            </a:r>
            <a:r>
              <a:rPr b="1" lang="ru-RU" sz="2800" strike="noStrike" u="none">
                <a:solidFill>
                  <a:srgbClr val="ffffff"/>
                </a:solidFill>
                <a:uFillTx/>
                <a:latin typeface="Times New Roman"/>
                <a:ea typeface="Times New Roman"/>
              </a:rPr>
              <a:t>1 Тапсырма </a:t>
            </a:r>
            <a:endParaRPr b="0" lang="ru-RU" sz="2800" strike="noStrike" u="none">
              <a:solidFill>
                <a:srgbClr val="000000"/>
              </a:solidFill>
              <a:uFillTx/>
              <a:latin typeface="Arial"/>
            </a:endParaRPr>
          </a:p>
        </p:txBody>
      </p:sp>
      <p:sp>
        <p:nvSpPr>
          <p:cNvPr id="64" name="Rectangle 48"/>
          <p:cNvSpPr/>
          <p:nvPr/>
        </p:nvSpPr>
        <p:spPr>
          <a:xfrm>
            <a:off x="473040" y="4526280"/>
            <a:ext cx="9750600" cy="986400"/>
          </a:xfrm>
          <a:prstGeom prst="rect">
            <a:avLst/>
          </a:prstGeom>
          <a:noFill/>
          <a:ln w="0">
            <a:noFill/>
          </a:ln>
        </p:spPr>
        <p:style>
          <a:lnRef idx="0"/>
          <a:fillRef idx="0"/>
          <a:effectRef idx="0"/>
          <a:fontRef idx="minor"/>
        </p:style>
        <p:txBody>
          <a:bodyPr lIns="71640" rIns="71640" tIns="35640" bIns="3564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558ed5"/>
                </a:solidFill>
                <a:uFillTx/>
                <a:latin typeface="Times New Roman"/>
                <a:ea typeface="Calibri"/>
              </a:rPr>
              <a:t>Дескрипторлар: </a:t>
            </a:r>
            <a:endParaRPr b="0" lang="ru-RU" sz="2000" strike="noStrike" u="none">
              <a:solidFill>
                <a:srgbClr val="000000"/>
              </a:solidFill>
              <a:uFillTx/>
              <a:latin typeface="Arial"/>
            </a:endParaRPr>
          </a:p>
          <a:p>
            <a:pPr>
              <a:lnSpc>
                <a:spcPct val="100000"/>
              </a:lnSpc>
              <a:buClr>
                <a:srgbClr val="558ed5"/>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558ed5"/>
                </a:solidFill>
                <a:uFillTx/>
                <a:latin typeface="Times New Roman"/>
                <a:ea typeface="Times New Roman"/>
              </a:rPr>
              <a:t>Ағзаға фитогормонның әсер ету механизмін анықтайды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p:txBody>
      </p:sp>
      <p:graphicFrame>
        <p:nvGraphicFramePr>
          <p:cNvPr id="65" name=""/>
          <p:cNvGraphicFramePr/>
          <p:nvPr/>
        </p:nvGraphicFramePr>
        <p:xfrm>
          <a:off x="520560" y="1521000"/>
          <a:ext cx="7658280" cy="2884320"/>
        </p:xfrm>
        <a:graphic>
          <a:graphicData uri="http://schemas.openxmlformats.org/drawingml/2006/table">
            <a:tbl>
              <a:tblPr/>
              <a:tblGrid>
                <a:gridCol w="3829320"/>
                <a:gridCol w="3828960"/>
              </a:tblGrid>
              <a:tr h="788760">
                <a:tc>
                  <a:txBody>
                    <a:bodyPr lIns="58680" rIns="58680" tIns="0" bIns="0" anchor="t">
                      <a:noAutofit/>
                    </a:bodyPr>
                    <a:p>
                      <a:pPr marL="45720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558ed5"/>
                          </a:solidFill>
                          <a:uFillTx/>
                          <a:latin typeface="Calibri"/>
                          <a:ea typeface="Calibri"/>
                        </a:rPr>
                        <a:t>Фитогормон</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marL="45720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558ed5"/>
                          </a:solidFill>
                          <a:uFillTx/>
                          <a:latin typeface="Calibri"/>
                          <a:ea typeface="Calibri"/>
                        </a:rPr>
                        <a:t>Фитогормон әсері</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69840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558ed5"/>
                          </a:solidFill>
                          <a:uFillTx/>
                          <a:latin typeface="Times New Roman"/>
                          <a:ea typeface="Calibri"/>
                        </a:rPr>
                        <a:t>1.Ауксин</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marL="45720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698760">
                <a:tc>
                  <a:txBody>
                    <a:bodyPr lIns="58680" rIns="58680" tIns="0" bIns="0" anchor="t">
                      <a:noAutofit/>
                    </a:bodyPr>
                    <a:p>
                      <a:pPr marL="343080" indent="-34308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558ed5"/>
                          </a:solidFill>
                          <a:uFillTx/>
                          <a:latin typeface="Times New Roman"/>
                          <a:ea typeface="Calibri"/>
                        </a:rPr>
                        <a:t>2.Гиббереллин</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marL="45720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698400">
                <a:tc>
                  <a:txBody>
                    <a:bodyPr lIns="58680" rIns="58680" tIns="0" bIns="0" anchor="t">
                      <a:noAutofit/>
                    </a:bodyPr>
                    <a:p>
                      <a:pPr marL="343080" indent="-34308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558ed5"/>
                          </a:solidFill>
                          <a:uFillTx/>
                          <a:latin typeface="Calibri"/>
                          <a:ea typeface="Calibri"/>
                        </a:rPr>
                        <a:t>3. Цитокинин</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marL="45720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6" name="Picture 2" descr="C:\Users\Типография\Desktop\Безымянный.png"/>
          <p:cNvPicPr/>
          <p:nvPr/>
        </p:nvPicPr>
        <p:blipFill>
          <a:blip r:embed="rId1"/>
          <a:srcRect l="11758" t="0" r="11484" b="0"/>
          <a:stretch/>
        </p:blipFill>
        <p:spPr>
          <a:xfrm>
            <a:off x="0" y="0"/>
            <a:ext cx="10328400" cy="5837400"/>
          </a:xfrm>
          <a:prstGeom prst="rect">
            <a:avLst/>
          </a:prstGeom>
          <a:ln w="0">
            <a:noFill/>
          </a:ln>
        </p:spPr>
      </p:pic>
      <p:sp>
        <p:nvSpPr>
          <p:cNvPr id="67" name="Google Shape;123;p4"/>
          <p:cNvSpPr/>
          <p:nvPr/>
        </p:nvSpPr>
        <p:spPr>
          <a:xfrm>
            <a:off x="8277120" y="514368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5FF13CA8-94F9-487A-9A01-E169EEE5039B}"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68" name="Google Shape;124;p4"/>
          <p:cNvCxnSpPr/>
          <p:nvPr/>
        </p:nvCxnSpPr>
        <p:spPr>
          <a:xfrm>
            <a:off x="528480" y="5513040"/>
            <a:ext cx="8616240" cy="1080"/>
          </a:xfrm>
          <a:prstGeom prst="straightConnector1">
            <a:avLst/>
          </a:prstGeom>
          <a:ln w="38160">
            <a:solidFill>
              <a:srgbClr val="002060"/>
            </a:solidFill>
            <a:miter/>
          </a:ln>
        </p:spPr>
      </p:cxnSp>
      <p:cxnSp>
        <p:nvCxnSpPr>
          <p:cNvPr id="69" name="Google Shape;125;p4"/>
          <p:cNvCxnSpPr/>
          <p:nvPr/>
        </p:nvCxnSpPr>
        <p:spPr>
          <a:xfrm flipV="1">
            <a:off x="825840" y="5653800"/>
            <a:ext cx="8317800" cy="1080"/>
          </a:xfrm>
          <a:prstGeom prst="straightConnector1">
            <a:avLst/>
          </a:prstGeom>
          <a:ln w="38160">
            <a:solidFill>
              <a:srgbClr val="00b050"/>
            </a:solidFill>
            <a:miter/>
          </a:ln>
        </p:spPr>
      </p:cxnSp>
      <p:sp>
        <p:nvSpPr>
          <p:cNvPr id="70" name="Google Shape;230;p65"/>
          <p:cNvSpPr/>
          <p:nvPr/>
        </p:nvSpPr>
        <p:spPr>
          <a:xfrm>
            <a:off x="266760" y="855720"/>
            <a:ext cx="9702720" cy="431640"/>
          </a:xfrm>
          <a:prstGeom prst="rect">
            <a:avLst/>
          </a:prstGeom>
          <a:noFill/>
          <a:ln w="0">
            <a:noFill/>
          </a:ln>
        </p:spPr>
        <p:style>
          <a:lnRef idx="0"/>
          <a:fillRef idx="0"/>
          <a:effectRef idx="0"/>
          <a:fontRef idx="minor"/>
        </p:style>
        <p:txBody>
          <a:bodyPr lIns="83520" rIns="83520" tIns="83520" bIns="83520" anchor="t">
            <a:noAutofit/>
          </a:bodyPr>
          <a:p>
            <a:pPr algn="just">
              <a:lnSpc>
                <a:spcPct val="100000"/>
              </a:lnSpc>
              <a:spcBef>
                <a:spcPts val="624"/>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p:txBody>
      </p:sp>
      <p:sp>
        <p:nvSpPr>
          <p:cNvPr id="71" name="Прямоугольник 9"/>
          <p:cNvSpPr/>
          <p:nvPr/>
        </p:nvSpPr>
        <p:spPr>
          <a:xfrm>
            <a:off x="1992240" y="317520"/>
            <a:ext cx="3351240" cy="4986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ffff"/>
                </a:solidFill>
                <a:uFillTx/>
                <a:latin typeface="Times New Roman"/>
                <a:ea typeface="Times New Roman"/>
              </a:rPr>
              <a:t>Дұрыс жауап </a:t>
            </a:r>
            <a:endParaRPr b="0" lang="ru-RU" sz="2800" strike="noStrike" u="none">
              <a:solidFill>
                <a:srgbClr val="000000"/>
              </a:solidFill>
              <a:uFillTx/>
              <a:latin typeface="Arial"/>
            </a:endParaRPr>
          </a:p>
        </p:txBody>
      </p:sp>
      <p:sp>
        <p:nvSpPr>
          <p:cNvPr id="72" name="Rectangle 48"/>
          <p:cNvSpPr/>
          <p:nvPr/>
        </p:nvSpPr>
        <p:spPr>
          <a:xfrm>
            <a:off x="473040" y="4678920"/>
            <a:ext cx="9750600" cy="681480"/>
          </a:xfrm>
          <a:prstGeom prst="rect">
            <a:avLst/>
          </a:prstGeom>
          <a:noFill/>
          <a:ln w="0">
            <a:noFill/>
          </a:ln>
        </p:spPr>
        <p:style>
          <a:lnRef idx="0"/>
          <a:fillRef idx="0"/>
          <a:effectRef idx="0"/>
          <a:fontRef idx="minor"/>
        </p:style>
        <p:txBody>
          <a:bodyPr lIns="71640" rIns="71640" tIns="35640" bIns="3564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Дескрипторлар:</a:t>
            </a:r>
            <a:r>
              <a:rPr b="0" lang="kk-KZ" sz="2000" strike="noStrike" u="none">
                <a:solidFill>
                  <a:srgbClr val="002060"/>
                </a:solidFill>
                <a:uFillTx/>
                <a:latin typeface="Times New Roman"/>
                <a:ea typeface="Times New Roman"/>
              </a:rPr>
              <a:t> Ағзаға фитогормонның әсер ету механизмін анықтайды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Calibri"/>
              </a:rPr>
              <a:t> </a:t>
            </a:r>
            <a:endParaRPr b="0" lang="ru-RU" sz="2000" strike="noStrike" u="none">
              <a:solidFill>
                <a:srgbClr val="000000"/>
              </a:solidFill>
              <a:uFillTx/>
              <a:latin typeface="Arial"/>
            </a:endParaRPr>
          </a:p>
        </p:txBody>
      </p:sp>
      <p:graphicFrame>
        <p:nvGraphicFramePr>
          <p:cNvPr id="73" name=""/>
          <p:cNvGraphicFramePr/>
          <p:nvPr/>
        </p:nvGraphicFramePr>
        <p:xfrm>
          <a:off x="642960" y="1235160"/>
          <a:ext cx="7701120" cy="3530520"/>
        </p:xfrm>
        <a:graphic>
          <a:graphicData uri="http://schemas.openxmlformats.org/drawingml/2006/table">
            <a:tbl>
              <a:tblPr/>
              <a:tblGrid>
                <a:gridCol w="2392200"/>
                <a:gridCol w="5308920"/>
              </a:tblGrid>
              <a:tr h="716040">
                <a:tc>
                  <a:txBody>
                    <a:bodyPr lIns="58680" rIns="58680" tIns="0" bIns="0" anchor="t">
                      <a:noAutofit/>
                    </a:bodyPr>
                    <a:p>
                      <a:pPr marL="45720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002060"/>
                          </a:solidFill>
                          <a:uFillTx/>
                          <a:latin typeface="Times New Roman"/>
                          <a:ea typeface="Calibri"/>
                        </a:rPr>
                        <a:t>Фитогормон</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marL="45720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002060"/>
                          </a:solidFill>
                          <a:uFillTx/>
                          <a:latin typeface="Times New Roman"/>
                          <a:ea typeface="Calibri"/>
                        </a:rPr>
                        <a:t>Фитогормон әсері</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90792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002060"/>
                          </a:solidFill>
                          <a:uFillTx/>
                          <a:latin typeface="Times New Roman"/>
                          <a:ea typeface="Calibri"/>
                        </a:rPr>
                        <a:t>1.Ауксин</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marL="45720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002060"/>
                          </a:solidFill>
                          <a:uFillTx/>
                          <a:latin typeface="Times New Roman"/>
                          <a:ea typeface="Calibri"/>
                        </a:rPr>
                        <a:t>Өсімдіктің барлық бөлігінің ,әсіресе төбе меристемасының өсуі,тамыр түзілуі</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907920">
                <a:tc>
                  <a:txBody>
                    <a:bodyPr lIns="58680" rIns="58680" tIns="0" bIns="0" anchor="t">
                      <a:noAutofit/>
                    </a:bodyPr>
                    <a:p>
                      <a:pPr marL="343080" indent="-34308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002060"/>
                          </a:solidFill>
                          <a:uFillTx/>
                          <a:latin typeface="Times New Roman"/>
                          <a:ea typeface="Calibri"/>
                        </a:rPr>
                        <a:t>2.Гиббереллин</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marL="45720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002060"/>
                          </a:solidFill>
                          <a:uFillTx/>
                          <a:latin typeface="Times New Roman"/>
                          <a:ea typeface="Calibri"/>
                        </a:rPr>
                        <a:t>Жасушалардың ,әсіресе сабақтың,тамырдың өсуі және созылуы</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998640">
                <a:tc>
                  <a:txBody>
                    <a:bodyPr lIns="58680" rIns="58680" tIns="0" bIns="0" anchor="t">
                      <a:noAutofit/>
                    </a:bodyPr>
                    <a:p>
                      <a:pPr marL="343080" indent="-34308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002060"/>
                          </a:solidFill>
                          <a:uFillTx/>
                          <a:latin typeface="Calibri"/>
                          <a:ea typeface="Calibri"/>
                        </a:rPr>
                        <a:t>3. Цитокинин</a:t>
                      </a:r>
                      <a:endParaRPr b="0" lang="ru-RU" sz="1900" strike="noStrike" u="none">
                        <a:solidFill>
                          <a:srgbClr val="000000"/>
                        </a:solidFill>
                        <a:uFillTx/>
                        <a:latin typeface="Arial"/>
                      </a:endParaRPr>
                    </a:p>
                    <a:p>
                      <a:pPr marL="343080" indent="-34308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900" strike="noStrike" u="none">
                        <a:solidFill>
                          <a:srgbClr val="000000"/>
                        </a:solidFill>
                        <a:uFillTx/>
                        <a:latin typeface="Arial"/>
                      </a:endParaRPr>
                    </a:p>
                    <a:p>
                      <a:pPr marL="343080" indent="-34308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marL="457200">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002060"/>
                          </a:solidFill>
                          <a:uFillTx/>
                          <a:latin typeface="Times New Roman"/>
                          <a:ea typeface="Calibri"/>
                        </a:rPr>
                        <a:t>Тамыр түзілуі ,жапырақтың  пайда  болуы және өсуі</a:t>
                      </a:r>
                      <a:endParaRPr b="0" lang="ru-RU" sz="19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Номер слайда 4"/>
          <p:cNvSpPr/>
          <p:nvPr/>
        </p:nvSpPr>
        <p:spPr>
          <a:xfrm>
            <a:off x="6553080" y="4767120"/>
            <a:ext cx="2133720" cy="273240"/>
          </a:xfrm>
          <a:prstGeom prst="rect">
            <a:avLst/>
          </a:prstGeom>
          <a:noFill/>
          <a:ln w="0">
            <a:noFill/>
          </a:ln>
        </p:spPr>
        <p:style>
          <a:lnRef idx="0"/>
          <a:fillRef idx="0"/>
          <a:effectRef idx="0"/>
          <a:fontRef idx="minor"/>
        </p:style>
        <p:txBody>
          <a:bodyPr lIns="77760" rIns="77760" tIns="38880" bIns="388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DF1DB34D-8D60-4869-A84D-A38F4C11D393}" type="slidenum">
              <a:rPr b="0" lang="ru-RU" sz="1000" strike="noStrike" u="none">
                <a:solidFill>
                  <a:srgbClr val="898989"/>
                </a:solidFill>
                <a:uFillTx/>
                <a:latin typeface="Arial"/>
              </a:rPr>
              <a:t>&lt;number&gt;</a:t>
            </a:fld>
            <a:endParaRPr b="0" lang="ru-RU" sz="1000" strike="noStrike" u="none">
              <a:solidFill>
                <a:srgbClr val="000000"/>
              </a:solidFill>
              <a:uFillTx/>
              <a:latin typeface="Arial"/>
            </a:endParaRPr>
          </a:p>
        </p:txBody>
      </p:sp>
      <p:pic>
        <p:nvPicPr>
          <p:cNvPr id="75" name="Picture 2" descr="C:\Users\Типография\Desktop\Безымянный.png"/>
          <p:cNvPicPr/>
          <p:nvPr/>
        </p:nvPicPr>
        <p:blipFill>
          <a:blip r:embed="rId1"/>
          <a:srcRect l="11758" t="0" r="11484" b="0"/>
          <a:stretch/>
        </p:blipFill>
        <p:spPr>
          <a:xfrm>
            <a:off x="0" y="4680"/>
            <a:ext cx="10283760" cy="5813640"/>
          </a:xfrm>
          <a:prstGeom prst="rect">
            <a:avLst/>
          </a:prstGeom>
          <a:ln w="0">
            <a:noFill/>
          </a:ln>
        </p:spPr>
      </p:pic>
      <p:cxnSp>
        <p:nvCxnSpPr>
          <p:cNvPr id="76" name="Google Shape;124;p4"/>
          <p:cNvCxnSpPr/>
          <p:nvPr/>
        </p:nvCxnSpPr>
        <p:spPr>
          <a:xfrm>
            <a:off x="679320" y="5462280"/>
            <a:ext cx="8616240" cy="1080"/>
          </a:xfrm>
          <a:prstGeom prst="straightConnector1">
            <a:avLst/>
          </a:prstGeom>
          <a:ln w="38160">
            <a:solidFill>
              <a:srgbClr val="002060"/>
            </a:solidFill>
            <a:miter/>
          </a:ln>
        </p:spPr>
      </p:cxnSp>
      <p:cxnSp>
        <p:nvCxnSpPr>
          <p:cNvPr id="77" name="Google Shape;125;p4"/>
          <p:cNvCxnSpPr/>
          <p:nvPr/>
        </p:nvCxnSpPr>
        <p:spPr>
          <a:xfrm flipV="1">
            <a:off x="825840" y="5644440"/>
            <a:ext cx="8317800" cy="1080"/>
          </a:xfrm>
          <a:prstGeom prst="straightConnector1">
            <a:avLst/>
          </a:prstGeom>
          <a:ln w="38160">
            <a:solidFill>
              <a:srgbClr val="00b050"/>
            </a:solidFill>
            <a:miter/>
          </a:ln>
        </p:spPr>
      </p:cxnSp>
      <p:sp>
        <p:nvSpPr>
          <p:cNvPr id="78" name="Прямоугольник 9"/>
          <p:cNvSpPr/>
          <p:nvPr/>
        </p:nvSpPr>
        <p:spPr>
          <a:xfrm>
            <a:off x="3042360" y="365040"/>
            <a:ext cx="2255760" cy="406800"/>
          </a:xfrm>
          <a:prstGeom prst="rect">
            <a:avLst/>
          </a:prstGeom>
          <a:noFill/>
          <a:ln w="0">
            <a:noFill/>
          </a:ln>
        </p:spPr>
        <p:style>
          <a:lnRef idx="0"/>
          <a:fillRef idx="0"/>
          <a:effectRef idx="0"/>
          <a:fontRef idx="minor"/>
        </p:style>
        <p:txBody>
          <a:bodyPr wrap="none"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ffffff"/>
                </a:solidFill>
                <a:uFillTx/>
                <a:latin typeface="Century Gothic"/>
              </a:rPr>
              <a:t>Сабақты бекіту</a:t>
            </a:r>
            <a:endParaRPr b="0" lang="ru-RU" sz="2200" strike="noStrike" u="none">
              <a:solidFill>
                <a:srgbClr val="000000"/>
              </a:solidFill>
              <a:uFillTx/>
              <a:latin typeface="Arial"/>
            </a:endParaRPr>
          </a:p>
        </p:txBody>
      </p:sp>
      <p:sp>
        <p:nvSpPr>
          <p:cNvPr id="79" name="Прямоугольник 11"/>
          <p:cNvSpPr/>
          <p:nvPr/>
        </p:nvSpPr>
        <p:spPr>
          <a:xfrm>
            <a:off x="304920" y="700200"/>
            <a:ext cx="8675640" cy="833400"/>
          </a:xfrm>
          <a:prstGeom prst="rect">
            <a:avLst/>
          </a:prstGeom>
          <a:noFill/>
          <a:ln w="0">
            <a:noFill/>
          </a:ln>
        </p:spPr>
        <p:style>
          <a:lnRef idx="0"/>
          <a:fillRef idx="0"/>
          <a:effectRef idx="0"/>
          <a:fontRef idx="minor"/>
        </p:style>
        <p:txBody>
          <a:bodyPr lIns="71640" rIns="71640" tIns="35640" bIns="3564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500" strike="noStrike" u="none">
                <a:solidFill>
                  <a:srgbClr val="558ed5"/>
                </a:solidFill>
                <a:uFillTx/>
                <a:latin typeface="Times New Roman"/>
                <a:ea typeface="Times New Roman"/>
              </a:rPr>
              <a:t>Биологиялық диктант</a:t>
            </a:r>
            <a:endParaRPr b="0" lang="ru-RU" sz="25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500" strike="noStrike" u="none">
              <a:solidFill>
                <a:srgbClr val="000000"/>
              </a:solidFill>
              <a:uFillTx/>
              <a:latin typeface="Arial"/>
            </a:endParaRPr>
          </a:p>
        </p:txBody>
      </p:sp>
      <p:sp>
        <p:nvSpPr>
          <p:cNvPr id="80" name="Прямоугольник 12"/>
          <p:cNvSpPr/>
          <p:nvPr/>
        </p:nvSpPr>
        <p:spPr>
          <a:xfrm>
            <a:off x="9547920" y="5143680"/>
            <a:ext cx="939960" cy="270000"/>
          </a:xfrm>
          <a:prstGeom prst="rect">
            <a:avLst/>
          </a:prstGeom>
          <a:noFill/>
          <a:ln w="0">
            <a:noFill/>
          </a:ln>
        </p:spPr>
        <p:style>
          <a:lnRef idx="0"/>
          <a:fillRef idx="0"/>
          <a:effectRef idx="0"/>
          <a:fontRef idx="minor"/>
        </p:style>
        <p:txBody>
          <a:bodyPr wrap="none" lIns="71640" rIns="71640" tIns="35640" bIns="3564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8A7A156-D3A0-439D-9FF5-3EAF8DABC1BB}" type="slidenum">
              <a:rPr b="1" lang="ru-RU" sz="1300" strike="noStrike" u="none">
                <a:solidFill>
                  <a:srgbClr val="002060"/>
                </a:solidFill>
                <a:uFillTx/>
                <a:latin typeface="Arial"/>
              </a:rPr>
              <a:t>&lt;number&gt;</a:t>
            </a:fld>
            <a:endParaRPr b="0" lang="ru-RU" sz="1300" strike="noStrike" u="none">
              <a:solidFill>
                <a:srgbClr val="000000"/>
              </a:solidFill>
              <a:uFillTx/>
              <a:latin typeface="Arial"/>
            </a:endParaRPr>
          </a:p>
        </p:txBody>
      </p:sp>
      <p:sp>
        <p:nvSpPr>
          <p:cNvPr id="81" name="Rectangle 10"/>
          <p:cNvSpPr/>
          <p:nvPr/>
        </p:nvSpPr>
        <p:spPr>
          <a:xfrm>
            <a:off x="347760" y="4509000"/>
            <a:ext cx="9644040" cy="1275840"/>
          </a:xfrm>
          <a:prstGeom prst="rect">
            <a:avLst/>
          </a:prstGeom>
          <a:noFill/>
          <a:ln w="0">
            <a:noFill/>
          </a:ln>
        </p:spPr>
        <p:style>
          <a:lnRef idx="0"/>
          <a:fillRef idx="0"/>
          <a:effectRef idx="0"/>
          <a:fontRef idx="minor"/>
        </p:style>
        <p:txBody>
          <a:bodyPr lIns="71640" rIns="71640" tIns="35640" bIns="3564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900" strike="noStrike" u="none">
                <a:solidFill>
                  <a:srgbClr val="558ed5"/>
                </a:solidFill>
                <a:uFillTx/>
                <a:latin typeface="Times New Roman"/>
                <a:ea typeface="Calibri"/>
              </a:rPr>
              <a:t>Дескриптор:</a:t>
            </a:r>
            <a:endParaRPr b="0" lang="ru-RU" sz="1900" strike="noStrike" u="none">
              <a:solidFill>
                <a:srgbClr val="000000"/>
              </a:solidFill>
              <a:uFillTx/>
              <a:latin typeface="Arial"/>
            </a:endParaRPr>
          </a:p>
          <a:p>
            <a:pPr>
              <a:lnSpc>
                <a:spcPct val="100000"/>
              </a:lnSpc>
              <a:buClr>
                <a:srgbClr val="558ed5"/>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558ed5"/>
                </a:solidFill>
                <a:uFillTx/>
                <a:latin typeface="Times New Roman"/>
                <a:ea typeface="Times New Roman"/>
              </a:rPr>
              <a:t>Тиісті сөздерді орнына қойып дұрыс жаза алады</a:t>
            </a:r>
            <a:r>
              <a:rPr b="0" lang="kk-KZ" sz="2000" strike="noStrike" u="none">
                <a:solidFill>
                  <a:srgbClr val="002060"/>
                </a:solidFill>
                <a:uFillTx/>
                <a:latin typeface="Times New Roman"/>
                <a:ea typeface="Times New Roman"/>
              </a:rPr>
              <a:t>.</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p:txBody>
      </p:sp>
      <p:sp>
        <p:nvSpPr>
          <p:cNvPr id="82" name="Rectangle 41"/>
          <p:cNvSpPr/>
          <p:nvPr/>
        </p:nvSpPr>
        <p:spPr>
          <a:xfrm>
            <a:off x="314280" y="1149840"/>
            <a:ext cx="7873920" cy="3118680"/>
          </a:xfrm>
          <a:prstGeom prst="rect">
            <a:avLst/>
          </a:prstGeom>
          <a:noFill/>
          <a:ln w="0">
            <a:noFill/>
          </a:ln>
        </p:spPr>
        <p:style>
          <a:lnRef idx="0"/>
          <a:fillRef idx="0"/>
          <a:effectRef idx="0"/>
          <a:fontRef idx="minor"/>
        </p:style>
        <p:txBody>
          <a:bodyPr lIns="71640" rIns="71640" tIns="35640" bIns="35640" anchor="ctr">
            <a:spAutoFit/>
          </a:bodyPr>
          <a:p>
            <a:pPr marL="401760" indent="-401760">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500" strike="noStrike" u="none">
                <a:solidFill>
                  <a:srgbClr val="002060"/>
                </a:solidFill>
                <a:uFillTx/>
                <a:latin typeface="Times New Roman"/>
                <a:ea typeface="Times New Roman"/>
              </a:rPr>
              <a:t> </a:t>
            </a:r>
            <a:r>
              <a:rPr b="0" lang="kk-KZ" sz="2500" strike="noStrike" u="none">
                <a:solidFill>
                  <a:srgbClr val="558ed5"/>
                </a:solidFill>
                <a:uFillTx/>
                <a:latin typeface="Times New Roman"/>
                <a:ea typeface="Times New Roman"/>
              </a:rPr>
              <a:t>............-өсімдік жасушаларының созылуын ынталандынратын .............</a:t>
            </a:r>
            <a:endParaRPr b="0" lang="ru-RU" sz="2500" strike="noStrike" u="none">
              <a:solidFill>
                <a:srgbClr val="000000"/>
              </a:solidFill>
              <a:uFillTx/>
              <a:latin typeface="Arial"/>
            </a:endParaRPr>
          </a:p>
          <a:p>
            <a:pPr marL="401760" indent="-401760">
              <a:lnSpc>
                <a:spcPct val="100000"/>
              </a:lnSpc>
              <a:buClr>
                <a:srgbClr val="558ed5"/>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500" strike="noStrike" u="none">
                <a:solidFill>
                  <a:srgbClr val="558ed5"/>
                </a:solidFill>
                <a:uFillTx/>
                <a:latin typeface="Times New Roman"/>
                <a:ea typeface="Times New Roman"/>
              </a:rPr>
              <a:t>Сондықтан  ол ........ өскен кезде өте қажет .</a:t>
            </a:r>
            <a:endParaRPr b="0" lang="ru-RU" sz="2500" strike="noStrike" u="none">
              <a:solidFill>
                <a:srgbClr val="000000"/>
              </a:solidFill>
              <a:uFillTx/>
              <a:latin typeface="Arial"/>
            </a:endParaRPr>
          </a:p>
          <a:p>
            <a:pPr marL="401760" indent="-401760">
              <a:lnSpc>
                <a:spcPct val="100000"/>
              </a:lnSpc>
              <a:buClr>
                <a:srgbClr val="558ed5"/>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500" strike="noStrike" u="none">
                <a:solidFill>
                  <a:srgbClr val="558ed5"/>
                </a:solidFill>
                <a:uFillTx/>
                <a:latin typeface="Times New Roman"/>
                <a:ea typeface="Times New Roman"/>
              </a:rPr>
              <a:t>Өсу заттары деген термин кейде ... ............деген  терминнің аналогы ретінде қолданылады. </a:t>
            </a:r>
            <a:endParaRPr b="0" lang="ru-RU" sz="2500" strike="noStrike" u="none">
              <a:solidFill>
                <a:srgbClr val="000000"/>
              </a:solidFill>
              <a:uFillTx/>
              <a:latin typeface="Arial"/>
            </a:endParaRPr>
          </a:p>
          <a:p>
            <a:pPr marL="401760" indent="-401760">
              <a:lnSpc>
                <a:spcPct val="100000"/>
              </a:lnSpc>
              <a:buClr>
                <a:srgbClr val="558ed5"/>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500" strike="noStrike" u="none">
                <a:solidFill>
                  <a:srgbClr val="558ed5"/>
                </a:solidFill>
                <a:uFillTx/>
                <a:latin typeface="Times New Roman"/>
                <a:ea typeface="Times New Roman"/>
              </a:rPr>
              <a:t>Өсімдіктерде  өсуді ынталандыратын үш классикалық, табиғи фитогормон бар. Бұлар-...........,............ және ...........</a:t>
            </a:r>
            <a:endParaRPr b="0" lang="ru-RU" sz="25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pic>
        <p:nvPicPr>
          <p:cNvPr id="83" name="Picture 2" descr="C:\Users\Типография\Desktop\Безымянный.png"/>
          <p:cNvPicPr/>
          <p:nvPr/>
        </p:nvPicPr>
        <p:blipFill>
          <a:blip r:embed="rId1"/>
          <a:srcRect l="11758" t="0" r="11484" b="0"/>
          <a:stretch/>
        </p:blipFill>
        <p:spPr>
          <a:xfrm>
            <a:off x="0" y="4680"/>
            <a:ext cx="9144000" cy="5167440"/>
          </a:xfrm>
          <a:prstGeom prst="rect">
            <a:avLst/>
          </a:prstGeom>
          <a:ln w="0">
            <a:noFill/>
          </a:ln>
        </p:spPr>
      </p:pic>
      <p:sp>
        <p:nvSpPr>
          <p:cNvPr id="84"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BF07762F-3E21-40FF-8EFD-70291B814A5B}"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85" name="Google Shape;124;p4"/>
          <p:cNvCxnSpPr/>
          <p:nvPr/>
        </p:nvCxnSpPr>
        <p:spPr>
          <a:xfrm>
            <a:off x="299880" y="4882680"/>
            <a:ext cx="8614800" cy="1080"/>
          </a:xfrm>
          <a:prstGeom prst="straightConnector1">
            <a:avLst/>
          </a:prstGeom>
          <a:ln w="38160">
            <a:solidFill>
              <a:srgbClr val="002060"/>
            </a:solidFill>
            <a:miter/>
          </a:ln>
        </p:spPr>
      </p:cxnSp>
      <p:cxnSp>
        <p:nvCxnSpPr>
          <p:cNvPr id="86" name="Google Shape;125;p4"/>
          <p:cNvCxnSpPr/>
          <p:nvPr/>
        </p:nvCxnSpPr>
        <p:spPr>
          <a:xfrm flipV="1">
            <a:off x="456120" y="4979160"/>
            <a:ext cx="8317800" cy="1080"/>
          </a:xfrm>
          <a:prstGeom prst="straightConnector1">
            <a:avLst/>
          </a:prstGeom>
          <a:ln w="38160">
            <a:solidFill>
              <a:srgbClr val="00b050"/>
            </a:solidFill>
            <a:miter/>
          </a:ln>
        </p:spPr>
      </p:cxnSp>
      <p:sp>
        <p:nvSpPr>
          <p:cNvPr id="87" name="Прямоугольник 34"/>
          <p:cNvSpPr/>
          <p:nvPr/>
        </p:nvSpPr>
        <p:spPr>
          <a:xfrm>
            <a:off x="3542040" y="287280"/>
            <a:ext cx="2052360" cy="452520"/>
          </a:xfrm>
          <a:prstGeom prst="rect">
            <a:avLst/>
          </a:prstGeom>
          <a:noFill/>
          <a:ln w="0">
            <a:noFill/>
          </a:ln>
        </p:spPr>
        <p:style>
          <a:lnRef idx="0"/>
          <a:fillRef idx="0"/>
          <a:effectRef idx="0"/>
          <a:fontRef idx="minor"/>
        </p:style>
        <p:txBody>
          <a:bodyPr wrap="none"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500" strike="noStrike" u="none">
                <a:solidFill>
                  <a:srgbClr val="ffffff"/>
                </a:solidFill>
                <a:uFillTx/>
                <a:latin typeface="Times New Roman"/>
                <a:ea typeface="Times New Roman"/>
              </a:rPr>
              <a:t>Дұрыс жауап</a:t>
            </a:r>
            <a:endParaRPr b="0" lang="ru-RU" sz="2500" strike="noStrike" u="none">
              <a:solidFill>
                <a:srgbClr val="000000"/>
              </a:solidFill>
              <a:uFillTx/>
              <a:latin typeface="Arial"/>
            </a:endParaRPr>
          </a:p>
        </p:txBody>
      </p:sp>
      <p:sp>
        <p:nvSpPr>
          <p:cNvPr id="88" name="Rectangle 41"/>
          <p:cNvSpPr/>
          <p:nvPr/>
        </p:nvSpPr>
        <p:spPr>
          <a:xfrm>
            <a:off x="314280" y="1199880"/>
            <a:ext cx="7873920" cy="3880440"/>
          </a:xfrm>
          <a:prstGeom prst="rect">
            <a:avLst/>
          </a:prstGeom>
          <a:noFill/>
          <a:ln w="0">
            <a:noFill/>
          </a:ln>
        </p:spPr>
        <p:style>
          <a:lnRef idx="0"/>
          <a:fillRef idx="0"/>
          <a:effectRef idx="0"/>
          <a:fontRef idx="minor"/>
        </p:style>
        <p:txBody>
          <a:bodyPr lIns="71640" rIns="71640" tIns="35640" bIns="35640" anchor="ctr">
            <a:spAutoFit/>
          </a:bodyPr>
          <a:p>
            <a:pPr marL="401760" indent="-401760">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500" strike="noStrike" u="none">
                <a:solidFill>
                  <a:srgbClr val="002060"/>
                </a:solidFill>
                <a:uFillTx/>
                <a:latin typeface="Times New Roman"/>
                <a:ea typeface="Times New Roman"/>
              </a:rPr>
              <a:t>Ауксин-өсімдік жасушаларының созылуын ынталандыратын  фитогормон.</a:t>
            </a:r>
            <a:endParaRPr b="0" lang="ru-RU" sz="2500" strike="noStrike" u="none">
              <a:solidFill>
                <a:srgbClr val="000000"/>
              </a:solidFill>
              <a:uFillTx/>
              <a:latin typeface="Arial"/>
            </a:endParaRPr>
          </a:p>
          <a:p>
            <a:pPr marL="401760" indent="-401760">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500" strike="noStrike" u="none">
                <a:solidFill>
                  <a:srgbClr val="002060"/>
                </a:solidFill>
                <a:uFillTx/>
                <a:latin typeface="Times New Roman"/>
                <a:ea typeface="Times New Roman"/>
              </a:rPr>
              <a:t>Сондықтан  ол сабақ өскен кезде өте қажет.</a:t>
            </a:r>
            <a:endParaRPr b="0" lang="ru-RU" sz="2500" strike="noStrike" u="none">
              <a:solidFill>
                <a:srgbClr val="000000"/>
              </a:solidFill>
              <a:uFillTx/>
              <a:latin typeface="Arial"/>
            </a:endParaRPr>
          </a:p>
          <a:p>
            <a:pPr marL="401760" indent="-401760">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500" strike="noStrike" u="none">
                <a:solidFill>
                  <a:srgbClr val="002060"/>
                </a:solidFill>
                <a:uFillTx/>
                <a:latin typeface="Times New Roman"/>
                <a:ea typeface="Times New Roman"/>
              </a:rPr>
              <a:t>Өсу заттары деген термин кейде өсу факторлары деген  терминнің аналогы ретінде қолданылады.</a:t>
            </a:r>
            <a:endParaRPr b="0" lang="ru-RU" sz="2500" strike="noStrike" u="none">
              <a:solidFill>
                <a:srgbClr val="000000"/>
              </a:solidFill>
              <a:uFillTx/>
              <a:latin typeface="Arial"/>
            </a:endParaRPr>
          </a:p>
          <a:p>
            <a:pPr marL="401760" indent="-401760">
              <a:lnSpc>
                <a:spcPct val="100000"/>
              </a:lnSpc>
              <a:buClr>
                <a:srgbClr val="00206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500" strike="noStrike" u="none">
                <a:solidFill>
                  <a:srgbClr val="002060"/>
                </a:solidFill>
                <a:uFillTx/>
                <a:latin typeface="Times New Roman"/>
                <a:ea typeface="Times New Roman"/>
              </a:rPr>
              <a:t>Өсімдіктерде  өсуді ынталандыратын үш классикалық, табиғи фитогормон бар. Бұлар-ауксин,гиббереллин және цитокинин.</a:t>
            </a:r>
            <a:endParaRPr b="0" lang="ru-RU" sz="2500" strike="noStrike" u="none">
              <a:solidFill>
                <a:srgbClr val="000000"/>
              </a:solidFill>
              <a:uFillTx/>
              <a:latin typeface="Arial"/>
            </a:endParaRPr>
          </a:p>
          <a:p>
            <a:pPr marL="401760" indent="-40176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500" strike="noStrike" u="none">
              <a:solidFill>
                <a:srgbClr val="000000"/>
              </a:solidFill>
              <a:uFillTx/>
              <a:latin typeface="Arial"/>
            </a:endParaRPr>
          </a:p>
          <a:p>
            <a:pPr marL="401760" indent="-401760">
              <a:lnSpc>
                <a:spcPct val="100000"/>
              </a:lnSpc>
              <a:buClr>
                <a:srgbClr val="002060"/>
              </a:buClr>
              <a:buFont typeface="Calibri"/>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500" strike="noStrike" u="none">
              <a:solidFill>
                <a:srgbClr val="000000"/>
              </a:solidFill>
              <a:uFillTx/>
              <a:latin typeface="Arial"/>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06280"/>
            <a:ext cx="8229600" cy="857520"/>
          </a:xfrm>
          <a:prstGeom prst="rect">
            <a:avLst/>
          </a:prstGeom>
          <a:noFill/>
          <a:ln w="0">
            <a:noFill/>
          </a:ln>
        </p:spPr>
        <p:txBody>
          <a:bodyPr lIns="77760" rIns="77760" tIns="38880" bIns="3888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800" strike="noStrike" u="none">
              <a:solidFill>
                <a:srgbClr val="000000"/>
              </a:solidFill>
              <a:uFillTx/>
              <a:latin typeface="Calibri"/>
            </a:endParaRPr>
          </a:p>
        </p:txBody>
      </p:sp>
      <p:graphicFrame>
        <p:nvGraphicFramePr>
          <p:cNvPr id="90" name=""/>
          <p:cNvGraphicFramePr/>
          <p:nvPr/>
        </p:nvGraphicFramePr>
        <p:xfrm>
          <a:off x="1131840" y="1884240"/>
          <a:ext cx="3108240" cy="2084400"/>
        </p:xfrm>
        <a:graphic>
          <a:graphicData uri="http://schemas.openxmlformats.org/drawingml/2006/table">
            <a:tbl>
              <a:tblPr/>
              <a:tblGrid>
                <a:gridCol w="1554120"/>
                <a:gridCol w="1554120"/>
              </a:tblGrid>
              <a:tr h="19296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1" lang="ru-RU" sz="1100" strike="noStrike" u="none">
                          <a:solidFill>
                            <a:srgbClr val="000000"/>
                          </a:solidFill>
                          <a:uFillTx/>
                          <a:latin typeface="Times New Roman"/>
                          <a:ea typeface="Calibri"/>
                        </a:rPr>
                        <a:t>          </a:t>
                      </a:r>
                      <a:r>
                        <a:rPr b="1" lang="ru-RU" sz="1100" strike="noStrike" u="none">
                          <a:solidFill>
                            <a:srgbClr val="000000"/>
                          </a:solidFill>
                          <a:uFillTx/>
                          <a:latin typeface="Times New Roman"/>
                          <a:ea typeface="Calibri"/>
                        </a:rPr>
                        <a:t>+    -</a:t>
                      </a:r>
                      <a:endParaRPr b="0" lang="ru-RU" sz="11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5100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000" strike="noStrike" u="none">
                          <a:solidFill>
                            <a:srgbClr val="000000"/>
                          </a:solidFill>
                          <a:uFillTx/>
                          <a:latin typeface="Times New Roman"/>
                          <a:ea typeface="Calibri"/>
                        </a:rPr>
                        <a:t>Жүйелеудің маңызын түсіндім</a:t>
                      </a:r>
                      <a:endParaRPr b="0" lang="ru-RU" sz="10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8780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000" strike="noStrike" u="none">
                          <a:solidFill>
                            <a:srgbClr val="000000"/>
                          </a:solidFill>
                          <a:uFillTx/>
                          <a:latin typeface="Times New Roman"/>
                          <a:ea typeface="Calibri"/>
                        </a:rPr>
                        <a:t>Тірі ағзалар патшалығын сипаттай аламын</a:t>
                      </a:r>
                      <a:endParaRPr b="0" lang="ru-RU" sz="10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0164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000" strike="noStrike" u="none">
                          <a:solidFill>
                            <a:srgbClr val="000000"/>
                          </a:solidFill>
                          <a:uFillTx/>
                          <a:latin typeface="Times New Roman"/>
                          <a:ea typeface="Calibri"/>
                        </a:rPr>
                        <a:t>Өсімдік пен жануар жүйелеудегі айырмашылықтарын білдім</a:t>
                      </a:r>
                      <a:endParaRPr b="0" lang="ru-RU" sz="10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5100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000" strike="noStrike" u="none">
                          <a:solidFill>
                            <a:srgbClr val="000000"/>
                          </a:solidFill>
                          <a:uFillTx/>
                          <a:latin typeface="Times New Roman"/>
                          <a:ea typeface="Calibri"/>
                        </a:rPr>
                        <a:t>Жүйелеуді ашқан ғалымды білдім</a:t>
                      </a:r>
                      <a:endParaRPr b="0" lang="ru-RU" sz="10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graphicFrame>
        <p:nvGraphicFramePr>
          <p:cNvPr id="91" name=""/>
          <p:cNvGraphicFramePr/>
          <p:nvPr/>
        </p:nvGraphicFramePr>
        <p:xfrm>
          <a:off x="5665680" y="1884240"/>
          <a:ext cx="3106800" cy="2084400"/>
        </p:xfrm>
        <a:graphic>
          <a:graphicData uri="http://schemas.openxmlformats.org/drawingml/2006/table">
            <a:tbl>
              <a:tblPr/>
              <a:tblGrid>
                <a:gridCol w="1552680"/>
                <a:gridCol w="1554120"/>
              </a:tblGrid>
              <a:tr h="19296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1" lang="ru-RU" sz="1100" strike="noStrike" u="none">
                          <a:solidFill>
                            <a:srgbClr val="000000"/>
                          </a:solidFill>
                          <a:uFillTx/>
                          <a:latin typeface="Times New Roman"/>
                          <a:ea typeface="Calibri"/>
                        </a:rPr>
                        <a:t>          </a:t>
                      </a:r>
                      <a:r>
                        <a:rPr b="1" lang="ru-RU" sz="1100" strike="noStrike" u="none">
                          <a:solidFill>
                            <a:srgbClr val="000000"/>
                          </a:solidFill>
                          <a:uFillTx/>
                          <a:latin typeface="Times New Roman"/>
                          <a:ea typeface="Calibri"/>
                        </a:rPr>
                        <a:t>+    -</a:t>
                      </a:r>
                      <a:endParaRPr b="0" lang="ru-RU" sz="11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5100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000" strike="noStrike" u="none">
                          <a:solidFill>
                            <a:srgbClr val="000000"/>
                          </a:solidFill>
                          <a:uFillTx/>
                          <a:latin typeface="Times New Roman"/>
                          <a:ea typeface="Calibri"/>
                        </a:rPr>
                        <a:t>Жүйелеудің маңызын түсіндім</a:t>
                      </a:r>
                      <a:endParaRPr b="0" lang="ru-RU" sz="10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8780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000" strike="noStrike" u="none">
                          <a:solidFill>
                            <a:srgbClr val="000000"/>
                          </a:solidFill>
                          <a:uFillTx/>
                          <a:latin typeface="Times New Roman"/>
                          <a:ea typeface="Calibri"/>
                        </a:rPr>
                        <a:t>Тірі ағзалар патшалығын сипаттай аламын</a:t>
                      </a:r>
                      <a:endParaRPr b="0" lang="ru-RU" sz="10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0164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000" strike="noStrike" u="none">
                          <a:solidFill>
                            <a:srgbClr val="000000"/>
                          </a:solidFill>
                          <a:uFillTx/>
                          <a:latin typeface="Times New Roman"/>
                          <a:ea typeface="Calibri"/>
                        </a:rPr>
                        <a:t>Өсімдік пен жануар жүйелеудегі айырмашылықтарын білдім</a:t>
                      </a:r>
                      <a:endParaRPr b="0" lang="ru-RU" sz="10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51000">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r>
                        <a:rPr b="0" lang="kk-KZ" sz="1000" strike="noStrike" u="none">
                          <a:solidFill>
                            <a:srgbClr val="000000"/>
                          </a:solidFill>
                          <a:uFillTx/>
                          <a:latin typeface="Times New Roman"/>
                          <a:ea typeface="Calibri"/>
                        </a:rPr>
                        <a:t>Жүйелеуді ашқан ғалымды білдім</a:t>
                      </a:r>
                      <a:endParaRPr b="0" lang="ru-RU" sz="10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58680" rIns="58680" tIns="0" bIns="0" anchor="t">
                      <a:noAutofit/>
                    </a:bodyPr>
                    <a:p>
                      <a:pPr>
                        <a:lnSpc>
                          <a:spcPct val="115000"/>
                        </a:lnSpc>
                        <a:tabLst>
                          <a:tab algn="l" pos="0"/>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92" name="Номер слайда 4"/>
          <p:cNvSpPr/>
          <p:nvPr/>
        </p:nvSpPr>
        <p:spPr>
          <a:xfrm>
            <a:off x="6553080" y="4767120"/>
            <a:ext cx="2133720" cy="273240"/>
          </a:xfrm>
          <a:prstGeom prst="rect">
            <a:avLst/>
          </a:prstGeom>
          <a:noFill/>
          <a:ln w="0">
            <a:noFill/>
          </a:ln>
        </p:spPr>
        <p:style>
          <a:lnRef idx="0"/>
          <a:fillRef idx="0"/>
          <a:effectRef idx="0"/>
          <a:fontRef idx="minor"/>
        </p:style>
        <p:txBody>
          <a:bodyPr lIns="77760" rIns="77760" tIns="38880" bIns="388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C68A1746-972D-4183-932B-CEA37E95FCD4}" type="slidenum">
              <a:rPr b="0" lang="ru-RU" sz="1000" strike="noStrike" u="none">
                <a:solidFill>
                  <a:srgbClr val="898989"/>
                </a:solidFill>
                <a:uFillTx/>
                <a:latin typeface="Arial"/>
              </a:rPr>
              <a:t>&lt;number&gt;</a:t>
            </a:fld>
            <a:endParaRPr b="0" lang="ru-RU" sz="1000" strike="noStrike" u="none">
              <a:solidFill>
                <a:srgbClr val="000000"/>
              </a:solidFill>
              <a:uFillTx/>
              <a:latin typeface="Arial"/>
            </a:endParaRPr>
          </a:p>
        </p:txBody>
      </p:sp>
      <p:pic>
        <p:nvPicPr>
          <p:cNvPr id="93" name="Picture 2" descr="C:\Users\Типография\Desktop\Безымянный.png"/>
          <p:cNvPicPr/>
          <p:nvPr/>
        </p:nvPicPr>
        <p:blipFill>
          <a:blip r:embed="rId1"/>
          <a:srcRect l="11758" t="0" r="11484" b="0"/>
          <a:stretch/>
        </p:blipFill>
        <p:spPr>
          <a:xfrm>
            <a:off x="0" y="0"/>
            <a:ext cx="9144000" cy="5168880"/>
          </a:xfrm>
          <a:prstGeom prst="rect">
            <a:avLst/>
          </a:prstGeom>
          <a:ln w="0">
            <a:noFill/>
          </a:ln>
        </p:spPr>
      </p:pic>
      <p:sp>
        <p:nvSpPr>
          <p:cNvPr id="94" name="Прямоугольник 7"/>
          <p:cNvSpPr/>
          <p:nvPr/>
        </p:nvSpPr>
        <p:spPr>
          <a:xfrm>
            <a:off x="8486640" y="4519440"/>
            <a:ext cx="939960" cy="270000"/>
          </a:xfrm>
          <a:prstGeom prst="rect">
            <a:avLst/>
          </a:prstGeom>
          <a:noFill/>
          <a:ln w="0">
            <a:noFill/>
          </a:ln>
        </p:spPr>
        <p:style>
          <a:lnRef idx="0"/>
          <a:fillRef idx="0"/>
          <a:effectRef idx="0"/>
          <a:fontRef idx="minor"/>
        </p:style>
        <p:txBody>
          <a:bodyPr wrap="none" lIns="71640" rIns="71640" tIns="35640" bIns="3564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1D9AD7A6-9F60-4394-B49F-1808809E8B9B}" type="slidenum">
              <a:rPr b="1" lang="ru-RU" sz="1300" strike="noStrike" u="none">
                <a:solidFill>
                  <a:srgbClr val="002060"/>
                </a:solidFill>
                <a:uFillTx/>
                <a:latin typeface="Arial"/>
              </a:rPr>
              <a:t>&lt;number&gt;</a:t>
            </a:fld>
            <a:endParaRPr b="0" lang="ru-RU" sz="1300" strike="noStrike" u="none">
              <a:solidFill>
                <a:srgbClr val="000000"/>
              </a:solidFill>
              <a:uFillTx/>
              <a:latin typeface="Arial"/>
            </a:endParaRPr>
          </a:p>
        </p:txBody>
      </p:sp>
      <p:cxnSp>
        <p:nvCxnSpPr>
          <p:cNvPr id="95" name="Google Shape;124;p4"/>
          <p:cNvCxnSpPr/>
          <p:nvPr/>
        </p:nvCxnSpPr>
        <p:spPr>
          <a:xfrm>
            <a:off x="191880" y="4874760"/>
            <a:ext cx="8614440" cy="1080"/>
          </a:xfrm>
          <a:prstGeom prst="straightConnector1">
            <a:avLst/>
          </a:prstGeom>
          <a:ln w="38160">
            <a:solidFill>
              <a:srgbClr val="002060"/>
            </a:solidFill>
            <a:miter/>
          </a:ln>
        </p:spPr>
      </p:cxnSp>
      <p:cxnSp>
        <p:nvCxnSpPr>
          <p:cNvPr id="96" name="Google Shape;125;p4"/>
          <p:cNvCxnSpPr/>
          <p:nvPr/>
        </p:nvCxnSpPr>
        <p:spPr>
          <a:xfrm flipV="1">
            <a:off x="456120" y="4979160"/>
            <a:ext cx="8317800" cy="1080"/>
          </a:xfrm>
          <a:prstGeom prst="straightConnector1">
            <a:avLst/>
          </a:prstGeom>
          <a:ln w="38160">
            <a:solidFill>
              <a:srgbClr val="00b050"/>
            </a:solidFill>
            <a:miter/>
          </a:ln>
        </p:spPr>
      </p:cxnSp>
      <p:sp>
        <p:nvSpPr>
          <p:cNvPr id="97" name="Прямоугольник 10"/>
          <p:cNvSpPr/>
          <p:nvPr/>
        </p:nvSpPr>
        <p:spPr>
          <a:xfrm>
            <a:off x="3332880" y="295200"/>
            <a:ext cx="2255760" cy="498600"/>
          </a:xfrm>
          <a:prstGeom prst="rect">
            <a:avLst/>
          </a:prstGeom>
          <a:noFill/>
          <a:ln w="0">
            <a:noFill/>
          </a:ln>
        </p:spPr>
        <p:style>
          <a:lnRef idx="0"/>
          <a:fillRef idx="0"/>
          <a:effectRef idx="0"/>
          <a:fontRef idx="minor"/>
        </p:style>
        <p:txBody>
          <a:bodyPr wrap="none"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imes New Roman"/>
                <a:ea typeface="Times New Roman"/>
              </a:rPr>
              <a:t>Қорытынды </a:t>
            </a:r>
            <a:endParaRPr b="0" lang="ru-RU" sz="2800" strike="noStrike" u="none">
              <a:solidFill>
                <a:srgbClr val="000000"/>
              </a:solidFill>
              <a:uFillTx/>
              <a:latin typeface="Arial"/>
            </a:endParaRPr>
          </a:p>
        </p:txBody>
      </p:sp>
      <p:sp>
        <p:nvSpPr>
          <p:cNvPr id="98" name="Rectangle 1"/>
          <p:cNvSpPr/>
          <p:nvPr/>
        </p:nvSpPr>
        <p:spPr>
          <a:xfrm>
            <a:off x="167040" y="832320"/>
            <a:ext cx="2248200" cy="741960"/>
          </a:xfrm>
          <a:prstGeom prst="rect">
            <a:avLst/>
          </a:prstGeom>
          <a:noFill/>
          <a:ln w="0">
            <a:noFill/>
          </a:ln>
        </p:spPr>
        <p:style>
          <a:lnRef idx="0"/>
          <a:fillRef idx="0"/>
          <a:effectRef idx="0"/>
          <a:fontRef idx="minor"/>
        </p:style>
        <p:txBody>
          <a:bodyPr wrap="none" lIns="71640" rIns="71640" tIns="35640" bIns="3564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558ed5"/>
                </a:solidFill>
                <a:uFillTx/>
                <a:latin typeface="Times New Roman"/>
                <a:ea typeface="Calibri"/>
              </a:rPr>
              <a:t>Бүгінгі сабақта: </a:t>
            </a:r>
            <a:endParaRPr b="0" lang="ru-RU" sz="22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p:txBody>
      </p:sp>
      <p:graphicFrame>
        <p:nvGraphicFramePr>
          <p:cNvPr id="99" name=""/>
          <p:cNvGraphicFramePr/>
          <p:nvPr/>
        </p:nvGraphicFramePr>
        <p:xfrm>
          <a:off x="298440" y="1282680"/>
          <a:ext cx="8075520" cy="3259080"/>
        </p:xfrm>
        <a:graphic>
          <a:graphicData uri="http://schemas.openxmlformats.org/drawingml/2006/table">
            <a:tbl>
              <a:tblPr/>
              <a:tblGrid>
                <a:gridCol w="8075520"/>
              </a:tblGrid>
              <a:tr h="333360">
                <a:tc>
                  <a:txBody>
                    <a:bodyPr lIns="58680" rIns="58680" tIns="0" bIns="0" anchor="t">
                      <a:noAutofit/>
                    </a:bodyPr>
                    <a:p>
                      <a:pPr>
                        <a:lnSpc>
                          <a:spcPct val="115000"/>
                        </a:lnSpc>
                        <a:buClr>
                          <a:srgbClr val="002060"/>
                        </a:buClr>
                        <a:buFont typeface="Wingdings" charset="2"/>
                        <a:buChar char=""/>
                        <a:tabLst>
                          <a:tab algn="l" pos="995400"/>
                          <a:tab algn="l" pos="1990800"/>
                          <a:tab algn="l" pos="2986200"/>
                          <a:tab algn="l" pos="3981600"/>
                          <a:tab algn="l" pos="4976640"/>
                          <a:tab algn="l" pos="5972040"/>
                          <a:tab algn="l" pos="6967440"/>
                          <a:tab algn="l" pos="7962840"/>
                          <a:tab algn="l" pos="8958240"/>
                          <a:tab algn="l" pos="9953640"/>
                          <a:tab algn="l" pos="10949040"/>
                        </a:tabLst>
                      </a:pPr>
                      <a:endParaRPr b="0" lang="ru-RU" sz="1200" strike="noStrike" u="none">
                        <a:solidFill>
                          <a:srgbClr val="000000"/>
                        </a:solidFill>
                        <a:uFillTx/>
                        <a:latin typeface="Arial"/>
                      </a:endParaRPr>
                    </a:p>
                  </a:txBody>
                  <a:tcPr anchor="t" marL="58680" marR="58680">
                    <a:lnL>
                      <a:noFill/>
                    </a:lnL>
                    <a:lnR>
                      <a:noFill/>
                    </a:lnR>
                    <a:lnT>
                      <a:noFill/>
                    </a:lnT>
                    <a:lnB>
                      <a:noFill/>
                    </a:lnB>
                    <a:noFill/>
                  </a:tcPr>
                </a:tc>
              </a:tr>
              <a:tr h="857160">
                <a:tc>
                  <a:txBody>
                    <a:bodyPr lIns="58680" rIns="58680" tIns="0" bIns="0" anchor="t">
                      <a:noAutofit/>
                    </a:bodyPr>
                    <a:p>
                      <a:pPr>
                        <a:lnSpc>
                          <a:spcPct val="115000"/>
                        </a:lnSpc>
                        <a:buClr>
                          <a:srgbClr val="558ed5"/>
                        </a:buClr>
                        <a:buFont typeface="Wingdings" charset="2"/>
                        <a:buChar char=""/>
                        <a:tabLst>
                          <a:tab algn="l" pos="995400"/>
                          <a:tab algn="l" pos="1990800"/>
                          <a:tab algn="l" pos="2986200"/>
                          <a:tab algn="l" pos="3981600"/>
                          <a:tab algn="l" pos="4976640"/>
                          <a:tab algn="l" pos="5972040"/>
                          <a:tab algn="l" pos="6967440"/>
                          <a:tab algn="l" pos="7962840"/>
                          <a:tab algn="l" pos="8958240"/>
                          <a:tab algn="l" pos="9953640"/>
                          <a:tab algn="l" pos="10949040"/>
                        </a:tabLst>
                      </a:pPr>
                      <a:r>
                        <a:rPr b="0" lang="kk-KZ" sz="1900" strike="noStrike" u="none">
                          <a:solidFill>
                            <a:srgbClr val="558ed5"/>
                          </a:solidFill>
                          <a:uFillTx/>
                          <a:latin typeface="Times New Roman"/>
                          <a:ea typeface="Calibri"/>
                        </a:rPr>
                        <a:t> </a:t>
                      </a:r>
                      <a:r>
                        <a:rPr b="0" lang="kk-KZ" sz="1900" strike="noStrike" u="none">
                          <a:solidFill>
                            <a:srgbClr val="558ed5"/>
                          </a:solidFill>
                          <a:uFillTx/>
                          <a:latin typeface="Times New Roman"/>
                          <a:ea typeface="Calibri"/>
                        </a:rPr>
                        <a:t>Фитогормон түрлері;</a:t>
                      </a:r>
                      <a:endParaRPr b="0" lang="ru-RU" sz="1900" strike="noStrike" u="none">
                        <a:solidFill>
                          <a:srgbClr val="000000"/>
                        </a:solidFill>
                        <a:uFillTx/>
                        <a:latin typeface="Arial"/>
                      </a:endParaRPr>
                    </a:p>
                  </a:txBody>
                  <a:tcPr anchor="t" marL="58680" marR="58680">
                    <a:lnL>
                      <a:noFill/>
                    </a:lnL>
                    <a:lnR>
                      <a:noFill/>
                    </a:lnR>
                    <a:lnT>
                      <a:noFill/>
                    </a:lnT>
                    <a:lnB>
                      <a:noFill/>
                    </a:lnB>
                    <a:noFill/>
                  </a:tcPr>
                </a:tc>
              </a:tr>
              <a:tr h="1035000">
                <a:tc>
                  <a:txBody>
                    <a:bodyPr lIns="58680" rIns="58680" tIns="0" bIns="0" anchor="t">
                      <a:noAutofit/>
                    </a:bodyPr>
                    <a:p>
                      <a:pPr>
                        <a:lnSpc>
                          <a:spcPct val="115000"/>
                        </a:lnSpc>
                        <a:buClr>
                          <a:srgbClr val="558ed5"/>
                        </a:buClr>
                        <a:buFont typeface="Wingdings" charset="2"/>
                        <a:buChar char=""/>
                        <a:tabLst>
                          <a:tab algn="l" pos="995400"/>
                          <a:tab algn="l" pos="1990800"/>
                          <a:tab algn="l" pos="2986200"/>
                          <a:tab algn="l" pos="3981600"/>
                          <a:tab algn="l" pos="4976640"/>
                          <a:tab algn="l" pos="5972040"/>
                          <a:tab algn="l" pos="6967440"/>
                          <a:tab algn="l" pos="7962840"/>
                          <a:tab algn="l" pos="8958240"/>
                          <a:tab algn="l" pos="9953640"/>
                          <a:tab algn="l" pos="10949040"/>
                        </a:tabLst>
                      </a:pPr>
                      <a:r>
                        <a:rPr b="0" lang="kk-KZ" sz="1800" strike="noStrike" u="none">
                          <a:solidFill>
                            <a:srgbClr val="558ed5"/>
                          </a:solidFill>
                          <a:uFillTx/>
                          <a:latin typeface="Times New Roman"/>
                          <a:ea typeface="Calibri"/>
                        </a:rPr>
                        <a:t> </a:t>
                      </a:r>
                      <a:r>
                        <a:rPr b="0" lang="kk-KZ" sz="1800" strike="noStrike" u="none">
                          <a:solidFill>
                            <a:srgbClr val="558ed5"/>
                          </a:solidFill>
                          <a:uFillTx/>
                          <a:latin typeface="Times New Roman"/>
                          <a:ea typeface="Calibri"/>
                        </a:rPr>
                        <a:t>Өсімдіктерде өсуді ынталандыратын табиғи фитогормон </a:t>
                      </a:r>
                      <a:r>
                        <a:rPr b="0" lang="kk-KZ" sz="1900" strike="noStrike" u="none">
                          <a:solidFill>
                            <a:srgbClr val="558ed5"/>
                          </a:solidFill>
                          <a:uFillTx/>
                          <a:latin typeface="Times New Roman"/>
                          <a:ea typeface="Calibri"/>
                        </a:rPr>
                        <a:t>қасиеттері ;</a:t>
                      </a:r>
                      <a:endParaRPr b="0" lang="ru-RU" sz="1900" strike="noStrike" u="none">
                        <a:solidFill>
                          <a:srgbClr val="000000"/>
                        </a:solidFill>
                        <a:uFillTx/>
                        <a:latin typeface="Arial"/>
                      </a:endParaRPr>
                    </a:p>
                  </a:txBody>
                  <a:tcPr anchor="t" marL="58680" marR="58680">
                    <a:lnL>
                      <a:noFill/>
                    </a:lnL>
                    <a:lnR>
                      <a:noFill/>
                    </a:lnR>
                    <a:lnT>
                      <a:noFill/>
                    </a:lnT>
                    <a:lnB>
                      <a:noFill/>
                    </a:lnB>
                    <a:noFill/>
                  </a:tcPr>
                </a:tc>
              </a:tr>
              <a:tr h="1033560">
                <a:tc>
                  <a:txBody>
                    <a:bodyPr lIns="58680" rIns="58680" tIns="0" bIns="0" anchor="t">
                      <a:noAutofit/>
                    </a:bodyPr>
                    <a:p>
                      <a:pPr>
                        <a:lnSpc>
                          <a:spcPct val="115000"/>
                        </a:lnSpc>
                        <a:buClr>
                          <a:srgbClr val="558ed5"/>
                        </a:buClr>
                        <a:buFont typeface="Wingdings" charset="2"/>
                        <a:buChar char=""/>
                        <a:tabLst>
                          <a:tab algn="l" pos="995400"/>
                          <a:tab algn="l" pos="1990800"/>
                          <a:tab algn="l" pos="2986200"/>
                          <a:tab algn="l" pos="3981600"/>
                          <a:tab algn="l" pos="4976640"/>
                          <a:tab algn="l" pos="5972040"/>
                          <a:tab algn="l" pos="6967440"/>
                          <a:tab algn="l" pos="7962840"/>
                          <a:tab algn="l" pos="8958240"/>
                          <a:tab algn="l" pos="9953640"/>
                          <a:tab algn="l" pos="10949040"/>
                        </a:tabLst>
                      </a:pPr>
                      <a:r>
                        <a:rPr b="0" lang="kk-KZ" sz="1800" strike="noStrike" u="none">
                          <a:solidFill>
                            <a:srgbClr val="558ed5"/>
                          </a:solidFill>
                          <a:uFillTx/>
                          <a:latin typeface="Times New Roman"/>
                          <a:ea typeface="Calibri"/>
                        </a:rPr>
                        <a:t> </a:t>
                      </a:r>
                      <a:r>
                        <a:rPr b="0" lang="kk-KZ" sz="1800" strike="noStrike" u="none">
                          <a:solidFill>
                            <a:srgbClr val="558ed5"/>
                          </a:solidFill>
                          <a:uFillTx/>
                          <a:latin typeface="Times New Roman"/>
                          <a:ea typeface="Calibri"/>
                        </a:rPr>
                        <a:t>Өсімдіктерде өсуді ынталандыратын табиғи фитогормон </a:t>
                      </a:r>
                      <a:r>
                        <a:rPr b="0" lang="kk-KZ" sz="1900" strike="noStrike" u="none">
                          <a:solidFill>
                            <a:srgbClr val="558ed5"/>
                          </a:solidFill>
                          <a:uFillTx/>
                          <a:latin typeface="Times New Roman"/>
                          <a:ea typeface="Calibri"/>
                        </a:rPr>
                        <a:t>маңызы ;</a:t>
                      </a:r>
                      <a:endParaRPr b="0" lang="ru-RU" sz="1900" strike="noStrike" u="none">
                        <a:solidFill>
                          <a:srgbClr val="000000"/>
                        </a:solidFill>
                        <a:uFillTx/>
                        <a:latin typeface="Arial"/>
                      </a:endParaRPr>
                    </a:p>
                  </a:txBody>
                  <a:tcPr anchor="t" marL="58680" marR="58680">
                    <a:lnL>
                      <a:noFill/>
                    </a:lnL>
                    <a:lnR>
                      <a:noFill/>
                    </a:lnR>
                    <a:lnT>
                      <a:noFill/>
                    </a:lnT>
                    <a:lnB>
                      <a:noFill/>
                    </a:lnB>
                    <a:no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 name="Picture 2" descr="C:\Users\Типография\Desktop\Безымянный.png"/>
          <p:cNvPicPr/>
          <p:nvPr/>
        </p:nvPicPr>
        <p:blipFill>
          <a:blip r:embed="rId1"/>
          <a:srcRect l="11758" t="0" r="11484" b="0"/>
          <a:stretch/>
        </p:blipFill>
        <p:spPr>
          <a:xfrm>
            <a:off x="0" y="4680"/>
            <a:ext cx="9144000" cy="5167440"/>
          </a:xfrm>
          <a:prstGeom prst="rect">
            <a:avLst/>
          </a:prstGeom>
          <a:ln w="0">
            <a:noFill/>
          </a:ln>
        </p:spPr>
      </p:pic>
      <p:sp>
        <p:nvSpPr>
          <p:cNvPr id="9" name="Google Shape;123;p4"/>
          <p:cNvSpPr/>
          <p:nvPr/>
        </p:nvSpPr>
        <p:spPr>
          <a:xfrm>
            <a:off x="6996240" y="4532400"/>
            <a:ext cx="2057400" cy="27288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D26D779-F37E-4253-A702-554AB3B2B034}"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10" name="Google Shape;124;p4"/>
          <p:cNvCxnSpPr/>
          <p:nvPr/>
        </p:nvCxnSpPr>
        <p:spPr>
          <a:xfrm>
            <a:off x="299880" y="4882680"/>
            <a:ext cx="8614800" cy="1080"/>
          </a:xfrm>
          <a:prstGeom prst="straightConnector1">
            <a:avLst/>
          </a:prstGeom>
          <a:ln w="38160">
            <a:solidFill>
              <a:srgbClr val="002060"/>
            </a:solidFill>
            <a:miter/>
          </a:ln>
        </p:spPr>
      </p:cxnSp>
      <p:cxnSp>
        <p:nvCxnSpPr>
          <p:cNvPr id="11" name="Google Shape;125;p4"/>
          <p:cNvCxnSpPr/>
          <p:nvPr/>
        </p:nvCxnSpPr>
        <p:spPr>
          <a:xfrm flipV="1">
            <a:off x="456120" y="4979160"/>
            <a:ext cx="8317800" cy="1080"/>
          </a:xfrm>
          <a:prstGeom prst="straightConnector1">
            <a:avLst/>
          </a:prstGeom>
          <a:ln w="38160">
            <a:solidFill>
              <a:srgbClr val="00b050"/>
            </a:solidFill>
            <a:miter/>
          </a:ln>
        </p:spPr>
      </p:cxnSp>
      <p:sp>
        <p:nvSpPr>
          <p:cNvPr id="12" name="Google Shape;230;p65"/>
          <p:cNvSpPr/>
          <p:nvPr/>
        </p:nvSpPr>
        <p:spPr>
          <a:xfrm>
            <a:off x="325440" y="1146240"/>
            <a:ext cx="8381880" cy="2971800"/>
          </a:xfrm>
          <a:prstGeom prst="rect">
            <a:avLst/>
          </a:prstGeom>
          <a:noFill/>
          <a:ln w="0">
            <a:noFill/>
          </a:ln>
        </p:spPr>
        <p:style>
          <a:lnRef idx="0"/>
          <a:fillRef idx="0"/>
          <a:effectRef idx="0"/>
          <a:fontRef idx="minor"/>
        </p:style>
        <p:txBody>
          <a:bodyPr lIns="83520" rIns="83520" tIns="83520" bIns="83520" anchor="t">
            <a:noAutofit/>
          </a:bodyPr>
          <a:p>
            <a:pPr marL="57240" indent="-57240">
              <a:lnSpc>
                <a:spcPct val="12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p:txBody>
      </p:sp>
      <p:sp>
        <p:nvSpPr>
          <p:cNvPr id="13" name="Прямоугольник 9"/>
          <p:cNvSpPr/>
          <p:nvPr/>
        </p:nvSpPr>
        <p:spPr>
          <a:xfrm>
            <a:off x="2656440" y="2568600"/>
            <a:ext cx="3202200" cy="406800"/>
          </a:xfrm>
          <a:prstGeom prst="rect">
            <a:avLst/>
          </a:prstGeom>
          <a:noFill/>
          <a:ln w="0">
            <a:noFill/>
          </a:ln>
        </p:spPr>
        <p:style>
          <a:lnRef idx="0"/>
          <a:fillRef idx="0"/>
          <a:effectRef idx="0"/>
          <a:fontRef idx="minor"/>
        </p:style>
        <p:txBody>
          <a:bodyPr wrap="none" lIns="71640" rIns="71640" tIns="35640" bIns="3564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200" strike="noStrike" u="none">
                <a:solidFill>
                  <a:srgbClr val="002060"/>
                </a:solidFill>
                <a:uFillTx/>
                <a:latin typeface="Century Gothic"/>
              </a:rPr>
              <a:t>Бағалау критерийлері</a:t>
            </a:r>
            <a:endParaRPr b="0" lang="ru-RU" sz="2200" strike="noStrike" u="none">
              <a:solidFill>
                <a:srgbClr val="000000"/>
              </a:solidFill>
              <a:uFillTx/>
              <a:latin typeface="Arial"/>
            </a:endParaRPr>
          </a:p>
        </p:txBody>
      </p:sp>
      <p:sp>
        <p:nvSpPr>
          <p:cNvPr id="14" name="Прямоугольник 10"/>
          <p:cNvSpPr/>
          <p:nvPr/>
        </p:nvSpPr>
        <p:spPr>
          <a:xfrm>
            <a:off x="3277080" y="804960"/>
            <a:ext cx="2073960" cy="406800"/>
          </a:xfrm>
          <a:prstGeom prst="rect">
            <a:avLst/>
          </a:prstGeom>
          <a:noFill/>
          <a:ln w="0">
            <a:noFill/>
          </a:ln>
        </p:spPr>
        <p:style>
          <a:lnRef idx="0"/>
          <a:fillRef idx="0"/>
          <a:effectRef idx="0"/>
          <a:fontRef idx="minor"/>
        </p:style>
        <p:txBody>
          <a:bodyPr wrap="none" lIns="71640" rIns="71640" tIns="35640" bIns="3564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200" strike="noStrike" u="none">
                <a:solidFill>
                  <a:srgbClr val="002060"/>
                </a:solidFill>
                <a:uFillTx/>
                <a:latin typeface="Century Gothic"/>
              </a:rPr>
              <a:t>Оқу мақсаты</a:t>
            </a:r>
            <a:r>
              <a:rPr b="0" lang="ru-RU" sz="2200" strike="noStrike" u="none">
                <a:solidFill>
                  <a:srgbClr val="002060"/>
                </a:solidFill>
                <a:uFillTx/>
                <a:latin typeface="Century Gothic"/>
              </a:rPr>
              <a:t>: </a:t>
            </a:r>
            <a:endParaRPr b="0" lang="ru-RU" sz="2200" strike="noStrike" u="none">
              <a:solidFill>
                <a:srgbClr val="000000"/>
              </a:solidFill>
              <a:uFillTx/>
              <a:latin typeface="Arial"/>
            </a:endParaRPr>
          </a:p>
        </p:txBody>
      </p:sp>
      <p:sp>
        <p:nvSpPr>
          <p:cNvPr id="15" name="Rectangle 9"/>
          <p:cNvSpPr/>
          <p:nvPr/>
        </p:nvSpPr>
        <p:spPr>
          <a:xfrm>
            <a:off x="130320" y="1444680"/>
            <a:ext cx="9013680" cy="803160"/>
          </a:xfrm>
          <a:prstGeom prst="rect">
            <a:avLst/>
          </a:prstGeom>
          <a:noFill/>
          <a:ln w="0">
            <a:noFill/>
          </a:ln>
        </p:spPr>
        <p:style>
          <a:lnRef idx="0"/>
          <a:fillRef idx="0"/>
          <a:effectRef idx="0"/>
          <a:fontRef idx="minor"/>
        </p:style>
        <p:txBody>
          <a:bodyPr lIns="71640" rIns="71640" tIns="35640" bIns="35640" anchor="ctr">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376092"/>
                </a:solidFill>
                <a:uFillTx/>
                <a:latin typeface="Arial"/>
              </a:rPr>
              <a:t>11.1.7.3 - өсімдіктердің өсуіне стимуляторлардың (өсіргіш заттар) әсер ету механизмін зерттеу</a:t>
            </a:r>
            <a:r>
              <a:rPr b="0" lang="kk-KZ" sz="2400" strike="noStrike" u="none">
                <a:solidFill>
                  <a:srgbClr val="376092"/>
                </a:solidFill>
                <a:uFillTx/>
                <a:latin typeface="Times New Roman"/>
                <a:ea typeface="Times New Roman"/>
              </a:rPr>
              <a:t> </a:t>
            </a:r>
            <a:endParaRPr b="0" lang="ru-RU" sz="2400" strike="noStrike" u="none">
              <a:solidFill>
                <a:srgbClr val="000000"/>
              </a:solidFill>
              <a:uFillTx/>
              <a:latin typeface="Arial"/>
            </a:endParaRPr>
          </a:p>
        </p:txBody>
      </p:sp>
      <p:sp>
        <p:nvSpPr>
          <p:cNvPr id="16" name="Rectangle 10"/>
          <p:cNvSpPr/>
          <p:nvPr/>
        </p:nvSpPr>
        <p:spPr>
          <a:xfrm>
            <a:off x="336600" y="3103560"/>
            <a:ext cx="8307360" cy="803160"/>
          </a:xfrm>
          <a:prstGeom prst="rect">
            <a:avLst/>
          </a:prstGeom>
          <a:noFill/>
          <a:ln w="0">
            <a:noFill/>
          </a:ln>
        </p:spPr>
        <p:style>
          <a:lnRef idx="0"/>
          <a:fillRef idx="0"/>
          <a:effectRef idx="0"/>
          <a:fontRef idx="minor"/>
        </p:style>
        <p:txBody>
          <a:bodyPr lIns="71640" rIns="71640" tIns="35640" bIns="35640" anchor="ctr">
            <a:spAutoFit/>
          </a:bodyPr>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376092"/>
                </a:solidFill>
                <a:uFillTx/>
                <a:latin typeface="Times New Roman"/>
                <a:ea typeface="Times New Roman"/>
              </a:rPr>
              <a:t>Өсімдіктердің өсуіне стимуляторлардың (өсіргіш заттар) әсер ету механизмін зерттейді</a:t>
            </a:r>
            <a:endParaRPr b="0" lang="ru-R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 name="Picture 2" descr="C:\Users\Типография\Desktop\Безымянный.png"/>
          <p:cNvPicPr/>
          <p:nvPr/>
        </p:nvPicPr>
        <p:blipFill>
          <a:blip r:embed="rId1"/>
          <a:srcRect l="11758" t="0" r="11484" b="0"/>
          <a:stretch/>
        </p:blipFill>
        <p:spPr>
          <a:xfrm>
            <a:off x="0" y="-177840"/>
            <a:ext cx="9271080" cy="5702400"/>
          </a:xfrm>
          <a:prstGeom prst="rect">
            <a:avLst/>
          </a:prstGeom>
          <a:ln w="0">
            <a:noFill/>
          </a:ln>
        </p:spPr>
      </p:pic>
      <p:sp>
        <p:nvSpPr>
          <p:cNvPr id="18" name="Google Shape;123;p4"/>
          <p:cNvSpPr/>
          <p:nvPr/>
        </p:nvSpPr>
        <p:spPr>
          <a:xfrm>
            <a:off x="7088040" y="4871880"/>
            <a:ext cx="2055960" cy="27180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FD916F17-BFB7-4054-B59E-9B47BAA172D6}"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19" name="Google Shape;124;p4"/>
          <p:cNvCxnSpPr/>
          <p:nvPr/>
        </p:nvCxnSpPr>
        <p:spPr>
          <a:xfrm>
            <a:off x="1179360" y="5373360"/>
            <a:ext cx="8616240" cy="1080"/>
          </a:xfrm>
          <a:prstGeom prst="straightConnector1">
            <a:avLst/>
          </a:prstGeom>
          <a:ln w="38160">
            <a:solidFill>
              <a:srgbClr val="002060"/>
            </a:solidFill>
            <a:miter/>
          </a:ln>
        </p:spPr>
      </p:cxnSp>
      <p:cxnSp>
        <p:nvCxnSpPr>
          <p:cNvPr id="20" name="Google Shape;125;p4"/>
          <p:cNvCxnSpPr/>
          <p:nvPr/>
        </p:nvCxnSpPr>
        <p:spPr>
          <a:xfrm flipV="1">
            <a:off x="1465920" y="5558760"/>
            <a:ext cx="8319240" cy="1080"/>
          </a:xfrm>
          <a:prstGeom prst="straightConnector1">
            <a:avLst/>
          </a:prstGeom>
          <a:ln w="38160">
            <a:solidFill>
              <a:srgbClr val="00b050"/>
            </a:solidFill>
            <a:miter/>
          </a:ln>
        </p:spPr>
      </p:cxnSp>
      <p:sp>
        <p:nvSpPr>
          <p:cNvPr id="21" name="Google Shape;230;p65"/>
          <p:cNvSpPr/>
          <p:nvPr/>
        </p:nvSpPr>
        <p:spPr>
          <a:xfrm>
            <a:off x="328680" y="582480"/>
            <a:ext cx="8235720" cy="1005120"/>
          </a:xfrm>
          <a:prstGeom prst="rect">
            <a:avLst/>
          </a:prstGeom>
          <a:noFill/>
          <a:ln w="0">
            <a:noFill/>
          </a:ln>
        </p:spPr>
        <p:style>
          <a:lnRef idx="0"/>
          <a:fillRef idx="0"/>
          <a:effectRef idx="0"/>
          <a:fontRef idx="minor"/>
        </p:style>
        <p:txBody>
          <a:bodyPr lIns="83520" rIns="83520" tIns="83520" bIns="83520" anchor="t">
            <a:noAutofit/>
          </a:bodyPr>
          <a:p>
            <a:pPr marL="378000" indent="-357480"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558ed5"/>
                </a:solidFill>
                <a:uFillTx/>
                <a:latin typeface="Times New Roman"/>
                <a:ea typeface="Times New Roman"/>
              </a:rPr>
              <a:t>Фитогормондар  — арнайы өсімдік ұлпасында синтезделетін және өсімдік ағзасына микроскопиялық концентрацияда әсер ететін биологиялық белсенді заттар.</a:t>
            </a:r>
            <a:endParaRPr b="0" lang="ru-RU" sz="2000" strike="noStrike" u="none">
              <a:solidFill>
                <a:srgbClr val="000000"/>
              </a:solidFill>
              <a:uFillTx/>
              <a:latin typeface="Arial"/>
            </a:endParaRPr>
          </a:p>
          <a:p>
            <a:pPr marL="378000" indent="-357480"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marL="378000" indent="-357480"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marL="378000" indent="-357480"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558ed5"/>
                </a:solidFill>
                <a:uFillTx/>
                <a:latin typeface="Times New Roman"/>
                <a:ea typeface="Times New Roman"/>
              </a:rPr>
              <a:t>Бұл ерекше заттар өте аз мөлшерде өсімдікте  түзіліп, оның дамуын, өсуін, тыныштық күйден шығуын (ауксин, цитокинин, гиббериллин) ынталандыратын заттар, жемістердің пісіп жетілуі (этилен) немесе  өркендердің ұзарып  өсуін тежейді (абсциз қышқылы).</a:t>
            </a:r>
            <a:endParaRPr b="0" lang="ru-RU" sz="2000" strike="noStrike" u="none">
              <a:solidFill>
                <a:srgbClr val="000000"/>
              </a:solidFill>
              <a:uFillTx/>
              <a:latin typeface="Arial"/>
            </a:endParaRPr>
          </a:p>
          <a:p>
            <a:pPr marL="378000" indent="-357480"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p:txBody>
      </p:sp>
      <p:sp>
        <p:nvSpPr>
          <p:cNvPr id="22" name="Прямоугольник 9"/>
          <p:cNvSpPr/>
          <p:nvPr/>
        </p:nvSpPr>
        <p:spPr>
          <a:xfrm>
            <a:off x="490680" y="204840"/>
            <a:ext cx="7481880" cy="4572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3" name="Picture 2" descr="C:\Users\Типография\Desktop\Безымянный.png"/>
          <p:cNvPicPr/>
          <p:nvPr/>
        </p:nvPicPr>
        <p:blipFill>
          <a:blip r:embed="rId1"/>
          <a:srcRect l="11758" t="0" r="11484" b="0"/>
          <a:stretch/>
        </p:blipFill>
        <p:spPr>
          <a:xfrm>
            <a:off x="0" y="-247680"/>
            <a:ext cx="9271080" cy="5702400"/>
          </a:xfrm>
          <a:prstGeom prst="rect">
            <a:avLst/>
          </a:prstGeom>
          <a:ln w="0">
            <a:noFill/>
          </a:ln>
        </p:spPr>
      </p:pic>
      <p:sp>
        <p:nvSpPr>
          <p:cNvPr id="24" name="Google Shape;123;p4"/>
          <p:cNvSpPr/>
          <p:nvPr/>
        </p:nvSpPr>
        <p:spPr>
          <a:xfrm>
            <a:off x="7088040" y="4871880"/>
            <a:ext cx="2055960" cy="27180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1560C798-FDBA-4CC2-AF59-DB17B72E83DD}"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25" name="Google Shape;124;p4"/>
          <p:cNvCxnSpPr/>
          <p:nvPr/>
        </p:nvCxnSpPr>
        <p:spPr>
          <a:xfrm>
            <a:off x="1179360" y="5373360"/>
            <a:ext cx="8616240" cy="1080"/>
          </a:xfrm>
          <a:prstGeom prst="straightConnector1">
            <a:avLst/>
          </a:prstGeom>
          <a:ln w="38160">
            <a:solidFill>
              <a:srgbClr val="002060"/>
            </a:solidFill>
            <a:miter/>
          </a:ln>
        </p:spPr>
      </p:cxnSp>
      <p:cxnSp>
        <p:nvCxnSpPr>
          <p:cNvPr id="26" name="Google Shape;125;p4"/>
          <p:cNvCxnSpPr/>
          <p:nvPr/>
        </p:nvCxnSpPr>
        <p:spPr>
          <a:xfrm flipV="1">
            <a:off x="1465920" y="5558760"/>
            <a:ext cx="8319240" cy="1080"/>
          </a:xfrm>
          <a:prstGeom prst="straightConnector1">
            <a:avLst/>
          </a:prstGeom>
          <a:ln w="38160">
            <a:solidFill>
              <a:srgbClr val="00b050"/>
            </a:solidFill>
            <a:miter/>
          </a:ln>
        </p:spPr>
      </p:cxnSp>
      <p:sp>
        <p:nvSpPr>
          <p:cNvPr id="27" name="Google Shape;230;p65"/>
          <p:cNvSpPr/>
          <p:nvPr/>
        </p:nvSpPr>
        <p:spPr>
          <a:xfrm>
            <a:off x="4792680" y="865080"/>
            <a:ext cx="3641760" cy="3897360"/>
          </a:xfrm>
          <a:prstGeom prst="rect">
            <a:avLst/>
          </a:prstGeom>
          <a:noFill/>
          <a:ln w="0">
            <a:noFill/>
          </a:ln>
        </p:spPr>
        <p:style>
          <a:lnRef idx="0"/>
          <a:fillRef idx="0"/>
          <a:effectRef idx="0"/>
          <a:fontRef idx="minor"/>
        </p:style>
        <p:txBody>
          <a:bodyPr lIns="83520" rIns="83520" tIns="83520" bIns="83520" anchor="t">
            <a:noAutofit/>
          </a:bodyPr>
          <a:p>
            <a:pPr marL="378000" indent="-357480"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558ed5"/>
                </a:solidFill>
                <a:uFillTx/>
                <a:latin typeface="Times New Roman"/>
                <a:ea typeface="Times New Roman"/>
              </a:rPr>
              <a:t> </a:t>
            </a:r>
            <a:r>
              <a:rPr b="1" lang="kk-KZ" sz="1800" strike="noStrike" u="none">
                <a:solidFill>
                  <a:srgbClr val="558ed5"/>
                </a:solidFill>
                <a:uFillTx/>
                <a:latin typeface="Times New Roman"/>
                <a:ea typeface="Times New Roman"/>
              </a:rPr>
              <a:t>Фитогормондарды ағза тіршілігін стимулдайтын                                     және ингибирлейтін</a:t>
            </a:r>
            <a:r>
              <a:rPr b="1" lang="ru-RU" sz="1800" strike="noStrike" u="none">
                <a:solidFill>
                  <a:srgbClr val="558ed5"/>
                </a:solidFill>
                <a:uFillTx/>
                <a:latin typeface="Times New Roman"/>
                <a:ea typeface="Times New Roman"/>
              </a:rPr>
              <a:t>(а</a:t>
            </a:r>
            <a:r>
              <a:rPr b="1" lang="kk-KZ" sz="1800" strike="noStrike" u="none">
                <a:solidFill>
                  <a:srgbClr val="558ed5"/>
                </a:solidFill>
                <a:uFillTx/>
                <a:latin typeface="Times New Roman"/>
                <a:ea typeface="Times New Roman"/>
              </a:rPr>
              <a:t>ғзаны қысқа ұйқыға әкелетін</a:t>
            </a:r>
            <a:r>
              <a:rPr b="1" lang="ru-RU" sz="1800" strike="noStrike" u="none">
                <a:solidFill>
                  <a:srgbClr val="558ed5"/>
                </a:solidFill>
                <a:uFillTx/>
                <a:latin typeface="Times New Roman"/>
                <a:ea typeface="Times New Roman"/>
              </a:rPr>
              <a:t>)деп 2 топқа бөлуге болады. Көрсетілген  5 топтың үшеуі стимулдайтын(ауксин, гиббереллин,цитокинин), екеуі ингибирлейтін (этилен,абсциз қышқылы) болып топтастырылады.</a:t>
            </a:r>
            <a:endParaRPr b="0" lang="ru-RU" sz="1800" strike="noStrike" u="none">
              <a:solidFill>
                <a:srgbClr val="000000"/>
              </a:solidFill>
              <a:uFillTx/>
              <a:latin typeface="Arial"/>
            </a:endParaRPr>
          </a:p>
          <a:p>
            <a:pPr marL="378000" indent="-357480"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4000" strike="noStrike" u="none">
              <a:solidFill>
                <a:srgbClr val="000000"/>
              </a:solidFill>
              <a:uFillTx/>
              <a:latin typeface="Arial"/>
            </a:endParaRPr>
          </a:p>
          <a:p>
            <a:pPr marL="378000" indent="-357480"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marL="378000" indent="-3574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28" name="Прямоугольник 9"/>
          <p:cNvSpPr/>
          <p:nvPr/>
        </p:nvSpPr>
        <p:spPr>
          <a:xfrm>
            <a:off x="490680" y="204840"/>
            <a:ext cx="7481880" cy="4572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p:txBody>
      </p:sp>
      <p:pic>
        <p:nvPicPr>
          <p:cNvPr id="29" name="Схема 8" descr=""/>
          <p:cNvPicPr/>
          <p:nvPr/>
        </p:nvPicPr>
        <p:blipFill>
          <a:blip r:embed="rId2"/>
          <a:stretch/>
        </p:blipFill>
        <p:spPr>
          <a:xfrm>
            <a:off x="-171360" y="665280"/>
            <a:ext cx="4962600" cy="452916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0" name="Picture 2" descr="C:\Users\Типография\Desktop\Безымянный.png"/>
          <p:cNvPicPr/>
          <p:nvPr/>
        </p:nvPicPr>
        <p:blipFill>
          <a:blip r:embed="rId1"/>
          <a:srcRect l="11758" t="0" r="11484" b="0"/>
          <a:stretch/>
        </p:blipFill>
        <p:spPr>
          <a:xfrm>
            <a:off x="0" y="0"/>
            <a:ext cx="9893160" cy="5592600"/>
          </a:xfrm>
          <a:prstGeom prst="rect">
            <a:avLst/>
          </a:prstGeom>
          <a:ln w="0">
            <a:noFill/>
          </a:ln>
        </p:spPr>
      </p:pic>
      <p:sp>
        <p:nvSpPr>
          <p:cNvPr id="31" name="Google Shape;123;p4"/>
          <p:cNvSpPr/>
          <p:nvPr/>
        </p:nvSpPr>
        <p:spPr>
          <a:xfrm>
            <a:off x="7821720" y="50068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7B701E3E-080D-4C8D-810C-617B06470015}"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32" name="Google Shape;124;p4"/>
          <p:cNvCxnSpPr/>
          <p:nvPr/>
        </p:nvCxnSpPr>
        <p:spPr>
          <a:xfrm>
            <a:off x="528480" y="5314680"/>
            <a:ext cx="8616240" cy="1080"/>
          </a:xfrm>
          <a:prstGeom prst="straightConnector1">
            <a:avLst/>
          </a:prstGeom>
          <a:ln w="38160">
            <a:solidFill>
              <a:srgbClr val="002060"/>
            </a:solidFill>
            <a:miter/>
          </a:ln>
        </p:spPr>
      </p:cxnSp>
      <p:cxnSp>
        <p:nvCxnSpPr>
          <p:cNvPr id="33" name="Google Shape;125;p4"/>
          <p:cNvCxnSpPr/>
          <p:nvPr/>
        </p:nvCxnSpPr>
        <p:spPr>
          <a:xfrm flipV="1">
            <a:off x="630720" y="5446080"/>
            <a:ext cx="8317800" cy="1080"/>
          </a:xfrm>
          <a:prstGeom prst="straightConnector1">
            <a:avLst/>
          </a:prstGeom>
          <a:ln w="38160">
            <a:solidFill>
              <a:srgbClr val="00b050"/>
            </a:solidFill>
            <a:miter/>
          </a:ln>
        </p:spPr>
      </p:cxnSp>
      <p:sp>
        <p:nvSpPr>
          <p:cNvPr id="34" name="Прямоугольник 8"/>
          <p:cNvSpPr/>
          <p:nvPr/>
        </p:nvSpPr>
        <p:spPr>
          <a:xfrm>
            <a:off x="1095480" y="1971720"/>
            <a:ext cx="8048520" cy="1618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558ed5"/>
                </a:solidFill>
                <a:uFillTx/>
                <a:latin typeface="Times New Roman"/>
                <a:ea typeface="Times New Roman"/>
              </a:rPr>
              <a:t>Фитогормондар өсімдік ағзасындағы қандай да бір үдерістерді күшейтетін немесе керісінше басатын </a:t>
            </a:r>
            <a:r>
              <a:rPr b="0" lang="ru-RU" sz="2000" strike="noStrike" u="none">
                <a:solidFill>
                  <a:srgbClr val="558ed5"/>
                </a:solidFill>
                <a:uFillTx/>
                <a:latin typeface="Times New Roman"/>
                <a:ea typeface="Times New Roman"/>
              </a:rPr>
              <a:t>(</a:t>
            </a:r>
            <a:r>
              <a:rPr b="0" lang="kk-KZ" sz="2000" strike="noStrike" u="none">
                <a:solidFill>
                  <a:srgbClr val="558ed5"/>
                </a:solidFill>
                <a:uFillTx/>
                <a:latin typeface="Times New Roman"/>
                <a:ea typeface="Times New Roman"/>
              </a:rPr>
              <a:t>ингибирлейтін</a:t>
            </a:r>
            <a:r>
              <a:rPr b="0" lang="ru-RU" sz="2000" strike="noStrike" u="none">
                <a:solidFill>
                  <a:srgbClr val="558ed5"/>
                </a:solidFill>
                <a:uFillTx/>
                <a:latin typeface="Times New Roman"/>
                <a:ea typeface="Times New Roman"/>
              </a:rPr>
              <a:t>)</a:t>
            </a:r>
            <a:r>
              <a:rPr b="0" lang="kk-KZ" sz="2000" strike="noStrike" u="none">
                <a:solidFill>
                  <a:srgbClr val="558ed5"/>
                </a:solidFill>
                <a:uFillTx/>
                <a:latin typeface="Times New Roman"/>
                <a:ea typeface="Times New Roman"/>
              </a:rPr>
              <a:t> бірден бір заттар емес.Ғалымдар гормондардан басқа өсімдіктердің өсуін стимулдайтын шамамен 40 затты анықтады.Оларды өсу факторлары немесе өсу заттары деп атайды.</a:t>
            </a:r>
            <a:endParaRPr b="0" lang="ru-R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5" name="Picture 2" descr="C:\Users\Типография\Desktop\Безымянный.png"/>
          <p:cNvPicPr/>
          <p:nvPr/>
        </p:nvPicPr>
        <p:blipFill>
          <a:blip r:embed="rId1"/>
          <a:srcRect l="11758" t="0" r="11484" b="0"/>
          <a:stretch/>
        </p:blipFill>
        <p:spPr>
          <a:xfrm>
            <a:off x="154080" y="-649440"/>
            <a:ext cx="9271080" cy="5702400"/>
          </a:xfrm>
          <a:prstGeom prst="rect">
            <a:avLst/>
          </a:prstGeom>
          <a:ln w="0">
            <a:noFill/>
          </a:ln>
        </p:spPr>
      </p:pic>
      <p:sp>
        <p:nvSpPr>
          <p:cNvPr id="36" name="Google Shape;123;p4"/>
          <p:cNvSpPr/>
          <p:nvPr/>
        </p:nvSpPr>
        <p:spPr>
          <a:xfrm>
            <a:off x="7088040" y="4871880"/>
            <a:ext cx="2055960" cy="27180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DAFB74C1-762E-48E0-93FE-FF8003B704A5}"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37" name="Google Shape;124;p4"/>
          <p:cNvCxnSpPr/>
          <p:nvPr/>
        </p:nvCxnSpPr>
        <p:spPr>
          <a:xfrm>
            <a:off x="1179360" y="5373360"/>
            <a:ext cx="8616240" cy="1080"/>
          </a:xfrm>
          <a:prstGeom prst="straightConnector1">
            <a:avLst/>
          </a:prstGeom>
          <a:ln w="38160">
            <a:solidFill>
              <a:srgbClr val="002060"/>
            </a:solidFill>
            <a:miter/>
          </a:ln>
        </p:spPr>
      </p:cxnSp>
      <p:cxnSp>
        <p:nvCxnSpPr>
          <p:cNvPr id="38" name="Google Shape;125;p4"/>
          <p:cNvCxnSpPr/>
          <p:nvPr/>
        </p:nvCxnSpPr>
        <p:spPr>
          <a:xfrm flipV="1">
            <a:off x="1465920" y="5558760"/>
            <a:ext cx="8319240" cy="1080"/>
          </a:xfrm>
          <a:prstGeom prst="straightConnector1">
            <a:avLst/>
          </a:prstGeom>
          <a:ln w="38160">
            <a:solidFill>
              <a:srgbClr val="00b050"/>
            </a:solidFill>
            <a:miter/>
          </a:ln>
        </p:spPr>
      </p:cxnSp>
      <p:sp>
        <p:nvSpPr>
          <p:cNvPr id="39" name="Прямоугольник 9"/>
          <p:cNvSpPr/>
          <p:nvPr/>
        </p:nvSpPr>
        <p:spPr>
          <a:xfrm>
            <a:off x="490680" y="204840"/>
            <a:ext cx="7481880" cy="457200"/>
          </a:xfrm>
          <a:prstGeom prst="rect">
            <a:avLst/>
          </a:prstGeom>
          <a:noFill/>
          <a:ln w="0">
            <a:noFill/>
          </a:ln>
        </p:spPr>
        <p:style>
          <a:lnRef idx="0"/>
          <a:fillRef idx="0"/>
          <a:effectRef idx="0"/>
          <a:fontRef idx="minor"/>
        </p:style>
        <p:txBody>
          <a:bodyPr lIns="71640" rIns="71640" tIns="35640" bIns="3564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p:txBody>
      </p:sp>
      <p:pic>
        <p:nvPicPr>
          <p:cNvPr id="40" name="Picture 3" descr=""/>
          <p:cNvPicPr/>
          <p:nvPr/>
        </p:nvPicPr>
        <p:blipFill>
          <a:blip r:embed="rId2"/>
          <a:stretch/>
        </p:blipFill>
        <p:spPr>
          <a:xfrm>
            <a:off x="1316160" y="754200"/>
            <a:ext cx="2914560" cy="3576600"/>
          </a:xfrm>
          <a:prstGeom prst="rect">
            <a:avLst/>
          </a:prstGeom>
          <a:ln w="0">
            <a:noFill/>
          </a:ln>
        </p:spPr>
      </p:pic>
      <p:sp>
        <p:nvSpPr>
          <p:cNvPr id="41" name="Прямоугольник 1"/>
          <p:cNvSpPr/>
          <p:nvPr/>
        </p:nvSpPr>
        <p:spPr>
          <a:xfrm>
            <a:off x="5245200" y="1487520"/>
            <a:ext cx="3286080" cy="35060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558ed5"/>
                </a:solidFill>
                <a:uFillTx/>
                <a:latin typeface="Times New Roman"/>
                <a:ea typeface="Times New Roman"/>
              </a:rPr>
              <a:t>Өсімдіктерде координациялау (үйлесімділік) қызметін химиялық қосылыстар атқарады. Ал бұл қосылыстарды синтезделген ағза бөлігінен келесі бір бөлігіне тасымалдауды қажет етпейді, сондықтанда бұл қосылыстарды әр уақытта гормондар деп атай алмаймыз. Сонымен қатар, бұл қосылыстар әдетте өсімдікті белгілі бір мөлшерде өсіруге қабілетті болғандықтан, аталған қосылыстарды өсіргіш заттар деп атайды</a:t>
            </a:r>
            <a:r>
              <a:rPr b="0" lang="kk-KZ" sz="1200" strike="noStrike" u="none">
                <a:solidFill>
                  <a:srgbClr val="558ed5"/>
                </a:solidFill>
                <a:uFillTx/>
                <a:latin typeface="Times New Roman"/>
                <a:ea typeface="Times New Roman"/>
              </a:rPr>
              <a:t>.</a:t>
            </a:r>
            <a:endParaRPr b="0" lang="ru-RU" sz="1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2" name="Picture 2" descr="C:\Users\Типография\Desktop\Безымянный.png"/>
          <p:cNvPicPr/>
          <p:nvPr/>
        </p:nvPicPr>
        <p:blipFill>
          <a:blip r:embed="rId1"/>
          <a:srcRect l="11758" t="0" r="11484" b="0"/>
          <a:stretch/>
        </p:blipFill>
        <p:spPr>
          <a:xfrm>
            <a:off x="0" y="20520"/>
            <a:ext cx="9893160" cy="5592960"/>
          </a:xfrm>
          <a:prstGeom prst="rect">
            <a:avLst/>
          </a:prstGeom>
          <a:ln w="0">
            <a:noFill/>
          </a:ln>
        </p:spPr>
      </p:pic>
      <p:sp>
        <p:nvSpPr>
          <p:cNvPr id="43" name="Google Shape;123;p4"/>
          <p:cNvSpPr/>
          <p:nvPr/>
        </p:nvSpPr>
        <p:spPr>
          <a:xfrm>
            <a:off x="7821720" y="50068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BFF38E3D-17B3-4314-9FD3-0352D71A5676}"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44" name="Google Shape;124;p4"/>
          <p:cNvCxnSpPr/>
          <p:nvPr/>
        </p:nvCxnSpPr>
        <p:spPr>
          <a:xfrm>
            <a:off x="528480" y="5314680"/>
            <a:ext cx="8616240" cy="1080"/>
          </a:xfrm>
          <a:prstGeom prst="straightConnector1">
            <a:avLst/>
          </a:prstGeom>
          <a:ln w="38160">
            <a:solidFill>
              <a:srgbClr val="002060"/>
            </a:solidFill>
            <a:miter/>
          </a:ln>
        </p:spPr>
      </p:cxnSp>
      <p:cxnSp>
        <p:nvCxnSpPr>
          <p:cNvPr id="45" name="Google Shape;125;p4"/>
          <p:cNvCxnSpPr/>
          <p:nvPr/>
        </p:nvCxnSpPr>
        <p:spPr>
          <a:xfrm flipV="1">
            <a:off x="630720" y="5446080"/>
            <a:ext cx="8317800" cy="1080"/>
          </a:xfrm>
          <a:prstGeom prst="straightConnector1">
            <a:avLst/>
          </a:prstGeom>
          <a:ln w="38160">
            <a:solidFill>
              <a:srgbClr val="00b050"/>
            </a:solidFill>
            <a:miter/>
          </a:ln>
        </p:spPr>
      </p:cxnSp>
      <p:pic>
        <p:nvPicPr>
          <p:cNvPr id="46" name="Picture 3" descr=""/>
          <p:cNvPicPr/>
          <p:nvPr/>
        </p:nvPicPr>
        <p:blipFill>
          <a:blip r:embed="rId2"/>
          <a:stretch/>
        </p:blipFill>
        <p:spPr>
          <a:xfrm>
            <a:off x="528480" y="880920"/>
            <a:ext cx="4569120" cy="2505240"/>
          </a:xfrm>
          <a:prstGeom prst="rect">
            <a:avLst/>
          </a:prstGeom>
          <a:ln w="0">
            <a:noFill/>
          </a:ln>
        </p:spPr>
      </p:pic>
      <p:sp>
        <p:nvSpPr>
          <p:cNvPr id="47" name="Прямоугольник 1"/>
          <p:cNvSpPr/>
          <p:nvPr/>
        </p:nvSpPr>
        <p:spPr>
          <a:xfrm>
            <a:off x="5576760" y="2133720"/>
            <a:ext cx="3083040" cy="30186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1600" strike="noStrike" u="none">
                <a:solidFill>
                  <a:srgbClr val="558ed5"/>
                </a:solidFill>
                <a:uFillTx/>
                <a:latin typeface="Times New Roman"/>
                <a:ea typeface="Times New Roman"/>
              </a:rPr>
              <a:t>Ауксиндер </a:t>
            </a:r>
            <a:r>
              <a:rPr b="0" lang="ru-RU" sz="1600" strike="noStrike" u="none">
                <a:solidFill>
                  <a:srgbClr val="558ed5"/>
                </a:solidFill>
                <a:uFillTx/>
                <a:latin typeface="Times New Roman"/>
                <a:ea typeface="Times New Roman"/>
              </a:rPr>
              <a:t> сабақ пен жапырақтарда өсу нүктесінде түзіледі. Диффузия әсерінен олар төмен қарай сабақтың көлеңке жағымен қозғалады, осы зонада рН ортасын төмендетеді. Жасуша қабығы созылып, ішіне су кіреді. Осының әсерінен ауксиндер фототропизм туындатады. Осыған ұқсас механизм геотропизмде байқалады, крахмал дәндері. </a:t>
            </a:r>
            <a:endParaRPr b="0" lang="ru-RU" sz="1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8" name="Picture 2" descr="C:\Users\Типография\Desktop\Безымянный.png"/>
          <p:cNvPicPr/>
          <p:nvPr/>
        </p:nvPicPr>
        <p:blipFill>
          <a:blip r:embed="rId1"/>
          <a:srcRect l="11758" t="0" r="11484" b="0"/>
          <a:stretch/>
        </p:blipFill>
        <p:spPr>
          <a:xfrm>
            <a:off x="0" y="0"/>
            <a:ext cx="9893160" cy="5425920"/>
          </a:xfrm>
          <a:prstGeom prst="rect">
            <a:avLst/>
          </a:prstGeom>
          <a:ln w="0">
            <a:noFill/>
          </a:ln>
        </p:spPr>
      </p:pic>
      <p:sp>
        <p:nvSpPr>
          <p:cNvPr id="49" name="Google Shape;123;p4"/>
          <p:cNvSpPr/>
          <p:nvPr/>
        </p:nvSpPr>
        <p:spPr>
          <a:xfrm>
            <a:off x="7821720" y="50068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B7F905A9-64A7-4D3A-AE8D-BF6F78336D8B}"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50" name="Google Shape;124;p4"/>
          <p:cNvCxnSpPr/>
          <p:nvPr/>
        </p:nvCxnSpPr>
        <p:spPr>
          <a:xfrm>
            <a:off x="528480" y="5314680"/>
            <a:ext cx="8616240" cy="1080"/>
          </a:xfrm>
          <a:prstGeom prst="straightConnector1">
            <a:avLst/>
          </a:prstGeom>
          <a:ln w="38160">
            <a:solidFill>
              <a:srgbClr val="002060"/>
            </a:solidFill>
            <a:miter/>
          </a:ln>
        </p:spPr>
      </p:cxnSp>
      <p:cxnSp>
        <p:nvCxnSpPr>
          <p:cNvPr id="51" name="Google Shape;125;p4"/>
          <p:cNvCxnSpPr/>
          <p:nvPr/>
        </p:nvCxnSpPr>
        <p:spPr>
          <a:xfrm flipV="1">
            <a:off x="630720" y="5446080"/>
            <a:ext cx="8317800" cy="1080"/>
          </a:xfrm>
          <a:prstGeom prst="straightConnector1">
            <a:avLst/>
          </a:prstGeom>
          <a:ln w="38160">
            <a:solidFill>
              <a:srgbClr val="00b050"/>
            </a:solidFill>
            <a:miter/>
          </a:ln>
        </p:spPr>
      </p:cxnSp>
      <p:sp>
        <p:nvSpPr>
          <p:cNvPr id="52" name="Прямоугольник 1"/>
          <p:cNvSpPr/>
          <p:nvPr/>
        </p:nvSpPr>
        <p:spPr>
          <a:xfrm>
            <a:off x="844560" y="1014480"/>
            <a:ext cx="7815240" cy="31431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558ed5"/>
                </a:solidFill>
                <a:uFillTx/>
                <a:latin typeface="Times New Roman"/>
                <a:ea typeface="Times New Roman"/>
              </a:rPr>
              <a:t>Гиббереллиндер өсімдіктің әр түрлі өсу мүшелерінде түзіледі. Негізгі гиббереллиндер синтезделу орыны — жапырақтар.  Ол байланысқан және бос күйінде болады. Олар глюкозамен байланысып, гиббереллингликозид түзеді, ол тұқымдарында жинақталады.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558ed5"/>
                </a:solidFill>
                <a:uFillTx/>
                <a:latin typeface="Times New Roman"/>
                <a:ea typeface="Times New Roman"/>
              </a:rPr>
              <a:t> </a:t>
            </a:r>
            <a:r>
              <a:rPr b="0" lang="ru-RU" sz="2000" strike="noStrike" u="none">
                <a:solidFill>
                  <a:srgbClr val="558ed5"/>
                </a:solidFill>
                <a:uFillTx/>
                <a:latin typeface="Times New Roman"/>
                <a:ea typeface="Times New Roman"/>
              </a:rPr>
              <a:t>Гиббереллиндер ауксиндер сияқты жасушалардың созылуын және бөлінуін стимулдайды,Гиббереллиндер тұтас өсімдік сабақтарының өсуін стимулдайды.</a:t>
            </a:r>
            <a:r>
              <a:rPr b="0" lang="ru-RU" sz="2000" strike="noStrike" u="none">
                <a:solidFill>
                  <a:srgbClr val="558ed5"/>
                </a:solidFill>
                <a:uFillTx/>
                <a:latin typeface="Times New Roman"/>
                <a:ea typeface="Times New Roman"/>
              </a:rPr>
              <a:t> Ауксиндерден айырмашылығы ол жапырақтардан жоғары және төмен ксилема мен флоэма арқылы тасымалдана алады.  </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3" name="Picture 2" descr="C:\Users\Типография\Desktop\Безымянный.png"/>
          <p:cNvPicPr/>
          <p:nvPr/>
        </p:nvPicPr>
        <p:blipFill>
          <a:blip r:embed="rId1"/>
          <a:srcRect l="11758" t="0" r="11484" b="0"/>
          <a:stretch/>
        </p:blipFill>
        <p:spPr>
          <a:xfrm>
            <a:off x="0" y="0"/>
            <a:ext cx="9893160" cy="5592600"/>
          </a:xfrm>
          <a:prstGeom prst="rect">
            <a:avLst/>
          </a:prstGeom>
          <a:ln w="0">
            <a:noFill/>
          </a:ln>
        </p:spPr>
      </p:pic>
      <p:sp>
        <p:nvSpPr>
          <p:cNvPr id="54" name="Google Shape;123;p4"/>
          <p:cNvSpPr/>
          <p:nvPr/>
        </p:nvSpPr>
        <p:spPr>
          <a:xfrm>
            <a:off x="7821720" y="50068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E40AD8E0-D387-43EE-8087-45AA9841BED9}" type="slidenum">
              <a:rPr b="1" lang="ru-RU" sz="1100" strike="noStrike" u="none">
                <a:solidFill>
                  <a:srgbClr val="002060"/>
                </a:solidFill>
                <a:uFillTx/>
                <a:latin typeface="Arial"/>
              </a:rPr>
              <a:t>&lt;number&gt;</a:t>
            </a:fld>
            <a:endParaRPr b="0" lang="ru-RU" sz="1100" strike="noStrike" u="none">
              <a:solidFill>
                <a:srgbClr val="000000"/>
              </a:solidFill>
              <a:uFillTx/>
              <a:latin typeface="Arial"/>
            </a:endParaRPr>
          </a:p>
        </p:txBody>
      </p:sp>
      <p:cxnSp>
        <p:nvCxnSpPr>
          <p:cNvPr id="55" name="Google Shape;124;p4"/>
          <p:cNvCxnSpPr/>
          <p:nvPr/>
        </p:nvCxnSpPr>
        <p:spPr>
          <a:xfrm>
            <a:off x="528480" y="5314680"/>
            <a:ext cx="8616240" cy="1080"/>
          </a:xfrm>
          <a:prstGeom prst="straightConnector1">
            <a:avLst/>
          </a:prstGeom>
          <a:ln w="38160">
            <a:solidFill>
              <a:srgbClr val="002060"/>
            </a:solidFill>
            <a:miter/>
          </a:ln>
        </p:spPr>
      </p:cxnSp>
      <p:cxnSp>
        <p:nvCxnSpPr>
          <p:cNvPr id="56" name="Google Shape;125;p4"/>
          <p:cNvCxnSpPr/>
          <p:nvPr/>
        </p:nvCxnSpPr>
        <p:spPr>
          <a:xfrm flipV="1">
            <a:off x="630720" y="5446080"/>
            <a:ext cx="8317800" cy="1080"/>
          </a:xfrm>
          <a:prstGeom prst="straightConnector1">
            <a:avLst/>
          </a:prstGeom>
          <a:ln w="38160">
            <a:solidFill>
              <a:srgbClr val="00b050"/>
            </a:solidFill>
            <a:miter/>
          </a:ln>
        </p:spPr>
      </p:cxnSp>
      <p:sp>
        <p:nvSpPr>
          <p:cNvPr id="57" name="Прямоугольник 1"/>
          <p:cNvSpPr/>
          <p:nvPr/>
        </p:nvSpPr>
        <p:spPr>
          <a:xfrm>
            <a:off x="1738440" y="1940040"/>
            <a:ext cx="5878440" cy="22885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trike="noStrike" u="none">
                <a:solidFill>
                  <a:srgbClr val="558ed5"/>
                </a:solidFill>
                <a:uFillTx/>
                <a:latin typeface="Wingdings"/>
                <a:ea typeface="Wingdings"/>
              </a:rPr>
              <a:t></a:t>
            </a:r>
            <a:r>
              <a:rPr b="1" lang="en-GB" sz="1800" strike="noStrike" u="none">
                <a:solidFill>
                  <a:srgbClr val="558ed5"/>
                </a:solidFill>
                <a:uFillTx/>
                <a:latin typeface="Times New Roman"/>
                <a:ea typeface="Times New Roman"/>
              </a:rPr>
              <a:t> </a:t>
            </a:r>
            <a:r>
              <a:rPr b="0" lang="kk-KZ" sz="1800" strike="noStrike" u="none">
                <a:solidFill>
                  <a:srgbClr val="558ed5"/>
                </a:solidFill>
                <a:uFillTx/>
                <a:latin typeface="Times New Roman"/>
                <a:ea typeface="Times New Roman"/>
              </a:rPr>
              <a:t>Қауіпсіздік техникасы туралы айтылады.</a:t>
            </a:r>
            <a:br>
              <a:rPr sz="1800"/>
            </a:br>
            <a:br>
              <a:rPr sz="1800"/>
            </a:br>
            <a:r>
              <a:rPr b="1" lang="kk-KZ" sz="1800" strike="noStrike" u="none">
                <a:solidFill>
                  <a:srgbClr val="558ed5"/>
                </a:solidFill>
                <a:uFillTx/>
                <a:latin typeface="Times New Roman"/>
                <a:ea typeface="Times New Roman"/>
              </a:rPr>
              <a:t>       Зертханалық жұмыстың тақырыбы :</a:t>
            </a:r>
            <a:br>
              <a:rPr sz="1800"/>
            </a:br>
            <a:r>
              <a:rPr b="0" lang="kk-KZ" sz="1800" strike="noStrike" u="none">
                <a:solidFill>
                  <a:srgbClr val="558ed5"/>
                </a:solidFill>
                <a:uFillTx/>
                <a:latin typeface="Times New Roman"/>
                <a:ea typeface="Times New Roman"/>
              </a:rPr>
              <a:t>                «Ауксиннің тамырдың өсуіне ықпал етуі»</a:t>
            </a:r>
            <a:br>
              <a:rPr sz="1800"/>
            </a:br>
            <a:br>
              <a:rPr sz="1800"/>
            </a:br>
            <a:r>
              <a:rPr b="0" lang="kk-KZ" sz="1800" strike="noStrike" u="none">
                <a:solidFill>
                  <a:srgbClr val="558ed5"/>
                </a:solidFill>
                <a:uFillTx/>
                <a:latin typeface="Times New Roman"/>
                <a:ea typeface="Times New Roman"/>
              </a:rPr>
              <a:t>Практикалық жұмыстың жүргізілуі туралы бейнебаян </a:t>
            </a:r>
            <a:br>
              <a:rPr sz="1800"/>
            </a:br>
            <a:r>
              <a:rPr b="0" lang="kk-KZ" sz="1800" strike="noStrike" u="sng">
                <a:solidFill>
                  <a:srgbClr val="0000ff"/>
                </a:solidFill>
                <a:uFillTx/>
                <a:latin typeface="Times New Roman"/>
                <a:ea typeface="Times New Roman"/>
                <a:hlinkClick r:id="rId2"/>
              </a:rPr>
              <a:t>https://www.youtube.com/watch?v=cc_RBh_S9Pk</a:t>
            </a:r>
            <a:br>
              <a:rPr sz="1800"/>
            </a:br>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5221</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Администратор</dc:creator>
  <dc:description/>
  <dc:language>ru-RU</dc:language>
  <cp:lastModifiedBy>Huawei</cp:lastModifiedBy>
  <cp:lastPrinted>2020-01-23T08:03:28Z</cp:lastPrinted>
  <dcterms:modified xsi:type="dcterms:W3CDTF">2024-11-05T10:01:25Z</dcterms:modified>
  <cp:revision>271</cp:revision>
  <dc:subject/>
  <dc:title>Презентация PowerPoint</dc:title>
</cp:coreProperties>
</file>