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16" r:id="rId4"/>
    <p:sldId id="308" r:id="rId5"/>
    <p:sldId id="324" r:id="rId6"/>
    <p:sldId id="296" r:id="rId7"/>
    <p:sldId id="323" r:id="rId8"/>
    <p:sldId id="310" r:id="rId9"/>
    <p:sldId id="32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88" autoAdjust="0"/>
  </p:normalViewPr>
  <p:slideViewPr>
    <p:cSldViewPr>
      <p:cViewPr>
        <p:scale>
          <a:sx n="66" d="100"/>
          <a:sy n="66" d="100"/>
        </p:scale>
        <p:origin x="-209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0C6C3-6092-483D-954E-4CE8B885581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C31E4-2155-4F07-8482-717E890FE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8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3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11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	</a:t>
            </a:r>
            <a:r>
              <a:rPr lang="ru-RU" i="1" u="sng" smtClean="0"/>
              <a:t>Гаметогенез</a:t>
            </a:r>
            <a:r>
              <a:rPr lang="ru-RU" smtClean="0"/>
              <a:t>, или предзародышевое развитие — </a:t>
            </a:r>
            <a:r>
              <a:rPr lang="ru-RU" i="1" u="sng" smtClean="0"/>
              <a:t>процесс созревания половых клеток, или гамет</a:t>
            </a:r>
            <a:r>
              <a:rPr lang="ru-RU" smtClean="0"/>
              <a:t>. Поскольку в ходе гаметогенеза специализация яйцеклеток и спермиев происходит в разных направлениях, обычно выделяют оогенез и сперматогенез соответственно.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	Гаметогенез закономерно присутствует в жизненном цикле ряда простейших, водорослей, грибов, споровых и голосеменных растений, а также многоклеточных животных.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	В некоторых группах гаметы вторично редуцированы (сумчатые и базидиевые грибы, цветковые растения). Наиболее подробно процессы гаметогенеза изучены у многоклеточных животных.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4E34CD-0759-4800-B7C9-2686F02BF4C2}" type="slidenum">
              <a:rPr lang="ru-RU" smtClean="0">
                <a:solidFill>
                  <a:prstClr val="black"/>
                </a:solidFill>
              </a:rPr>
              <a:pPr eaLnBrk="1" hangingPunct="1"/>
              <a:t>5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85754" y="2643182"/>
            <a:ext cx="83582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9654" tIns="24815" rIns="49654" bIns="24815"/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Тақырыбы: 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Гаметогенез. Адам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Calibri"/>
              </a:rPr>
              <a:t>гаметогенезінің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Calibri"/>
              </a:rPr>
              <a:t>сатылары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</a:pPr>
            <a:endParaRPr lang="ru-RU" sz="2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endParaRPr lang="ru-RU" altLang="ru-RU" sz="2500" b="1" dirty="0">
              <a:solidFill>
                <a:srgbClr val="090F78"/>
              </a:solidFill>
              <a:latin typeface="Century Gothic" pitchFamily="34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221734" y="5811230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277392" y="6083361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pic>
        <p:nvPicPr>
          <p:cNvPr id="2054" name="Google Shape;81;p1" descr="C:\Users\HP\Desktop\3-variant-1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714356"/>
            <a:ext cx="1941200" cy="16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Google Shape;80;p1"/>
          <p:cNvSpPr txBox="1">
            <a:spLocks noChangeArrowheads="1"/>
          </p:cNvSpPr>
          <p:nvPr/>
        </p:nvSpPr>
        <p:spPr bwMode="auto">
          <a:xfrm>
            <a:off x="2374237" y="6315177"/>
            <a:ext cx="4392812" cy="33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432" tIns="39704" rIns="79432" bIns="39704"/>
          <a:lstStyle/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en-US" altLang="ru-RU" sz="1400" b="1" dirty="0">
                <a:solidFill>
                  <a:srgbClr val="090F78"/>
                </a:solidFill>
                <a:latin typeface="Century Gothic" pitchFamily="34" charset="0"/>
                <a:sym typeface="Century Gothic" pitchFamily="34" charset="0"/>
              </a:rPr>
              <a:t>www.astana-modern.kz</a:t>
            </a:r>
            <a:endParaRPr lang="ru-RU" altLang="ru-RU" sz="1400" b="1" dirty="0">
              <a:solidFill>
                <a:srgbClr val="090F78"/>
              </a:solidFill>
              <a:latin typeface="Century Gothic" pitchFamily="34" charset="0"/>
              <a:sym typeface="Century Gothic" pitchFamily="34" charset="0"/>
            </a:endParaRPr>
          </a:p>
        </p:txBody>
      </p:sp>
      <p:pic>
        <p:nvPicPr>
          <p:cNvPr id="2056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8285" y="197260"/>
            <a:ext cx="863359" cy="91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2131" y="154064"/>
            <a:ext cx="929876" cy="99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0034" y="357166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ru-RU" altLang="ru-RU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НҰР-СҰЛТАН ҚАЛАСЫ БІЛІМ БЕРУДІ ЖАҢҒЫРТУ ОРТАЛЫҒЫ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929066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11 - сынып </a:t>
            </a:r>
            <a:r>
              <a:rPr lang="kk-KZ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(Қоғамдық – гуманитарлық бағыты)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495482" y="1599673"/>
            <a:ext cx="4381952" cy="4526884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5029472" y="1599673"/>
            <a:ext cx="4380595" cy="4526884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875992CB-7A8B-4985-87A2-1425F71B0CD8}" type="slidenum">
              <a:rPr lang="ru-RU" altLang="ru-RU" smtClean="0"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10</a:t>
            </a:fld>
            <a:endParaRPr lang="ru-RU" altLang="ru-RU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35033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3927197" y="383000"/>
            <a:ext cx="2502245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8967528" y="5969613"/>
            <a:ext cx="352945" cy="30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buSzPts val="1100"/>
            </a:pPr>
            <a:fld id="{A630265F-6A3E-4468-A4CF-452309B7BA33}" type="slidenum">
              <a:rPr lang="ru-RU" altLang="ru-RU" sz="14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5369" name="Прямоугольник 8"/>
          <p:cNvSpPr>
            <a:spLocks noChangeArrowheads="1"/>
          </p:cNvSpPr>
          <p:nvPr/>
        </p:nvSpPr>
        <p:spPr bwMode="auto">
          <a:xfrm>
            <a:off x="901368" y="1209473"/>
            <a:ext cx="5924052" cy="89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just"/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Бүгінгі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сабақта сіздер:</a:t>
            </a:r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b="1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1928802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800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</a:rPr>
              <a:t>Адам гаметогенезінің сызбасын талдадық .</a:t>
            </a:r>
            <a:endParaRPr lang="ru-RU" sz="28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19827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2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3078" name="Прямоугольник 9"/>
          <p:cNvSpPr>
            <a:spLocks noChangeArrowheads="1"/>
          </p:cNvSpPr>
          <p:nvPr/>
        </p:nvSpPr>
        <p:spPr bwMode="auto">
          <a:xfrm>
            <a:off x="3643306" y="357166"/>
            <a:ext cx="2336173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Прямоугольник 9"/>
          <p:cNvSpPr>
            <a:spLocks noChangeArrowheads="1"/>
          </p:cNvSpPr>
          <p:nvPr/>
        </p:nvSpPr>
        <p:spPr bwMode="auto">
          <a:xfrm>
            <a:off x="285719" y="1785926"/>
            <a:ext cx="8489045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2800" dirty="0">
                <a:solidFill>
                  <a:srgbClr val="002060"/>
                </a:solidFill>
                <a:latin typeface="Times New Roman"/>
                <a:ea typeface="Calibri"/>
              </a:rPr>
              <a:t>11.2.1.1 - адам гаметогенезінің сызбасын талдау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Прямоугольник 8"/>
          <p:cNvSpPr>
            <a:spLocks noChangeArrowheads="1"/>
          </p:cNvSpPr>
          <p:nvPr/>
        </p:nvSpPr>
        <p:spPr bwMode="auto">
          <a:xfrm>
            <a:off x="214282" y="4143380"/>
            <a:ext cx="8929718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Прямоугольник 9"/>
          <p:cNvSpPr>
            <a:spLocks noChangeArrowheads="1"/>
          </p:cNvSpPr>
          <p:nvPr/>
        </p:nvSpPr>
        <p:spPr bwMode="auto">
          <a:xfrm>
            <a:off x="2928926" y="3643314"/>
            <a:ext cx="4929222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Прямоугольник 10"/>
          <p:cNvSpPr>
            <a:spLocks noChangeArrowheads="1"/>
          </p:cNvSpPr>
          <p:nvPr/>
        </p:nvSpPr>
        <p:spPr bwMode="auto">
          <a:xfrm>
            <a:off x="3564749" y="1108684"/>
            <a:ext cx="2102968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just"/>
            <a:r>
              <a:rPr lang="kk-KZ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100871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         адам </a:t>
            </a:r>
            <a:r>
              <a:rPr lang="kk-KZ" sz="2800" dirty="0">
                <a:solidFill>
                  <a:srgbClr val="002060"/>
                </a:solidFill>
                <a:latin typeface="Times New Roman"/>
                <a:ea typeface="Calibri"/>
              </a:rPr>
              <a:t>гаметогенезінің сызбасын </a:t>
            </a:r>
            <a:r>
              <a:rPr lang="kk-KZ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талдайды.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32616" y="-33117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3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pic>
        <p:nvPicPr>
          <p:cNvPr id="3079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786182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35716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Гаметалар</a:t>
            </a:r>
            <a:r>
              <a:rPr lang="kk-K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4357694"/>
            <a:ext cx="1847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14480" y="4200995"/>
            <a:ext cx="5449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3" y="1156451"/>
            <a:ext cx="3259054" cy="325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17473"/>
            <a:ext cx="2807055" cy="329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7" y="4512104"/>
            <a:ext cx="325596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87" y="4601105"/>
            <a:ext cx="3106083" cy="99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4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pic>
        <p:nvPicPr>
          <p:cNvPr id="3079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Прямоугольник 10"/>
          <p:cNvSpPr>
            <a:spLocks noChangeArrowheads="1"/>
          </p:cNvSpPr>
          <p:nvPr/>
        </p:nvSpPr>
        <p:spPr bwMode="auto">
          <a:xfrm>
            <a:off x="571472" y="1357298"/>
            <a:ext cx="3500462" cy="4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4448" y="357166"/>
            <a:ext cx="521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Гаметогенез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2041888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Гаметогенез </a:t>
            </a: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gametogenesis; </a:t>
            </a: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грек «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gametos</a:t>
            </a: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жыныс, жыныс жасушасы; 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genesis</a:t>
            </a: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шығу тегі) - жыныс бездерінде жыныс жасушаларының (сперматозоид, жұмыртқажасуша) даму үдерісі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1071546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285749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6143625"/>
          </a:xfrm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Гаметогенез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жыныс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жасушаларының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гаметалардың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пісіп-жетілу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үдерісі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ru-RU" sz="36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ru-RU" sz="36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14624" y="2393156"/>
            <a:ext cx="1000127" cy="548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946690" y="2441232"/>
            <a:ext cx="857250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EEB11-58D0-4BF9-B4BC-A5C4FFD1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972217"/>
              </p:ext>
            </p:extLst>
          </p:nvPr>
        </p:nvGraphicFramePr>
        <p:xfrm>
          <a:off x="323528" y="3284984"/>
          <a:ext cx="8208912" cy="283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79245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Сперматогенез</a:t>
                      </a:r>
                      <a:endParaRPr lang="ru-RU" sz="40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Овогенез</a:t>
                      </a:r>
                      <a:endParaRPr lang="ru-RU" sz="40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67790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Сперматозоидтардың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kk-KZ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түзілу үдерісі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Жұмыртқа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жасушаларының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түзілу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үдерісі</a:t>
                      </a:r>
                      <a:endParaRPr lang="ru-RU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1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6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214282" y="6286520"/>
            <a:ext cx="7643866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571472" y="6500834"/>
            <a:ext cx="6858048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pic>
        <p:nvPicPr>
          <p:cNvPr id="922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0"/>
            <a:ext cx="969242" cy="10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571472" y="285728"/>
            <a:ext cx="7858180" cy="4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Гаметогенез кезеңдері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5072074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72198" y="1142984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1643050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68702" y="3487244"/>
            <a:ext cx="80301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Жынысты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көбею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ағза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жыныс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гаметалардың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қосылуынан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Гаметалардың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түзілу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үрдісі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гаметогенез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Жұмыртқа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жасушаларының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түзілу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оогенез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Сперматозоидтардың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түзілу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сперматогенез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Гаметогенез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кезеңдері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сатыға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lvl="0" indent="-342900" algn="just">
              <a:buFontTx/>
              <a:buChar char="-"/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көбею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buFontTx/>
              <a:buChar char="-"/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өсу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buFontTx/>
              <a:buChar char="-"/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пісіп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жетілу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buFontTx/>
              <a:buChar char="-"/>
            </a:pPr>
            <a:r>
              <a:rPr lang="kk-K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қалыптасу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22655"/>
            <a:ext cx="8319298" cy="236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r>
              <a:rPr lang="kk-KZ" altLang="ru-RU" b="1" dirty="0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t>7</a:t>
            </a:r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214282" y="6286520"/>
            <a:ext cx="7643866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571472" y="6500834"/>
            <a:ext cx="6858048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pic>
        <p:nvPicPr>
          <p:cNvPr id="922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0"/>
            <a:ext cx="969242" cy="10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571472" y="285728"/>
            <a:ext cx="7858180" cy="4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 гаметогенезінің сызбасы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5072074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72198" y="1142984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1643050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99148"/>
            <a:ext cx="5881856" cy="509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707904" y="1543094"/>
            <a:ext cx="1512167" cy="633356"/>
          </a:xfrm>
          <a:prstGeom prst="roundRect">
            <a:avLst/>
          </a:prstGeom>
          <a:solidFill>
            <a:srgbClr val="B0D735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митоз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19" y="3108271"/>
            <a:ext cx="1368151" cy="320729"/>
          </a:xfrm>
          <a:prstGeom prst="roundRect">
            <a:avLst/>
          </a:prstGeom>
          <a:solidFill>
            <a:srgbClr val="ABDC3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профаза1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00496" y="3657600"/>
            <a:ext cx="1363592" cy="457200"/>
          </a:xfrm>
          <a:prstGeom prst="roundRect">
            <a:avLst/>
          </a:prstGeom>
          <a:solidFill>
            <a:srgbClr val="ABDC3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мейоз1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91000" y="4493986"/>
            <a:ext cx="885056" cy="533400"/>
          </a:xfrm>
          <a:prstGeom prst="roundRect">
            <a:avLst/>
          </a:prstGeom>
          <a:solidFill>
            <a:srgbClr val="A8DE2E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Мейоз</a:t>
            </a:r>
            <a:r>
              <a:rPr kumimoji="0" lang="kk-KZ" sz="16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23728" y="5253111"/>
            <a:ext cx="1224136" cy="4572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сперматозоид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20071" y="5215011"/>
            <a:ext cx="13716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Жұмыртқа жасуша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8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8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357958"/>
            <a:ext cx="7114416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57224" y="6643710"/>
            <a:ext cx="621510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pic>
        <p:nvPicPr>
          <p:cNvPr id="922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0"/>
            <a:ext cx="969242" cy="10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Прямоугольник 11"/>
          <p:cNvSpPr>
            <a:spLocks noChangeArrowheads="1"/>
          </p:cNvSpPr>
          <p:nvPr/>
        </p:nvSpPr>
        <p:spPr bwMode="auto">
          <a:xfrm>
            <a:off x="500034" y="1000108"/>
            <a:ext cx="8191248" cy="81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Тапсырма</a:t>
            </a:r>
            <a:r>
              <a:rPr lang="kk-KZ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.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Төмендегі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берілген сипаттамалардың дұрыс немесе бұрыс екендігін анықтаңыздар.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3071802" y="357166"/>
            <a:ext cx="2171448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Тапсырма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8" name="Прямоугольник 13"/>
          <p:cNvSpPr>
            <a:spLocks noChangeArrowheads="1"/>
          </p:cNvSpPr>
          <p:nvPr/>
        </p:nvSpPr>
        <p:spPr bwMode="auto">
          <a:xfrm>
            <a:off x="642910" y="5000636"/>
            <a:ext cx="7929618" cy="4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Берілген фитогормондардың формулаларын анықтайды</a:t>
            </a:r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7224" y="4572008"/>
            <a:ext cx="1956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165104"/>
              </p:ext>
            </p:extLst>
          </p:nvPr>
        </p:nvGraphicFramePr>
        <p:xfrm>
          <a:off x="529418" y="1908808"/>
          <a:ext cx="7570974" cy="4335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6481"/>
                <a:gridCol w="1754493"/>
              </a:tblGrid>
              <a:tr h="8612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Тұжырымдар</a:t>
                      </a:r>
                      <a:endParaRPr kumimoji="0" lang="ru-RU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Ия\жоқ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500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Гаметогенез – бұл жыныс жасушаларының түзілетін және пісіп жетілетін үдерісі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1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Аталық жыныс жасуша</a:t>
                      </a:r>
                      <a:r>
                        <a:rPr lang="kk-KZ" sz="240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ларының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түзілу үдерісін овогенез деп атайды</a:t>
                      </a:r>
                      <a:endParaRPr lang="kk-KZ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1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Аналық жыныс жасушасын жұмыртқажасуша деп</a:t>
                      </a:r>
                      <a:r>
                        <a:rPr lang="kk-KZ" sz="240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атайды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19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Мейоз үдерісінің нәтижесінде 4 диплоидты жасуша түзіледі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9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357958"/>
            <a:ext cx="7114416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57224" y="6643710"/>
            <a:ext cx="621510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pic>
        <p:nvPicPr>
          <p:cNvPr id="922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0"/>
            <a:ext cx="969242" cy="10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2658226" y="357166"/>
            <a:ext cx="2998598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жауабы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8" name="Прямоугольник 13"/>
          <p:cNvSpPr>
            <a:spLocks noChangeArrowheads="1"/>
          </p:cNvSpPr>
          <p:nvPr/>
        </p:nvSpPr>
        <p:spPr bwMode="auto">
          <a:xfrm>
            <a:off x="642910" y="5000636"/>
            <a:ext cx="7929618" cy="4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Берілген фитогормондардың формулаларын анықтайды</a:t>
            </a:r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7224" y="4572008"/>
            <a:ext cx="1956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504557"/>
              </p:ext>
            </p:extLst>
          </p:nvPr>
        </p:nvGraphicFramePr>
        <p:xfrm>
          <a:off x="529418" y="1450373"/>
          <a:ext cx="8043110" cy="4794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9204"/>
                <a:gridCol w="1863906"/>
              </a:tblGrid>
              <a:tr h="9522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Тұжырымдар</a:t>
                      </a:r>
                      <a:endParaRPr kumimoji="0" lang="ru-RU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Ия\жоқ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44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Гаметогенез – бұл жыныс жасушаларының түзілетін және пісіп жетілетін үдерісі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25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Аталық жыныс жасуша</a:t>
                      </a:r>
                      <a:r>
                        <a:rPr lang="kk-KZ" sz="240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ларының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түзілу үдерісін овогенез деп атайды</a:t>
                      </a:r>
                      <a:endParaRPr lang="kk-KZ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Жоқ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25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Аналық жыныс жасушасын жұмыртқажасуша деп</a:t>
                      </a:r>
                      <a:r>
                        <a:rPr lang="kk-KZ" sz="240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атайды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25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Мейоз үдерісінің нәтижесінде 4 диплоидты жасуша түзіледі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жоқ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3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4536</TotalTime>
  <Words>284</Words>
  <Application>Microsoft Office PowerPoint</Application>
  <PresentationFormat>Экран (4:3)</PresentationFormat>
  <Paragraphs>81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Madina</dc:creator>
  <cp:lastModifiedBy>Админ</cp:lastModifiedBy>
  <cp:revision>378</cp:revision>
  <dcterms:created xsi:type="dcterms:W3CDTF">2020-07-14T09:45:37Z</dcterms:created>
  <dcterms:modified xsi:type="dcterms:W3CDTF">2020-11-21T21:56:17Z</dcterms:modified>
</cp:coreProperties>
</file>