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15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2.png" ContentType="image/png"/>
  <Override PartName="/ppt/media/image9.png" ContentType="image/png"/>
  <Override PartName="/ppt/media/image11.png" ContentType="image/png"/>
  <Override PartName="/ppt/media/image3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1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3588" cy="6858000"/>
  <p:notesSz cx="6858000" cy="99472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946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Img"/>
          </p:nvPr>
        </p:nvSpPr>
        <p:spPr>
          <a:xfrm>
            <a:off x="114120" y="746280"/>
            <a:ext cx="6629400" cy="37303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-3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388440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DBC9578-F29F-4B19-97A6-AA8C454636FF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2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605738A-7B2D-423B-9EE2-029F0D275F09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CF0AA1F-D74F-4C83-8175-005479FAE4EA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7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16A6273-7FB0-4E66-BD51-27F9BC791C8A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0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24BE887-A41C-47F8-BA0A-5A492417E4FF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3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5FC6BC3-5C63-4482-83CE-A5DE22BCD789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6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C5BB85F-7BB2-4494-9A81-00D3FC4CF6A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ldImg"/>
          </p:nvPr>
        </p:nvSpPr>
        <p:spPr>
          <a:xfrm>
            <a:off x="114480" y="746280"/>
            <a:ext cx="6629400" cy="3730320"/>
          </a:xfrm>
          <a:prstGeom prst="rect">
            <a:avLst/>
          </a:prstGeom>
          <a:ln w="0">
            <a:noFill/>
          </a:ln>
        </p:spPr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85800" y="4724280"/>
            <a:ext cx="5486400" cy="4476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000000"/>
                </a:solidFill>
                <a:uFillTx/>
                <a:latin typeface="Calibri"/>
              </a:rPr>
              <a:t>     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9" name="Номер слайда 3"/>
          <p:cNvSpPr/>
          <p:nvPr/>
        </p:nvSpPr>
        <p:spPr>
          <a:xfrm>
            <a:off x="3884760" y="9448920"/>
            <a:ext cx="297180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6EAD00B-21D6-404B-BC94-3A9ADCF71924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64E8411-1911-4CD4-A8FC-2A11D8736A8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729C5AB-F23B-42B3-8C7F-5D2BA27D5BFF}" type="slidenum">
              <a:rPr b="0" lang="ru-RU" sz="1200" strike="noStrike" u="none">
                <a:solidFill>
                  <a:srgbClr val="898989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/>
          <p:nvPr/>
        </p:nvSpPr>
        <p:spPr>
          <a:xfrm>
            <a:off x="1568520" y="3040200"/>
            <a:ext cx="87361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Тақырып: Эпигенетика ұғымы. Эпигенетиканың молекулалық негіздері.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Эпигенетика және эпигеномика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4"/>
          <p:cNvSpPr/>
          <p:nvPr/>
        </p:nvSpPr>
        <p:spPr>
          <a:xfrm>
            <a:off x="0" y="196920"/>
            <a:ext cx="12192120" cy="70488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9" name="Прямоугольник 7"/>
          <p:cNvSpPr/>
          <p:nvPr/>
        </p:nvSpPr>
        <p:spPr>
          <a:xfrm>
            <a:off x="7286760" y="5276880"/>
            <a:ext cx="4419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</a:t>
            </a:r>
            <a:endParaRPr b="0" lang="ru-RU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0" name="TextBox 5"/>
          <p:cNvSpPr/>
          <p:nvPr/>
        </p:nvSpPr>
        <p:spPr>
          <a:xfrm>
            <a:off x="4448160" y="295200"/>
            <a:ext cx="3067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Үй жұмысы </a:t>
            </a:r>
            <a:endParaRPr b="0" lang="ru-RU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1" name="TextBox 1"/>
          <p:cNvSpPr/>
          <p:nvPr/>
        </p:nvSpPr>
        <p:spPr>
          <a:xfrm>
            <a:off x="498600" y="1255680"/>
            <a:ext cx="1029816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§50</a:t>
            </a: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Білімдеріңді тексеріңдер: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Бағалаудың сұрақтарына жауап беру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80 </a:t>
            </a:r>
            <a:r>
              <a:rPr b="0" lang="kk-KZ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бет</a:t>
            </a:r>
            <a:endParaRPr b="0" lang="ru-RU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 txBox="1"/>
          <p:nvPr/>
        </p:nvSpPr>
        <p:spPr>
          <a:xfrm>
            <a:off x="1114200" y="4272120"/>
            <a:ext cx="10669320" cy="1962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70c0"/>
                </a:solidFill>
                <a:uFillTx/>
                <a:latin typeface="Times New Roman"/>
                <a:ea typeface="Calibri"/>
              </a:rPr>
              <a:t>Бағалау критерийлері: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70c0"/>
                </a:solidFill>
                <a:uFillTx/>
                <a:latin typeface="Times New Roman"/>
                <a:ea typeface="Calibri"/>
              </a:rPr>
              <a:t>гендердің реттілігін бұзбайтын, гендерді реттеудің механизімін зерттеудегі эпигенетиканың маңызын түсіндіреді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Прямоугольник 3"/>
          <p:cNvSpPr/>
          <p:nvPr/>
        </p:nvSpPr>
        <p:spPr>
          <a:xfrm>
            <a:off x="0" y="152280"/>
            <a:ext cx="12192120" cy="5605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5" name="Picture 5" descr=""/>
          <p:cNvPicPr/>
          <p:nvPr/>
        </p:nvPicPr>
        <p:blipFill>
          <a:blip r:embed="rId1"/>
          <a:stretch/>
        </p:blipFill>
        <p:spPr>
          <a:xfrm>
            <a:off x="1770120" y="6234120"/>
            <a:ext cx="9345600" cy="201600"/>
          </a:xfrm>
          <a:prstGeom prst="rect">
            <a:avLst/>
          </a:prstGeom>
          <a:ln w="0">
            <a:noFill/>
          </a:ln>
        </p:spPr>
      </p:pic>
      <p:sp>
        <p:nvSpPr>
          <p:cNvPr id="16" name="Прямоугольник 1"/>
          <p:cNvSpPr/>
          <p:nvPr/>
        </p:nvSpPr>
        <p:spPr>
          <a:xfrm>
            <a:off x="1114560" y="1284120"/>
            <a:ext cx="970272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11.4.4.2 - гендердің реттілігін бұзбайтын, гендерді реттеудің механизімін зерттеудегі эпигенетиканың маңызын түсіндіру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"/>
          <p:cNvSpPr/>
          <p:nvPr/>
        </p:nvSpPr>
        <p:spPr>
          <a:xfrm>
            <a:off x="0" y="212760"/>
            <a:ext cx="12211200" cy="6062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Эпигенетика ұғымы. Эпигенетиканың молекулалық негіздері</a:t>
            </a:r>
            <a:r>
              <a:rPr b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     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8" name="Picture 6" descr=""/>
          <p:cNvPicPr/>
          <p:nvPr/>
        </p:nvPicPr>
        <p:blipFill>
          <a:blip r:embed="rId1"/>
          <a:srcRect l="4724" t="7215" r="15376" b="10167"/>
          <a:stretch/>
        </p:blipFill>
        <p:spPr>
          <a:xfrm>
            <a:off x="1441440" y="819000"/>
            <a:ext cx="8943840" cy="5643720"/>
          </a:xfrm>
          <a:prstGeom prst="rect">
            <a:avLst/>
          </a:prstGeom>
          <a:ln w="0"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0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r>
              <a:rPr b="0" i="1" lang="kk-KZ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          </a:t>
            </a:r>
            <a:br>
              <a:rPr sz="2000"/>
            </a:br>
            <a:br>
              <a:rPr sz="2000"/>
            </a:br>
            <a:endParaRPr b="0" lang="ru-RU" sz="20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20" name="Прямоугольник 8"/>
          <p:cNvSpPr/>
          <p:nvPr/>
        </p:nvSpPr>
        <p:spPr>
          <a:xfrm>
            <a:off x="6572160" y="1720800"/>
            <a:ext cx="5162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Aft>
                <a:spcPts val="5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4472c4"/>
                </a:solidFill>
                <a:uFillTx/>
                <a:latin typeface="Times New Roman"/>
                <a:ea typeface="Times New Roman"/>
              </a:rPr>
              <a:t>.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Прямоугольник 14"/>
          <p:cNvSpPr/>
          <p:nvPr/>
        </p:nvSpPr>
        <p:spPr>
          <a:xfrm>
            <a:off x="4680" y="241200"/>
            <a:ext cx="12192120" cy="8478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00"/>
                </a:solidFill>
                <a:uFillTx/>
                <a:latin typeface="Times New Roman"/>
                <a:ea typeface="Times New Roman"/>
              </a:rPr>
              <a:t>Гендер реттелуінің эпигенетикалық механизмдері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2" name="Picture 10" descr=""/>
          <p:cNvPicPr/>
          <p:nvPr/>
        </p:nvPicPr>
        <p:blipFill>
          <a:blip r:embed="rId1"/>
          <a:stretch/>
        </p:blipFill>
        <p:spPr>
          <a:xfrm>
            <a:off x="1900080" y="6473880"/>
            <a:ext cx="9344160" cy="201600"/>
          </a:xfrm>
          <a:prstGeom prst="rect">
            <a:avLst/>
          </a:prstGeom>
          <a:ln w="0">
            <a:noFill/>
          </a:ln>
        </p:spPr>
      </p:pic>
      <p:sp>
        <p:nvSpPr>
          <p:cNvPr id="23" name="7-конечная звезда 2"/>
          <p:cNvSpPr/>
          <p:nvPr/>
        </p:nvSpPr>
        <p:spPr>
          <a:xfrm>
            <a:off x="628560" y="1116000"/>
            <a:ext cx="4294440" cy="2928960"/>
          </a:xfrm>
          <a:prstGeom prst="pie">
            <a:avLst/>
          </a:prstGeom>
          <a:gradFill rotWithShape="0">
            <a:gsLst>
              <a:gs pos="0">
                <a:srgbClr val="81b861"/>
              </a:gs>
              <a:gs pos="100000">
                <a:srgbClr val="61a235"/>
              </a:gs>
            </a:gsLst>
            <a:lin ang="5400000"/>
          </a:gradFill>
          <a:ln w="0">
            <a:noFill/>
          </a:ln>
          <a:effectLst>
            <a:outerShdw dist="19080" dir="5400000" blurRad="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Алғаш рет «эпигенетика» терминін </a:t>
            </a:r>
            <a:r>
              <a:rPr b="1" lang="ru-RU" sz="1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1942</a:t>
            </a:r>
            <a:r>
              <a:rPr b="1" lang="kk-KZ" sz="1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 жылы ағылшын генетигі Конрад Уоддингтон ұсынған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Стрелка вправо 3"/>
          <p:cNvSpPr/>
          <p:nvPr/>
        </p:nvSpPr>
        <p:spPr>
          <a:xfrm>
            <a:off x="4591080" y="2216160"/>
            <a:ext cx="1440000" cy="471600"/>
          </a:xfrm>
          <a:prstGeom prst="rightArrow">
            <a:avLst>
              <a:gd name="adj1" fmla="val 50000"/>
              <a:gd name="adj2" fmla="val 49986"/>
            </a:avLst>
          </a:prstGeom>
          <a:gradFill rotWithShape="0">
            <a:gsLst>
              <a:gs pos="0">
                <a:srgbClr val="ffc746"/>
              </a:gs>
              <a:gs pos="100000">
                <a:srgbClr val="e5b600"/>
              </a:gs>
            </a:gsLst>
            <a:lin ang="5400000"/>
          </a:gradFill>
          <a:ln w="0">
            <a:noFill/>
          </a:ln>
          <a:effectLst>
            <a:outerShdw dist="19080" dir="5400000" blurRad="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7-конечная звезда 4"/>
          <p:cNvSpPr/>
          <p:nvPr/>
        </p:nvSpPr>
        <p:spPr>
          <a:xfrm>
            <a:off x="5522760" y="1089000"/>
            <a:ext cx="5024520" cy="3168720"/>
          </a:xfrm>
          <a:prstGeom prst="pie">
            <a:avLst/>
          </a:prstGeom>
          <a:gradFill rotWithShape="0">
            <a:gsLst>
              <a:gs pos="0">
                <a:srgbClr val="f18c55"/>
              </a:gs>
              <a:gs pos="100000">
                <a:srgbClr val="e56b17"/>
              </a:gs>
            </a:gsLst>
            <a:lin ang="5400000"/>
          </a:gradFill>
          <a:ln w="0">
            <a:noFill/>
          </a:ln>
          <a:effectLst>
            <a:outerShdw dist="19080" dir="5400000" blurRad="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7030a0"/>
                </a:solidFill>
                <a:uFillTx/>
                <a:latin typeface="Times New Roman"/>
                <a:ea typeface="Times New Roman"/>
              </a:rPr>
              <a:t>Генетикалық және эпигенетикалық тұқым қуалау механизмінің айырмашылығы әсердің тұрақтылығы мен қайталануына байланысты.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Выноска со стрелкой вверх 5"/>
          <p:cNvSpPr/>
          <p:nvPr/>
        </p:nvSpPr>
        <p:spPr>
          <a:xfrm>
            <a:off x="1487520" y="3971880"/>
            <a:ext cx="8829720" cy="2602080"/>
          </a:xfrm>
          <a:prstGeom prst="upArrowCallout">
            <a:avLst>
              <a:gd name="adj1" fmla="val -18787"/>
              <a:gd name="adj2" fmla="val 24994"/>
              <a:gd name="adj3" fmla="val 25000"/>
              <a:gd name="adj4" fmla="val 70041"/>
            </a:avLst>
          </a:prstGeom>
          <a:gradFill rotWithShape="0">
            <a:gsLst>
              <a:gs pos="0">
                <a:srgbClr val="afafaf"/>
              </a:gs>
              <a:gs pos="100000">
                <a:srgbClr val="929292"/>
              </a:gs>
            </a:gsLst>
            <a:lin ang="5400000"/>
          </a:gradFill>
          <a:ln w="0">
            <a:noFill/>
          </a:ln>
          <a:effectLst>
            <a:outerShdw dist="19080" dir="5400000" blurRad="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ff00"/>
                </a:solidFill>
                <a:uFillTx/>
                <a:latin typeface="Times New Roman"/>
                <a:ea typeface="Times New Roman"/>
              </a:rPr>
              <a:t>Генде мутация пайда болғанша генетикалық белгілер шексіз қайталанып жазылады. Эпигенетикалық модификациялар жасушаларда, әдетте, организмнің бір ұрпағының тіршілік ұзақтығы шамасында көрінеді. Бұл өзгерістер келесі ұрпаққа берілгеннен кейін </a:t>
            </a:r>
            <a:r>
              <a:rPr b="1" lang="ru-RU" sz="1800" strike="noStrike" u="none">
                <a:solidFill>
                  <a:srgbClr val="ffff00"/>
                </a:solidFill>
                <a:uFillTx/>
                <a:latin typeface="Times New Roman"/>
                <a:ea typeface="Times New Roman"/>
              </a:rPr>
              <a:t>3-4</a:t>
            </a:r>
            <a:r>
              <a:rPr b="1" lang="kk-KZ" sz="1800" strike="noStrike" u="none">
                <a:solidFill>
                  <a:srgbClr val="ffff00"/>
                </a:solidFill>
                <a:uFillTx/>
                <a:latin typeface="Times New Roman"/>
                <a:ea typeface="Times New Roman"/>
              </a:rPr>
              <a:t> генерацияда көрініс береді де, содан кейін стимулдаушы фактор жойылған жағдайда өзгерістер де жойылады.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3"/>
          <p:cNvSpPr/>
          <p:nvPr/>
        </p:nvSpPr>
        <p:spPr>
          <a:xfrm>
            <a:off x="0" y="69840"/>
            <a:ext cx="12192120" cy="64944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Эпигенетика ұғымы. Эпигенетиканың молекулалық негіздері.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8" name="Picture 6" descr=""/>
          <p:cNvPicPr/>
          <p:nvPr/>
        </p:nvPicPr>
        <p:blipFill>
          <a:blip r:embed="rId1"/>
          <a:stretch/>
        </p:blipFill>
        <p:spPr>
          <a:xfrm>
            <a:off x="1679400" y="6159600"/>
            <a:ext cx="9309240" cy="11592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7" descr=""/>
          <p:cNvPicPr/>
          <p:nvPr/>
        </p:nvPicPr>
        <p:blipFill>
          <a:blip r:embed="rId2"/>
          <a:stretch/>
        </p:blipFill>
        <p:spPr>
          <a:xfrm>
            <a:off x="1679400" y="6292800"/>
            <a:ext cx="9309240" cy="109440"/>
          </a:xfrm>
          <a:prstGeom prst="rect">
            <a:avLst/>
          </a:prstGeom>
          <a:ln w="0">
            <a:noFill/>
          </a:ln>
        </p:spPr>
      </p:pic>
      <p:pic>
        <p:nvPicPr>
          <p:cNvPr id="30" name="Picture 8" descr=""/>
          <p:cNvPicPr/>
          <p:nvPr/>
        </p:nvPicPr>
        <p:blipFill>
          <a:blip r:embed="rId3"/>
          <a:srcRect l="3831" t="3307" r="16845" b="23829"/>
          <a:stretch/>
        </p:blipFill>
        <p:spPr>
          <a:xfrm>
            <a:off x="1962000" y="914400"/>
            <a:ext cx="8437680" cy="5245200"/>
          </a:xfrm>
          <a:prstGeom prst="rect">
            <a:avLst/>
          </a:prstGeom>
          <a:ln w="0"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"/>
          <p:cNvSpPr/>
          <p:nvPr/>
        </p:nvSpPr>
        <p:spPr>
          <a:xfrm>
            <a:off x="15840" y="150840"/>
            <a:ext cx="12192120" cy="84132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Эпигенетикалық модификация механизмі</a:t>
            </a:r>
            <a:endParaRPr b="0" lang="ru-RU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2" name="Picture 6" descr=""/>
          <p:cNvPicPr/>
          <p:nvPr/>
        </p:nvPicPr>
        <p:blipFill>
          <a:blip r:embed="rId1"/>
          <a:stretch/>
        </p:blipFill>
        <p:spPr>
          <a:xfrm>
            <a:off x="1500120" y="6408720"/>
            <a:ext cx="9309240" cy="109440"/>
          </a:xfrm>
          <a:prstGeom prst="rect">
            <a:avLst/>
          </a:prstGeom>
          <a:ln w="0">
            <a:noFill/>
          </a:ln>
        </p:spPr>
      </p:pic>
      <p:pic>
        <p:nvPicPr>
          <p:cNvPr id="33" name="Picture 7" descr=""/>
          <p:cNvPicPr/>
          <p:nvPr/>
        </p:nvPicPr>
        <p:blipFill>
          <a:blip r:embed="rId2"/>
          <a:stretch/>
        </p:blipFill>
        <p:spPr>
          <a:xfrm>
            <a:off x="1500120" y="6318360"/>
            <a:ext cx="9223560" cy="36360"/>
          </a:xfrm>
          <a:prstGeom prst="rect">
            <a:avLst/>
          </a:prstGeom>
          <a:ln w="0">
            <a:noFill/>
          </a:ln>
        </p:spPr>
      </p:pic>
      <p:sp>
        <p:nvSpPr>
          <p:cNvPr id="34" name="Прямоугольник 2"/>
          <p:cNvSpPr/>
          <p:nvPr/>
        </p:nvSpPr>
        <p:spPr>
          <a:xfrm>
            <a:off x="7962840" y="4505400"/>
            <a:ext cx="3562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 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TextBox 5"/>
          <p:cNvSpPr/>
          <p:nvPr/>
        </p:nvSpPr>
        <p:spPr>
          <a:xfrm>
            <a:off x="4386240" y="1252440"/>
            <a:ext cx="6254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Өсімдік жасушасы          Жануар жасушасы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36" name="Picture 10" descr=""/>
          <p:cNvPicPr/>
          <p:nvPr/>
        </p:nvPicPr>
        <p:blipFill>
          <a:blip r:embed="rId3"/>
          <a:srcRect l="24546" t="23751" r="15568" b="17763"/>
          <a:stretch/>
        </p:blipFill>
        <p:spPr>
          <a:xfrm>
            <a:off x="2733840" y="1144440"/>
            <a:ext cx="6835680" cy="5005440"/>
          </a:xfrm>
          <a:prstGeom prst="rect">
            <a:avLst/>
          </a:prstGeom>
          <a:ln w="0"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5" descr=""/>
          <p:cNvPicPr/>
          <p:nvPr/>
        </p:nvPicPr>
        <p:blipFill>
          <a:blip r:embed="rId1"/>
          <a:stretch/>
        </p:blipFill>
        <p:spPr>
          <a:xfrm>
            <a:off x="0" y="163440"/>
            <a:ext cx="12204720" cy="895320"/>
          </a:xfrm>
          <a:prstGeom prst="rect">
            <a:avLst/>
          </a:prstGeom>
          <a:ln w="0">
            <a:noFill/>
          </a:ln>
        </p:spPr>
      </p:pic>
      <p:cxnSp>
        <p:nvCxnSpPr>
          <p:cNvPr id="38" name="Google Shape;77;p1"/>
          <p:cNvCxnSpPr/>
          <p:nvPr/>
        </p:nvCxnSpPr>
        <p:spPr>
          <a:xfrm>
            <a:off x="1787400" y="6535440"/>
            <a:ext cx="921960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pic>
        <p:nvPicPr>
          <p:cNvPr id="39" name="Picture 7" descr=""/>
          <p:cNvPicPr/>
          <p:nvPr/>
        </p:nvPicPr>
        <p:blipFill>
          <a:blip r:embed="rId2"/>
          <a:stretch/>
        </p:blipFill>
        <p:spPr>
          <a:xfrm>
            <a:off x="1743120" y="6649920"/>
            <a:ext cx="9308880" cy="109800"/>
          </a:xfrm>
          <a:prstGeom prst="rect">
            <a:avLst/>
          </a:prstGeom>
          <a:ln w="0">
            <a:noFill/>
          </a:ln>
        </p:spPr>
      </p:pic>
      <p:sp>
        <p:nvSpPr>
          <p:cNvPr id="40" name="TextBox 2"/>
          <p:cNvSpPr/>
          <p:nvPr/>
        </p:nvSpPr>
        <p:spPr>
          <a:xfrm>
            <a:off x="2700000" y="353880"/>
            <a:ext cx="7031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Практикалық медицинадағы эпигенетика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1" name="Схема 4" descr=""/>
          <p:cNvPicPr/>
          <p:nvPr/>
        </p:nvPicPr>
        <p:blipFill>
          <a:blip r:embed="rId3"/>
          <a:stretch/>
        </p:blipFill>
        <p:spPr>
          <a:xfrm>
            <a:off x="139680" y="993600"/>
            <a:ext cx="11942640" cy="5540400"/>
          </a:xfrm>
          <a:prstGeom prst="rect">
            <a:avLst/>
          </a:prstGeom>
          <a:ln w="0"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3"/>
          <p:cNvSpPr/>
          <p:nvPr/>
        </p:nvSpPr>
        <p:spPr>
          <a:xfrm>
            <a:off x="6253200" y="739800"/>
            <a:ext cx="5259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 </a:t>
            </a: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Прямоугольник 4"/>
          <p:cNvSpPr/>
          <p:nvPr/>
        </p:nvSpPr>
        <p:spPr>
          <a:xfrm>
            <a:off x="-55440" y="125280"/>
            <a:ext cx="12191760" cy="64296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4" name="Picture 2" descr=""/>
          <p:cNvPicPr/>
          <p:nvPr/>
        </p:nvPicPr>
        <p:blipFill>
          <a:blip r:embed="rId1"/>
          <a:stretch/>
        </p:blipFill>
        <p:spPr>
          <a:xfrm>
            <a:off x="460440" y="6621480"/>
            <a:ext cx="11557080" cy="4608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3" descr=""/>
          <p:cNvPicPr/>
          <p:nvPr/>
        </p:nvPicPr>
        <p:blipFill>
          <a:blip r:embed="rId2"/>
          <a:stretch/>
        </p:blipFill>
        <p:spPr>
          <a:xfrm>
            <a:off x="595440" y="6407280"/>
            <a:ext cx="11287080" cy="131760"/>
          </a:xfrm>
          <a:prstGeom prst="rect">
            <a:avLst/>
          </a:prstGeom>
          <a:ln w="0">
            <a:noFill/>
          </a:ln>
        </p:spPr>
      </p:pic>
      <p:sp>
        <p:nvSpPr>
          <p:cNvPr id="46" name="AutoShape 9"/>
          <p:cNvSpPr/>
          <p:nvPr/>
        </p:nvSpPr>
        <p:spPr>
          <a:xfrm>
            <a:off x="42840" y="-493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0000" lnSpcReduction="19999"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7" name="Схема 1" descr=""/>
          <p:cNvPicPr/>
          <p:nvPr/>
        </p:nvPicPr>
        <p:blipFill>
          <a:blip r:embed="rId3"/>
          <a:stretch/>
        </p:blipFill>
        <p:spPr>
          <a:xfrm>
            <a:off x="981000" y="731880"/>
            <a:ext cx="10429920" cy="5742000"/>
          </a:xfrm>
          <a:prstGeom prst="rect">
            <a:avLst/>
          </a:prstGeom>
          <a:ln w="0">
            <a:noFill/>
          </a:ln>
        </p:spPr>
      </p:pic>
      <p:sp>
        <p:nvSpPr>
          <p:cNvPr id="48" name="TextBox 8"/>
          <p:cNvSpPr/>
          <p:nvPr/>
        </p:nvSpPr>
        <p:spPr>
          <a:xfrm>
            <a:off x="2523600" y="171360"/>
            <a:ext cx="70318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00"/>
                </a:solidFill>
                <a:uFillTx/>
                <a:latin typeface="Times New Roman"/>
                <a:ea typeface="Times New Roman"/>
              </a:rPr>
              <a:t>Практикалық медицинадағы эпигенетика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2"/>
          <p:cNvSpPr/>
          <p:nvPr/>
        </p:nvSpPr>
        <p:spPr>
          <a:xfrm>
            <a:off x="0" y="201600"/>
            <a:ext cx="12192120" cy="914400"/>
          </a:xfrm>
          <a:prstGeom prst="rect">
            <a:avLst/>
          </a:prstGeom>
          <a:solidFill>
            <a:srgbClr val="5b9bd5"/>
          </a:solidFill>
          <a:ln w="12600">
            <a:solidFill>
              <a:srgbClr val="41719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Тапсырма. Суретте эпигенетикалық модификация механизмі берілген.  Әр механизмнің аттарын жазыныздар </a:t>
            </a:r>
            <a:endParaRPr b="0" lang="ru-RU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0" name="Picture 12" descr=""/>
          <p:cNvPicPr/>
          <p:nvPr/>
        </p:nvPicPr>
        <p:blipFill>
          <a:blip r:embed="rId1"/>
          <a:stretch/>
        </p:blipFill>
        <p:spPr>
          <a:xfrm>
            <a:off x="368280" y="6437160"/>
            <a:ext cx="11558520" cy="13356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3" descr=""/>
          <p:cNvPicPr/>
          <p:nvPr/>
        </p:nvPicPr>
        <p:blipFill>
          <a:blip r:embed="rId2"/>
          <a:stretch/>
        </p:blipFill>
        <p:spPr>
          <a:xfrm>
            <a:off x="368280" y="6570720"/>
            <a:ext cx="11558520" cy="4932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0" descr=""/>
          <p:cNvPicPr/>
          <p:nvPr/>
        </p:nvPicPr>
        <p:blipFill>
          <a:blip r:embed="rId3"/>
          <a:srcRect l="24546" t="23751" r="15568" b="17763"/>
          <a:stretch/>
        </p:blipFill>
        <p:spPr>
          <a:xfrm>
            <a:off x="2678040" y="1220760"/>
            <a:ext cx="6835680" cy="5005440"/>
          </a:xfrm>
          <a:prstGeom prst="rect">
            <a:avLst/>
          </a:prstGeom>
          <a:ln w="0">
            <a:noFill/>
          </a:ln>
        </p:spPr>
      </p:pic>
      <p:sp>
        <p:nvSpPr>
          <p:cNvPr id="53" name="Прямоугольник 3"/>
          <p:cNvSpPr/>
          <p:nvPr/>
        </p:nvSpPr>
        <p:spPr>
          <a:xfrm>
            <a:off x="2863800" y="1220760"/>
            <a:ext cx="1255680" cy="3589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4" name="Прямоугольник 10"/>
          <p:cNvSpPr/>
          <p:nvPr/>
        </p:nvSpPr>
        <p:spPr>
          <a:xfrm>
            <a:off x="5916600" y="2770200"/>
            <a:ext cx="1925640" cy="5176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Прямоугольник 12"/>
          <p:cNvSpPr/>
          <p:nvPr/>
        </p:nvSpPr>
        <p:spPr>
          <a:xfrm>
            <a:off x="3948120" y="3857760"/>
            <a:ext cx="1030320" cy="49212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Прямоугольник 13"/>
          <p:cNvSpPr/>
          <p:nvPr/>
        </p:nvSpPr>
        <p:spPr>
          <a:xfrm>
            <a:off x="2863800" y="5575320"/>
            <a:ext cx="627120" cy="53964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Прямоугольник 14"/>
          <p:cNvSpPr/>
          <p:nvPr/>
        </p:nvSpPr>
        <p:spPr>
          <a:xfrm>
            <a:off x="5979960" y="5938920"/>
            <a:ext cx="1482840" cy="35568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12775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2020-03-31T19:00:45Z</dcterms:created>
  <dc:creator>Admin</dc:creator>
  <dc:description/>
  <dc:language>ru-RU</dc:language>
  <cp:lastModifiedBy>Данагул</cp:lastModifiedBy>
  <cp:lastPrinted>2020-07-29T16:32:38Z</cp:lastPrinted>
  <dcterms:modified xsi:type="dcterms:W3CDTF">2024-11-05T19:57:44Z</dcterms:modified>
  <cp:revision>661</cp:revision>
  <dc:subject/>
  <dc:title>Презентация PowerPoint</dc:title>
</cp:coreProperties>
</file>