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3.png" ContentType="image/png"/>
  <Override PartName="/ppt/media/image4.png" ContentType="image/png"/>
  <Override PartName="/ppt/media/image12.png" ContentType="image/png"/>
  <Override PartName="/ppt/media/image13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2.png" ContentType="image/png"/>
  <Override PartName="/ppt/media/image9.png" ContentType="image/png"/>
  <Override PartName="/ppt/media/image11.jpeg" ContentType="image/jpeg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notesSlides/_rels/notesSlide12.xml.rels" ContentType="application/vnd.openxmlformats-package.relationships+xml"/>
  <Override PartName="/ppt/notesSlides/_rels/notesSlide8.xml.rels" ContentType="application/vnd.openxmlformats-package.relationships+xml"/>
  <Override PartName="/ppt/notesSlides/_rels/notesSlide5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.xml.rels" ContentType="application/vnd.openxmlformats-package.relationships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3588" cy="6858000"/>
  <p:notesSz cx="6858000" cy="994727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/>
        </p:nvSpPr>
        <p:spPr>
          <a:xfrm>
            <a:off x="0" y="0"/>
            <a:ext cx="6858000" cy="9946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96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dt" idx="4"/>
          </p:nvPr>
        </p:nvSpPr>
        <p:spPr>
          <a:xfrm>
            <a:off x="3884400" y="0"/>
            <a:ext cx="2971800" cy="496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sldImg"/>
          </p:nvPr>
        </p:nvSpPr>
        <p:spPr>
          <a:xfrm>
            <a:off x="114120" y="746280"/>
            <a:ext cx="6629400" cy="373032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move the slide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body"/>
          </p:nvPr>
        </p:nvSpPr>
        <p:spPr>
          <a:xfrm>
            <a:off x="685800" y="4724280"/>
            <a:ext cx="5486400" cy="4476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Click to edit the notes format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ftr" idx="5"/>
          </p:nvPr>
        </p:nvSpPr>
        <p:spPr>
          <a:xfrm>
            <a:off x="-360" y="9448920"/>
            <a:ext cx="2971800" cy="496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PlaceHolder 6"/>
          <p:cNvSpPr>
            <a:spLocks noGrp="1"/>
          </p:cNvSpPr>
          <p:nvPr>
            <p:ph type="sldNum" idx="6"/>
          </p:nvPr>
        </p:nvSpPr>
        <p:spPr>
          <a:xfrm>
            <a:off x="3884400" y="9448920"/>
            <a:ext cx="2971800" cy="496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9FF951B-427F-40F6-A4DD-3BA2CC07FCAD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sldImg"/>
          </p:nvPr>
        </p:nvSpPr>
        <p:spPr>
          <a:xfrm>
            <a:off x="114480" y="746280"/>
            <a:ext cx="6629400" cy="3730320"/>
          </a:xfrm>
          <a:prstGeom prst="rect">
            <a:avLst/>
          </a:prstGeom>
          <a:ln w="0">
            <a:noFill/>
          </a:ln>
        </p:spPr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85800" y="4724280"/>
            <a:ext cx="5486400" cy="447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1" name="Номер слайда 3"/>
          <p:cNvSpPr/>
          <p:nvPr/>
        </p:nvSpPr>
        <p:spPr>
          <a:xfrm>
            <a:off x="3884760" y="9448920"/>
            <a:ext cx="297180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7FC9363-85D0-42C5-B429-63D182CDF2FD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sldImg"/>
          </p:nvPr>
        </p:nvSpPr>
        <p:spPr>
          <a:xfrm>
            <a:off x="114480" y="746280"/>
            <a:ext cx="6629400" cy="3730320"/>
          </a:xfrm>
          <a:prstGeom prst="rect">
            <a:avLst/>
          </a:prstGeom>
          <a:ln w="0">
            <a:noFill/>
          </a:ln>
        </p:spPr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85800" y="4724280"/>
            <a:ext cx="5486400" cy="447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9" name="Номер слайда 3"/>
          <p:cNvSpPr/>
          <p:nvPr/>
        </p:nvSpPr>
        <p:spPr>
          <a:xfrm>
            <a:off x="3884760" y="9448920"/>
            <a:ext cx="297180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901DBEF-2150-4724-A93A-9FFB2921D821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sldImg"/>
          </p:nvPr>
        </p:nvSpPr>
        <p:spPr>
          <a:xfrm>
            <a:off x="114480" y="746280"/>
            <a:ext cx="6629400" cy="3730320"/>
          </a:xfrm>
          <a:prstGeom prst="rect">
            <a:avLst/>
          </a:prstGeom>
          <a:ln w="0">
            <a:noFill/>
          </a:ln>
        </p:spPr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85800" y="4724280"/>
            <a:ext cx="5486400" cy="447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2" name="Номер слайда 3"/>
          <p:cNvSpPr/>
          <p:nvPr/>
        </p:nvSpPr>
        <p:spPr>
          <a:xfrm>
            <a:off x="3884760" y="9448920"/>
            <a:ext cx="297180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345BADC-0165-4A8C-B4A3-1CF7906CFD13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sldImg"/>
          </p:nvPr>
        </p:nvSpPr>
        <p:spPr>
          <a:xfrm>
            <a:off x="114480" y="746280"/>
            <a:ext cx="6629400" cy="3730320"/>
          </a:xfrm>
          <a:prstGeom prst="rect">
            <a:avLst/>
          </a:prstGeom>
          <a:ln w="0">
            <a:noFill/>
          </a:ln>
        </p:spPr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85800" y="4724280"/>
            <a:ext cx="5486400" cy="447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5" name="Номер слайда 3"/>
          <p:cNvSpPr/>
          <p:nvPr/>
        </p:nvSpPr>
        <p:spPr>
          <a:xfrm>
            <a:off x="3884760" y="9448920"/>
            <a:ext cx="297180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D314F0C-7E03-4012-94D5-E24E32CAF4F5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ldImg"/>
          </p:nvPr>
        </p:nvSpPr>
        <p:spPr>
          <a:xfrm>
            <a:off x="114480" y="746280"/>
            <a:ext cx="6629400" cy="3730320"/>
          </a:xfrm>
          <a:prstGeom prst="rect">
            <a:avLst/>
          </a:prstGeom>
          <a:ln w="0">
            <a:noFill/>
          </a:ln>
        </p:spPr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85800" y="4724280"/>
            <a:ext cx="5486400" cy="4476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200" strike="noStrike" u="none">
                <a:solidFill>
                  <a:srgbClr val="000000"/>
                </a:solidFill>
                <a:uFillTx/>
                <a:latin typeface="Calibri"/>
              </a:rPr>
              <a:t>     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8" name="Номер слайда 3"/>
          <p:cNvSpPr/>
          <p:nvPr/>
        </p:nvSpPr>
        <p:spPr>
          <a:xfrm>
            <a:off x="3884760" y="9448920"/>
            <a:ext cx="297180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9F4C539-EE6A-45B5-BE46-DC20B18F23DE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8D50515-CDE2-4D5D-B192-1F5A4EABABF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edit the title text format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7FFE947-ADA7-449B-912D-AC8BA7DB27A2}" type="slidenum"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7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"/>
          <p:cNvSpPr/>
          <p:nvPr/>
        </p:nvSpPr>
        <p:spPr>
          <a:xfrm>
            <a:off x="1062000" y="3040200"/>
            <a:ext cx="957888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Тақырып: Биоинформатика ұғымы. Биоинформатиканың құралдарын зерттеуге қолдану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5" descr=""/>
          <p:cNvPicPr/>
          <p:nvPr/>
        </p:nvPicPr>
        <p:blipFill>
          <a:blip r:embed="rId1"/>
          <a:stretch/>
        </p:blipFill>
        <p:spPr>
          <a:xfrm>
            <a:off x="0" y="7920"/>
            <a:ext cx="12204720" cy="895320"/>
          </a:xfrm>
          <a:prstGeom prst="rect">
            <a:avLst/>
          </a:prstGeom>
          <a:ln w="0">
            <a:noFill/>
          </a:ln>
        </p:spPr>
      </p:pic>
      <p:sp>
        <p:nvSpPr>
          <p:cNvPr id="47" name="AutoShape 2"/>
          <p:cNvSpPr/>
          <p:nvPr/>
        </p:nvSpPr>
        <p:spPr>
          <a:xfrm>
            <a:off x="1443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70000" lnSpcReduction="1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8" name="AutoShape 5"/>
          <p:cNvSpPr/>
          <p:nvPr/>
        </p:nvSpPr>
        <p:spPr>
          <a:xfrm>
            <a:off x="297000" y="7920"/>
            <a:ext cx="30456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70000" lnSpcReduction="1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9" name="Прямоугольник 1"/>
          <p:cNvSpPr/>
          <p:nvPr/>
        </p:nvSpPr>
        <p:spPr>
          <a:xfrm>
            <a:off x="3360240" y="163440"/>
            <a:ext cx="50266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Биоинформатика ұғымы. 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0" name="TextBox 2"/>
          <p:cNvSpPr/>
          <p:nvPr/>
        </p:nvSpPr>
        <p:spPr>
          <a:xfrm>
            <a:off x="144360" y="1039680"/>
            <a:ext cx="11825280" cy="436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57200" indent="-4572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Биоинформатиканың басты мақсаты-биологиялық процестерді түсінуге  жағдай жасау. Биоинформатиканың басқа тәсілдерден айырмашылығы –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457200" indent="-457200"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мақсатқа жету үшін қарқынды есептеу әдістерін жасауға және оны қолдануға бағытталады.  Мұндай әдістерге мысалы: бейнелерді ажырату, оқыту алгоритмдері мен биологиялық деректерді көрсету.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457200" indent="-4572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Зерттеушілердің негізгі күші тізбектілікті теңестіру, гендерді табу,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457200" indent="-457200"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мағынасын ашу, дәрілерді дайындау, нәруыз құрылымын теңестіру, болжау, гендер экспрессиясын және </a:t>
            </a:r>
            <a:r>
              <a:rPr b="0" lang="kk-KZ" sz="2800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«нәруыз-нәруыз» </a:t>
            </a: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өзара әрекеттесуін болжау, толық геномды қауымдастықты іздеу және эволюцияны модельдеу мәселелерін шешуге бағытталады.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2"/>
          <p:cNvSpPr/>
          <p:nvPr/>
        </p:nvSpPr>
        <p:spPr>
          <a:xfrm>
            <a:off x="0" y="219240"/>
            <a:ext cx="12192120" cy="9144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00"/>
                </a:solidFill>
                <a:uFillTx/>
                <a:latin typeface="Times New Roman"/>
                <a:ea typeface="Times New Roman"/>
              </a:rPr>
              <a:t>Тапсырма. Генетикалық міндеттер мен компьютерлік геномиканың міндеттерін табу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2" name="Picture 12" descr=""/>
          <p:cNvPicPr/>
          <p:nvPr/>
        </p:nvPicPr>
        <p:blipFill>
          <a:blip r:embed="rId1"/>
          <a:stretch/>
        </p:blipFill>
        <p:spPr>
          <a:xfrm>
            <a:off x="368280" y="6437160"/>
            <a:ext cx="11558520" cy="13356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13" descr=""/>
          <p:cNvPicPr/>
          <p:nvPr/>
        </p:nvPicPr>
        <p:blipFill>
          <a:blip r:embed="rId2"/>
          <a:stretch/>
        </p:blipFill>
        <p:spPr>
          <a:xfrm>
            <a:off x="368280" y="6570720"/>
            <a:ext cx="11558520" cy="49320"/>
          </a:xfrm>
          <a:prstGeom prst="rect">
            <a:avLst/>
          </a:prstGeom>
          <a:ln w="0">
            <a:noFill/>
          </a:ln>
        </p:spPr>
      </p:pic>
      <p:sp>
        <p:nvSpPr>
          <p:cNvPr id="54" name="Прямоугольник 3"/>
          <p:cNvSpPr/>
          <p:nvPr/>
        </p:nvSpPr>
        <p:spPr>
          <a:xfrm>
            <a:off x="2863800" y="1220760"/>
            <a:ext cx="1255680" cy="35892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5" name="Прямоугольник 10"/>
          <p:cNvSpPr/>
          <p:nvPr/>
        </p:nvSpPr>
        <p:spPr>
          <a:xfrm>
            <a:off x="5916600" y="2770200"/>
            <a:ext cx="1925640" cy="5176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6" name="Прямоугольник 12"/>
          <p:cNvSpPr/>
          <p:nvPr/>
        </p:nvSpPr>
        <p:spPr>
          <a:xfrm>
            <a:off x="3948120" y="3857760"/>
            <a:ext cx="1030320" cy="49212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7" name="Прямоугольник 13"/>
          <p:cNvSpPr/>
          <p:nvPr/>
        </p:nvSpPr>
        <p:spPr>
          <a:xfrm>
            <a:off x="2863800" y="5575320"/>
            <a:ext cx="627120" cy="53964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8" name="Прямоугольник 14"/>
          <p:cNvSpPr/>
          <p:nvPr/>
        </p:nvSpPr>
        <p:spPr>
          <a:xfrm>
            <a:off x="5979960" y="5938920"/>
            <a:ext cx="1482840" cy="3556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9" name="Прямоугольник 1"/>
          <p:cNvSpPr/>
          <p:nvPr/>
        </p:nvSpPr>
        <p:spPr>
          <a:xfrm>
            <a:off x="2401920" y="4775040"/>
            <a:ext cx="619200" cy="2494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0" name="Прямоугольник 4"/>
          <p:cNvSpPr/>
          <p:nvPr/>
        </p:nvSpPr>
        <p:spPr>
          <a:xfrm>
            <a:off x="7758000" y="3556080"/>
            <a:ext cx="2438640" cy="3016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1" name="Прямоугольник 6"/>
          <p:cNvSpPr/>
          <p:nvPr/>
        </p:nvSpPr>
        <p:spPr>
          <a:xfrm>
            <a:off x="7758000" y="4008600"/>
            <a:ext cx="2614680" cy="3412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62" name=""/>
          <p:cNvGraphicFramePr/>
          <p:nvPr/>
        </p:nvGraphicFramePr>
        <p:xfrm>
          <a:off x="193680" y="1320840"/>
          <a:ext cx="11877840" cy="3579840"/>
        </p:xfrm>
        <a:graphic>
          <a:graphicData uri="http://schemas.openxmlformats.org/drawingml/2006/table">
            <a:tbl>
              <a:tblPr/>
              <a:tblGrid>
                <a:gridCol w="6492960"/>
                <a:gridCol w="2733480"/>
                <a:gridCol w="2651400"/>
              </a:tblGrid>
              <a:tr h="882720"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8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Міндеттер 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Генетикалық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Компьютерлік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70ad47"/>
                    </a:solidFill>
                  </a:tcPr>
                </a:tc>
              </a:tr>
              <a:tr h="674640"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Тізбектегі гендерді болжау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5e3cf"/>
                    </a:solidFill>
                  </a:tcPr>
                </a:tc>
              </a:tr>
              <a:tr h="674640"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Гендерді ажырату 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bf1e9"/>
                    </a:solidFill>
                  </a:tcPr>
                </a:tc>
              </a:tr>
              <a:tr h="673200"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Көптеген теңестірулер құру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5e3cf"/>
                    </a:solidFill>
                  </a:tcPr>
                </a:tc>
              </a:tr>
              <a:tr h="674640"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Ген қызметін реттеуді зерттеу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bf1e9"/>
                    </a:solidFill>
                  </a:tcPr>
                </a:tc>
              </a:tr>
            </a:tbl>
          </a:graphicData>
        </a:graphic>
      </p:graphicFrame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4"/>
          <p:cNvSpPr/>
          <p:nvPr/>
        </p:nvSpPr>
        <p:spPr>
          <a:xfrm>
            <a:off x="0" y="196920"/>
            <a:ext cx="12192120" cy="70488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4" name="Прямоугольник 7"/>
          <p:cNvSpPr/>
          <p:nvPr/>
        </p:nvSpPr>
        <p:spPr>
          <a:xfrm>
            <a:off x="7286760" y="5276880"/>
            <a:ext cx="44193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5" name="TextBox 5"/>
          <p:cNvSpPr/>
          <p:nvPr/>
        </p:nvSpPr>
        <p:spPr>
          <a:xfrm>
            <a:off x="4448160" y="295200"/>
            <a:ext cx="30672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6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Үй жұмысы </a:t>
            </a:r>
            <a:endParaRPr b="0" lang="ru-RU" sz="3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6" name="TextBox 1"/>
          <p:cNvSpPr/>
          <p:nvPr/>
        </p:nvSpPr>
        <p:spPr>
          <a:xfrm>
            <a:off x="498600" y="1255680"/>
            <a:ext cx="10298160" cy="10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§52</a:t>
            </a: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 Білімдеріңді тексеріңдер: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Білу және түсінудің сұрақтарына жауап беру</a:t>
            </a: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 89 </a:t>
            </a: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бет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"/>
          <p:cNvSpPr txBox="1"/>
          <p:nvPr/>
        </p:nvSpPr>
        <p:spPr>
          <a:xfrm>
            <a:off x="209160" y="3393720"/>
            <a:ext cx="11574360" cy="2241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Бағалау критерийлері: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11</a:t>
            </a:r>
            <a:r>
              <a:rPr b="0" lang="kk-KZ" sz="28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.4.4.2. Биоинформатика ұғымы туралы жалпы түсініктерді біледі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" name="Прямоугольник 3"/>
          <p:cNvSpPr/>
          <p:nvPr/>
        </p:nvSpPr>
        <p:spPr>
          <a:xfrm>
            <a:off x="0" y="152280"/>
            <a:ext cx="12192120" cy="56052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Оқу мақсаты: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</a:t>
            </a:r>
            <a:r>
              <a:rPr b="0" lang="ru-RU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11</a:t>
            </a:r>
            <a:r>
              <a:rPr b="0" lang="kk-KZ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.4.4.2.</a:t>
            </a:r>
            <a:r>
              <a:rPr b="1" lang="kk-KZ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Биоинформатика ұғымы туралы жалпы түсініктер білу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5" name="Picture 5" descr=""/>
          <p:cNvPicPr/>
          <p:nvPr/>
        </p:nvPicPr>
        <p:blipFill>
          <a:blip r:embed="rId1"/>
          <a:stretch/>
        </p:blipFill>
        <p:spPr>
          <a:xfrm>
            <a:off x="1770120" y="6234120"/>
            <a:ext cx="9345600" cy="201600"/>
          </a:xfrm>
          <a:prstGeom prst="rect">
            <a:avLst/>
          </a:prstGeom>
          <a:ln w="0"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4"/>
          <p:cNvSpPr/>
          <p:nvPr/>
        </p:nvSpPr>
        <p:spPr>
          <a:xfrm>
            <a:off x="0" y="0"/>
            <a:ext cx="12211200" cy="6066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Биоинформатика ұғымы. 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"/>
          <p:cNvSpPr txBox="1"/>
          <p:nvPr/>
        </p:nvSpPr>
        <p:spPr>
          <a:xfrm>
            <a:off x="469800" y="1153800"/>
            <a:ext cx="5432400" cy="4824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17640" algn="just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Биоинформатика</a:t>
            </a:r>
            <a:r>
              <a:rPr b="0" lang="kk-KZ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- биологиялық деректерді сақтау, жинау, ұйымдастыру және талдау үшін әдістерді дамытып, кемелдендіретін пәнаралық сала.</a:t>
            </a:r>
            <a:endParaRPr b="0" lang="ru-RU" sz="3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8" name="Picture 2" descr="https://upload.wikimedia.org/wikipedia/commons/thumb/7/70/DNA_replication_split.svg/315px-DNA_replication_split.svg.png"/>
          <p:cNvPicPr/>
          <p:nvPr/>
        </p:nvPicPr>
        <p:blipFill>
          <a:blip r:embed="rId1"/>
          <a:stretch/>
        </p:blipFill>
        <p:spPr>
          <a:xfrm>
            <a:off x="7697880" y="730080"/>
            <a:ext cx="3403440" cy="575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Объект 3" descr=""/>
          <p:cNvPicPr/>
          <p:nvPr/>
        </p:nvPicPr>
        <p:blipFill>
          <a:blip r:embed="rId1"/>
          <a:stretch/>
        </p:blipFill>
        <p:spPr>
          <a:xfrm>
            <a:off x="523800" y="1335240"/>
            <a:ext cx="11302920" cy="5194080"/>
          </a:xfrm>
          <a:prstGeom prst="rect">
            <a:avLst/>
          </a:prstGeom>
          <a:ln w="0">
            <a:noFill/>
          </a:ln>
        </p:spPr>
      </p:pic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200240" y="333360"/>
            <a:ext cx="10058400" cy="914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Биоинформатиканың зерттелетін нысандарына қарай бірнеше негізгі бағыты:</a:t>
            </a:r>
            <a:endParaRPr b="0" lang="ru-RU" sz="36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1"/>
          <p:cNvSpPr/>
          <p:nvPr/>
        </p:nvSpPr>
        <p:spPr>
          <a:xfrm>
            <a:off x="0" y="212760"/>
            <a:ext cx="12211200" cy="60624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Биоинформатика ұғымы.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2" name="Схема 4" descr=""/>
          <p:cNvPicPr/>
          <p:nvPr/>
        </p:nvPicPr>
        <p:blipFill>
          <a:blip r:embed="rId1"/>
          <a:stretch/>
        </p:blipFill>
        <p:spPr>
          <a:xfrm>
            <a:off x="554040" y="841320"/>
            <a:ext cx="10772640" cy="6016680"/>
          </a:xfrm>
          <a:prstGeom prst="rect">
            <a:avLst/>
          </a:prstGeom>
          <a:ln w="0"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0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r>
              <a:rPr b="0" i="1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                 </a:t>
            </a:r>
            <a:br>
              <a:rPr sz="2000"/>
            </a:br>
            <a:br>
              <a:rPr sz="2000"/>
            </a:br>
            <a:endParaRPr b="0" lang="ru-RU" sz="20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24" name="Прямоугольник 8"/>
          <p:cNvSpPr/>
          <p:nvPr/>
        </p:nvSpPr>
        <p:spPr>
          <a:xfrm>
            <a:off x="6572160" y="1720800"/>
            <a:ext cx="51627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Aft>
                <a:spcPts val="52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.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5" name="Прямоугольник 14"/>
          <p:cNvSpPr/>
          <p:nvPr/>
        </p:nvSpPr>
        <p:spPr>
          <a:xfrm>
            <a:off x="4680" y="241200"/>
            <a:ext cx="12192120" cy="8478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6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Биоинформатика ұғымы. </a:t>
            </a:r>
            <a:endParaRPr b="0" lang="ru-RU" sz="3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6" name="Picture 10" descr=""/>
          <p:cNvPicPr/>
          <p:nvPr/>
        </p:nvPicPr>
        <p:blipFill>
          <a:blip r:embed="rId1"/>
          <a:stretch/>
        </p:blipFill>
        <p:spPr>
          <a:xfrm>
            <a:off x="1900080" y="6473880"/>
            <a:ext cx="9344160" cy="201600"/>
          </a:xfrm>
          <a:prstGeom prst="rect">
            <a:avLst/>
          </a:prstGeom>
          <a:ln w="0">
            <a:noFill/>
          </a:ln>
        </p:spPr>
      </p:pic>
      <p:pic>
        <p:nvPicPr>
          <p:cNvPr id="27" name="Схема 2" descr=""/>
          <p:cNvPicPr/>
          <p:nvPr/>
        </p:nvPicPr>
        <p:blipFill>
          <a:blip r:embed="rId2"/>
          <a:stretch/>
        </p:blipFill>
        <p:spPr>
          <a:xfrm>
            <a:off x="237960" y="1152360"/>
            <a:ext cx="11947680" cy="5424480"/>
          </a:xfrm>
          <a:prstGeom prst="rect">
            <a:avLst/>
          </a:prstGeom>
          <a:ln w="0"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5" descr=""/>
          <p:cNvPicPr/>
          <p:nvPr/>
        </p:nvPicPr>
        <p:blipFill>
          <a:blip r:embed="rId1"/>
          <a:stretch/>
        </p:blipFill>
        <p:spPr>
          <a:xfrm>
            <a:off x="0" y="163440"/>
            <a:ext cx="12204720" cy="895320"/>
          </a:xfrm>
          <a:prstGeom prst="rect">
            <a:avLst/>
          </a:prstGeom>
          <a:ln w="0">
            <a:noFill/>
          </a:ln>
        </p:spPr>
      </p:pic>
      <p:cxnSp>
        <p:nvCxnSpPr>
          <p:cNvPr id="29" name="Google Shape;77;p1"/>
          <p:cNvCxnSpPr/>
          <p:nvPr/>
        </p:nvCxnSpPr>
        <p:spPr>
          <a:xfrm>
            <a:off x="1787400" y="6535440"/>
            <a:ext cx="9219600" cy="10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pic>
        <p:nvPicPr>
          <p:cNvPr id="30" name="Picture 7" descr=""/>
          <p:cNvPicPr/>
          <p:nvPr/>
        </p:nvPicPr>
        <p:blipFill>
          <a:blip r:embed="rId2"/>
          <a:stretch/>
        </p:blipFill>
        <p:spPr>
          <a:xfrm>
            <a:off x="1743120" y="6649920"/>
            <a:ext cx="9308880" cy="109800"/>
          </a:xfrm>
          <a:prstGeom prst="rect">
            <a:avLst/>
          </a:prstGeom>
          <a:ln w="0">
            <a:noFill/>
          </a:ln>
        </p:spPr>
      </p:pic>
      <p:sp>
        <p:nvSpPr>
          <p:cNvPr id="31" name="Прямоугольник 2"/>
          <p:cNvSpPr/>
          <p:nvPr/>
        </p:nvSpPr>
        <p:spPr>
          <a:xfrm>
            <a:off x="3398400" y="318960"/>
            <a:ext cx="50266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00"/>
                </a:solidFill>
                <a:uFillTx/>
                <a:latin typeface="Times New Roman"/>
                <a:ea typeface="Times New Roman"/>
              </a:rPr>
              <a:t>Биоинформатика ұғымы. 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2" name="Схема 3" descr=""/>
          <p:cNvPicPr/>
          <p:nvPr/>
        </p:nvPicPr>
        <p:blipFill>
          <a:blip r:embed="rId3"/>
          <a:stretch/>
        </p:blipFill>
        <p:spPr>
          <a:xfrm>
            <a:off x="219240" y="1109520"/>
            <a:ext cx="11612520" cy="5424480"/>
          </a:xfrm>
          <a:prstGeom prst="rect">
            <a:avLst/>
          </a:prstGeom>
          <a:ln w="0"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"/>
          <p:cNvSpPr/>
          <p:nvPr/>
        </p:nvSpPr>
        <p:spPr>
          <a:xfrm>
            <a:off x="6253200" y="739800"/>
            <a:ext cx="52592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4" name="Прямоугольник 4"/>
          <p:cNvSpPr/>
          <p:nvPr/>
        </p:nvSpPr>
        <p:spPr>
          <a:xfrm>
            <a:off x="-55440" y="125280"/>
            <a:ext cx="12191760" cy="64296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Биоинформатика ұғымы. 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5" name="Picture 2" descr=""/>
          <p:cNvPicPr/>
          <p:nvPr/>
        </p:nvPicPr>
        <p:blipFill>
          <a:blip r:embed="rId1"/>
          <a:stretch/>
        </p:blipFill>
        <p:spPr>
          <a:xfrm>
            <a:off x="460440" y="6621480"/>
            <a:ext cx="11557080" cy="46080"/>
          </a:xfrm>
          <a:prstGeom prst="rect">
            <a:avLst/>
          </a:prstGeom>
          <a:ln w="0">
            <a:noFill/>
          </a:ln>
        </p:spPr>
      </p:pic>
      <p:pic>
        <p:nvPicPr>
          <p:cNvPr id="36" name="Picture 3" descr=""/>
          <p:cNvPicPr/>
          <p:nvPr/>
        </p:nvPicPr>
        <p:blipFill>
          <a:blip r:embed="rId2"/>
          <a:stretch/>
        </p:blipFill>
        <p:spPr>
          <a:xfrm>
            <a:off x="595440" y="6407280"/>
            <a:ext cx="11287080" cy="131760"/>
          </a:xfrm>
          <a:prstGeom prst="rect">
            <a:avLst/>
          </a:prstGeom>
          <a:ln w="0">
            <a:noFill/>
          </a:ln>
        </p:spPr>
      </p:pic>
      <p:sp>
        <p:nvSpPr>
          <p:cNvPr id="37" name="AutoShape 9"/>
          <p:cNvSpPr/>
          <p:nvPr/>
        </p:nvSpPr>
        <p:spPr>
          <a:xfrm>
            <a:off x="42840" y="-49320"/>
            <a:ext cx="30492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70000" lnSpcReduction="1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8" name="Прямоугольник 1"/>
          <p:cNvSpPr/>
          <p:nvPr/>
        </p:nvSpPr>
        <p:spPr>
          <a:xfrm>
            <a:off x="195120" y="969840"/>
            <a:ext cx="4219560" cy="497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640"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Биоинформатика ғылымнын жас саласы болып табылады және де оның даму қарқыны таңғаларлық тез. Осы саланын өрлеуіне себепші болған адамдарынын бірі ағылшын ғалымы Фредерик Санджер.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9" name="Picture 2" descr="Картинки по запросу Фредерик Сэнджер."/>
          <p:cNvPicPr/>
          <p:nvPr/>
        </p:nvPicPr>
        <p:blipFill>
          <a:blip r:embed="rId3"/>
          <a:stretch/>
        </p:blipFill>
        <p:spPr>
          <a:xfrm>
            <a:off x="6516720" y="822240"/>
            <a:ext cx="3602160" cy="6207120"/>
          </a:xfrm>
          <a:prstGeom prst="rect">
            <a:avLst/>
          </a:prstGeom>
          <a:ln w="0">
            <a:noFill/>
          </a:ln>
        </p:spPr>
      </p:pic>
      <p:sp>
        <p:nvSpPr>
          <p:cNvPr id="40" name="Прямоугольник 2"/>
          <p:cNvSpPr/>
          <p:nvPr/>
        </p:nvSpPr>
        <p:spPr>
          <a:xfrm>
            <a:off x="6979320" y="5621400"/>
            <a:ext cx="32562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8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Фредерик Санджер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5" descr=""/>
          <p:cNvPicPr/>
          <p:nvPr/>
        </p:nvPicPr>
        <p:blipFill>
          <a:blip r:embed="rId1"/>
          <a:stretch/>
        </p:blipFill>
        <p:spPr>
          <a:xfrm>
            <a:off x="0" y="0"/>
            <a:ext cx="12204720" cy="747720"/>
          </a:xfrm>
          <a:prstGeom prst="rect">
            <a:avLst/>
          </a:prstGeom>
          <a:ln w="0">
            <a:noFill/>
          </a:ln>
        </p:spPr>
      </p:pic>
      <p:sp>
        <p:nvSpPr>
          <p:cNvPr id="42" name="Прямоугольник 1"/>
          <p:cNvSpPr/>
          <p:nvPr/>
        </p:nvSpPr>
        <p:spPr>
          <a:xfrm>
            <a:off x="3360240" y="122400"/>
            <a:ext cx="50266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Биоинформатика ұғымы. 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3" name="Прямоугольник 2"/>
          <p:cNvSpPr/>
          <p:nvPr/>
        </p:nvSpPr>
        <p:spPr>
          <a:xfrm>
            <a:off x="111240" y="917640"/>
            <a:ext cx="11850480" cy="192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640"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Генетикалық тiзбектердi талдап, мәлiметтердi алып соны өңдеу биоинформатиканың ең маңызды тақырыптарының бірі болып саналады. 1977 жылдан бастап организмдердің көпшiлiктерi Phi-X174 тiзбегiнде анықталған және сақталынған дерекқорлар.Бұл мәлiметтер ақуыздардың тiзбектерiн анықтау үшiн пайдаланылады.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4" name="Picture 2" descr="Картинки по запросу Phi-X174"/>
          <p:cNvPicPr/>
          <p:nvPr/>
        </p:nvPicPr>
        <p:blipFill>
          <a:blip r:embed="rId2"/>
          <a:stretch/>
        </p:blipFill>
        <p:spPr>
          <a:xfrm>
            <a:off x="523800" y="2994120"/>
            <a:ext cx="5511960" cy="3600360"/>
          </a:xfrm>
          <a:prstGeom prst="rect">
            <a:avLst/>
          </a:prstGeom>
          <a:ln w="0">
            <a:noFill/>
          </a:ln>
        </p:spPr>
      </p:pic>
      <p:sp>
        <p:nvSpPr>
          <p:cNvPr id="45" name="Прямоугольник 8"/>
          <p:cNvSpPr/>
          <p:nvPr/>
        </p:nvSpPr>
        <p:spPr>
          <a:xfrm>
            <a:off x="6375600" y="4680000"/>
            <a:ext cx="14918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0000"/>
                </a:solidFill>
                <a:uFillTx/>
                <a:latin typeface="Calibri"/>
              </a:rPr>
              <a:t>Phi-X174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13028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2020-03-31T19:00:45Z</dcterms:created>
  <dc:creator>Admin</dc:creator>
  <dc:description/>
  <dc:language>ru-RU</dc:language>
  <cp:lastModifiedBy>Данагул</cp:lastModifiedBy>
  <cp:lastPrinted>2020-07-29T16:32:38Z</cp:lastPrinted>
  <dcterms:modified xsi:type="dcterms:W3CDTF">2024-11-05T19:56:52Z</dcterms:modified>
  <cp:revision>677</cp:revision>
  <dc:subject/>
  <dc:title>Презентация PowerPoint</dc:title>
</cp:coreProperties>
</file>