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_rels/presentation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media/image1.png" ContentType="image/png"/>
  <Override PartName="/ppt/media/image2.png" ContentType="image/png"/>
  <Override PartName="/ppt/media/image4.png" ContentType="image/png"/>
  <Override PartName="/ppt/media/image12.png" ContentType="image/png"/>
  <Override PartName="/ppt/media/image8.jpeg" ContentType="image/jpeg"/>
  <Override PartName="/ppt/media/image25.png" ContentType="image/png"/>
  <Override PartName="/ppt/media/image17.png" ContentType="image/png"/>
  <Override PartName="/ppt/media/image5.png" ContentType="image/png"/>
  <Override PartName="/ppt/media/image13.png" ContentType="image/png"/>
  <Override PartName="/ppt/media/image7.png" ContentType="image/png"/>
  <Override PartName="/ppt/media/image15.png" ContentType="image/png"/>
  <Override PartName="/ppt/media/image9.gif" ContentType="image/gif"/>
  <Override PartName="/ppt/media/image6.png" ContentType="image/png"/>
  <Override PartName="/ppt/media/image14.png" ContentType="image/png"/>
  <Override PartName="/ppt/media/image10.jpeg" ContentType="image/jpeg"/>
  <Override PartName="/ppt/media/image11.png" ContentType="image/png"/>
  <Override PartName="/ppt/media/image3.png" ContentType="image/png"/>
  <Override PartName="/ppt/media/image16.png" ContentType="image/png"/>
  <Override PartName="/ppt/media/image26.png" ContentType="image/png"/>
  <Override PartName="/ppt/media/image18.png" ContentType="image/png"/>
  <Override PartName="/ppt/media/image29.gif" ContentType="image/gif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4.png" ContentType="image/png"/>
  <Override PartName="/ppt/media/image27.png" ContentType="image/png"/>
  <Override PartName="/ppt/media/image23.png" ContentType="image/png"/>
  <Override PartName="/ppt/media/image28.png" ContentType="image/png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9.xml.rels" ContentType="application/vnd.openxmlformats-package.relationships+xml"/>
  <Override PartName="/ppt/slides/_rels/slide12.xml.rels" ContentType="application/vnd.openxmlformats-package.relationships+xml"/>
  <Override PartName="/ppt/slides/_rels/slide8.xml.rels" ContentType="application/vnd.openxmlformats-package.relationships+xml"/>
  <Override PartName="/ppt/slides/_rels/slide11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2193588" cy="6858000"/>
  <p:notesSz cx="6858000" cy="9947275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"/>
          <p:cNvSpPr/>
          <p:nvPr/>
        </p:nvSpPr>
        <p:spPr>
          <a:xfrm>
            <a:off x="0" y="0"/>
            <a:ext cx="6858000" cy="99468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96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dt" idx="6"/>
          </p:nvPr>
        </p:nvSpPr>
        <p:spPr>
          <a:xfrm>
            <a:off x="3884400" y="0"/>
            <a:ext cx="2971800" cy="496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&lt;date/time&gt;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sldImg"/>
          </p:nvPr>
        </p:nvSpPr>
        <p:spPr>
          <a:xfrm>
            <a:off x="114120" y="746280"/>
            <a:ext cx="6629400" cy="373032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Calibri Light"/>
              </a:rPr>
              <a:t>Click to move the slide</a:t>
            </a:r>
            <a:endParaRPr b="0" lang="ru-RU" sz="4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85800" y="4724280"/>
            <a:ext cx="5486400" cy="4476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Click to edit the notes format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0" name="PlaceHolder 5"/>
          <p:cNvSpPr>
            <a:spLocks noGrp="1"/>
          </p:cNvSpPr>
          <p:nvPr>
            <p:ph type="ftr" idx="7"/>
          </p:nvPr>
        </p:nvSpPr>
        <p:spPr>
          <a:xfrm>
            <a:off x="-360" y="9448920"/>
            <a:ext cx="2971800" cy="496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1" name="PlaceHolder 6"/>
          <p:cNvSpPr>
            <a:spLocks noGrp="1"/>
          </p:cNvSpPr>
          <p:nvPr>
            <p:ph type="sldNum" idx="8"/>
          </p:nvPr>
        </p:nvSpPr>
        <p:spPr>
          <a:xfrm>
            <a:off x="3884400" y="9448920"/>
            <a:ext cx="2971800" cy="496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D0C3ECBD-59D0-41AF-8A6A-1DE64AF280BB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sldImg"/>
          </p:nvPr>
        </p:nvSpPr>
        <p:spPr>
          <a:xfrm>
            <a:off x="114480" y="746280"/>
            <a:ext cx="6629400" cy="3730320"/>
          </a:xfrm>
          <a:prstGeom prst="rect">
            <a:avLst/>
          </a:prstGeom>
          <a:ln w="0">
            <a:noFill/>
          </a:ln>
        </p:spPr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85800" y="4724280"/>
            <a:ext cx="5486400" cy="4476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9" name="Номер слайда 3"/>
          <p:cNvSpPr/>
          <p:nvPr/>
        </p:nvSpPr>
        <p:spPr>
          <a:xfrm>
            <a:off x="3884760" y="9448920"/>
            <a:ext cx="2971800" cy="49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59B9A7C3-6971-43E3-BD1A-4165FB6F3A31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5A05D5C-2029-4C02-87F0-87E7C5113B8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D576CED3-223F-4C6C-A248-498DD15A62DE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F0C706B-3F11-4E6A-A8AD-A86433E7ACEE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ru-RU" sz="4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trike="noStrike" u="none">
                <a:solidFill>
                  <a:srgbClr val="898989"/>
                </a:solidFill>
                <a:uFillTx/>
                <a:latin typeface="Calibri"/>
              </a:rPr>
              <a:t>&lt;date/time&gt;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1A14A733-99D3-4931-8573-5479C93B7562}" type="slidenum">
              <a:rPr b="0" lang="ru-RU" sz="1200" strike="noStrike" u="none">
                <a:solidFill>
                  <a:srgbClr val="898989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7"/>
          <p:cNvSpPr/>
          <p:nvPr/>
        </p:nvSpPr>
        <p:spPr>
          <a:xfrm>
            <a:off x="11242800" y="301680"/>
            <a:ext cx="595080" cy="326880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ru-RU" sz="4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sldNum" idx="4"/>
          </p:nvPr>
        </p:nvSpPr>
        <p:spPr>
          <a:xfrm>
            <a:off x="11312640" y="282600"/>
            <a:ext cx="4572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1" lang="en-US" sz="1200" strike="noStrike" u="none">
                <a:solidFill>
                  <a:srgbClr val="e7e6e6"/>
                </a:solidFill>
                <a:uFillTx/>
                <a:latin typeface="Calibri Light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09705A1F-A569-413D-B978-8F5ECB777A5A}" type="slidenum">
              <a:rPr b="1" lang="en-US" sz="1200" strike="noStrike" u="none">
                <a:solidFill>
                  <a:srgbClr val="e7e6e6"/>
                </a:solidFill>
                <a:uFillTx/>
                <a:latin typeface="Calibri Light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4"/>
          <p:cNvSpPr/>
          <p:nvPr/>
        </p:nvSpPr>
        <p:spPr>
          <a:xfrm>
            <a:off x="11242800" y="301680"/>
            <a:ext cx="595080" cy="326880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Rectangle: Rounded Corners 10"/>
          <p:cNvSpPr/>
          <p:nvPr/>
        </p:nvSpPr>
        <p:spPr>
          <a:xfrm>
            <a:off x="353880" y="301680"/>
            <a:ext cx="1177920" cy="326880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1" name="Picture 2" descr="D:\KHABAR\ОНЛАЙН школа\LOGOMON\tvKAZ.png"/>
          <p:cNvPicPr/>
          <p:nvPr/>
        </p:nvPicPr>
        <p:blipFill>
          <a:blip r:embed="rId2"/>
          <a:stretch/>
        </p:blipFill>
        <p:spPr>
          <a:xfrm>
            <a:off x="455760" y="376200"/>
            <a:ext cx="974520" cy="177840"/>
          </a:xfrm>
          <a:prstGeom prst="rect">
            <a:avLst/>
          </a:prstGeom>
          <a:ln w="0">
            <a:noFill/>
          </a:ln>
        </p:spPr>
      </p:pic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ru-RU" sz="4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sldNum" idx="5"/>
          </p:nvPr>
        </p:nvSpPr>
        <p:spPr>
          <a:xfrm>
            <a:off x="11312640" y="282600"/>
            <a:ext cx="4572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1" lang="en-US" sz="1200" strike="noStrike" u="none">
                <a:solidFill>
                  <a:srgbClr val="e7e6e6"/>
                </a:solidFill>
                <a:uFillTx/>
                <a:latin typeface="Calibri Light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758B257F-798A-47D4-A14F-AA7D5A11A1CC}" type="slidenum">
              <a:rPr b="1" lang="en-US" sz="1200" strike="noStrike" u="none">
                <a:solidFill>
                  <a:srgbClr val="e7e6e6"/>
                </a:solidFill>
                <a:uFillTx/>
                <a:latin typeface="Calibri Light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.png"/><Relationship Id="rId8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9.gif"/><Relationship Id="rId5" Type="http://schemas.openxmlformats.org/officeDocument/2006/relationships/image" Target="../media/image2.png"/><Relationship Id="rId6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2.png"/><Relationship Id="rId6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gif"/><Relationship Id="rId5" Type="http://schemas.openxmlformats.org/officeDocument/2006/relationships/image" Target="../media/image10.jpeg"/><Relationship Id="rId6" Type="http://schemas.openxmlformats.org/officeDocument/2006/relationships/image" Target="../media/image2.png"/><Relationship Id="rId7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2.png"/><Relationship Id="rId7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2.png"/><Relationship Id="rId7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2.png"/><Relationship Id="rId7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2.png"/><Relationship Id="rId7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.png"/><Relationship Id="rId8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"/>
          <p:cNvSpPr/>
          <p:nvPr/>
        </p:nvSpPr>
        <p:spPr>
          <a:xfrm>
            <a:off x="1568520" y="3040200"/>
            <a:ext cx="8736120" cy="119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imes New Roman"/>
              </a:rPr>
              <a:t>Тақырып:</a:t>
            </a:r>
            <a:r>
              <a:rPr b="0" lang="kk-KZ" sz="2400" strike="noStrike" u="none">
                <a:solidFill>
                  <a:srgbClr val="1f4e79"/>
                </a:solidFill>
                <a:uFillTx/>
                <a:latin typeface="Times New Roman"/>
                <a:ea typeface="Times New Roman"/>
              </a:rPr>
              <a:t> Микробиологиялық зерттеулердің кезеңдері. Микроағзалармен жұмыс жасағандағы дезинфекциялау және стерильдеу әдістері.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3" name="Звук 3" descr=""/>
          <p:cNvPicPr/>
          <p:nvPr/>
        </p:nvPicPr>
        <p:blipFill>
          <a:blip r:embed="rId1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nodeType="clickEffect" fill="hold">
                      <p:stCondLst>
                        <p:cond delay="0"/>
                      </p:stCondLst>
                      <p:childTnLst>
                        <p:par>
                          <p:cTn id="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traight Connector 44"/>
          <p:cNvSpPr/>
          <p:nvPr/>
        </p:nvSpPr>
        <p:spPr>
          <a:xfrm>
            <a:off x="1025640" y="4186080"/>
            <a:ext cx="2862000" cy="0"/>
          </a:xfrm>
          <a:prstGeom prst="line">
            <a:avLst/>
          </a:prstGeom>
          <a:ln w="38160">
            <a:solidFill>
              <a:srgbClr val="e7e6e6"/>
            </a:solidFill>
            <a:miter/>
            <a:tailEnd len="med" type="oval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6800" bIns="-468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9" name="TextBox 49"/>
          <p:cNvSpPr/>
          <p:nvPr/>
        </p:nvSpPr>
        <p:spPr>
          <a:xfrm flipH="1">
            <a:off x="1296360" y="2449440"/>
            <a:ext cx="833400" cy="37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0" name="TextBox 48"/>
          <p:cNvSpPr/>
          <p:nvPr/>
        </p:nvSpPr>
        <p:spPr>
          <a:xfrm>
            <a:off x="3171600" y="974880"/>
            <a:ext cx="651384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Анықталмаған бактерияларды зерттеу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1" name="TextBox 51"/>
          <p:cNvSpPr/>
          <p:nvPr/>
        </p:nvSpPr>
        <p:spPr>
          <a:xfrm>
            <a:off x="1031760" y="2209680"/>
            <a:ext cx="4105440" cy="344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“</a:t>
            </a:r>
            <a:r>
              <a:rPr b="1" lang="kk-KZ" sz="20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Жаншылған тамшы”әдісі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2" name="TextBox 53"/>
          <p:cNvSpPr/>
          <p:nvPr/>
        </p:nvSpPr>
        <p:spPr>
          <a:xfrm>
            <a:off x="836640" y="3406680"/>
            <a:ext cx="4486320" cy="916920"/>
          </a:xfrm>
          <a:prstGeom prst="rect">
            <a:avLst/>
          </a:prstGeom>
          <a:solidFill>
            <a:srgbClr val="ffffff"/>
          </a:solidFill>
          <a:ln w="2844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3" name="TextBox 54"/>
          <p:cNvSpPr/>
          <p:nvPr/>
        </p:nvSpPr>
        <p:spPr>
          <a:xfrm>
            <a:off x="1484280" y="2803680"/>
            <a:ext cx="3105360" cy="369720"/>
          </a:xfrm>
          <a:prstGeom prst="rect">
            <a:avLst/>
          </a:prstGeom>
          <a:solidFill>
            <a:srgbClr val="ffffff"/>
          </a:solidFill>
          <a:ln w="2844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4" name="Овал 56"/>
          <p:cNvSpPr/>
          <p:nvPr/>
        </p:nvSpPr>
        <p:spPr>
          <a:xfrm>
            <a:off x="1509840" y="3182760"/>
            <a:ext cx="293400" cy="233640"/>
          </a:xfrm>
          <a:prstGeom prst="ellipse">
            <a:avLst/>
          </a:prstGeom>
          <a:solidFill>
            <a:srgbClr val="ffffff"/>
          </a:solidFill>
          <a:ln w="2844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 fontScale="47500" lnSpcReduction="19999"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5" name="Овал 57"/>
          <p:cNvSpPr/>
          <p:nvPr/>
        </p:nvSpPr>
        <p:spPr>
          <a:xfrm>
            <a:off x="4224240" y="3162240"/>
            <a:ext cx="293760" cy="233280"/>
          </a:xfrm>
          <a:prstGeom prst="ellipse">
            <a:avLst/>
          </a:prstGeom>
          <a:solidFill>
            <a:srgbClr val="ffffff"/>
          </a:solidFill>
          <a:ln w="2844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 fontScale="47500" lnSpcReduction="19999"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6" name="Прямоугольник 58"/>
          <p:cNvSpPr/>
          <p:nvPr/>
        </p:nvSpPr>
        <p:spPr>
          <a:xfrm>
            <a:off x="1914480" y="3182760"/>
            <a:ext cx="2286000" cy="21600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 fontScale="40000" lnSpcReduction="19999"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7" name="TextBox 59"/>
          <p:cNvSpPr/>
          <p:nvPr/>
        </p:nvSpPr>
        <p:spPr>
          <a:xfrm>
            <a:off x="5570640" y="3395520"/>
            <a:ext cx="4484520" cy="916920"/>
          </a:xfrm>
          <a:prstGeom prst="rect">
            <a:avLst/>
          </a:prstGeom>
          <a:solidFill>
            <a:srgbClr val="deebf7"/>
          </a:solidFill>
          <a:ln w="2844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8" name="TextBox 60"/>
          <p:cNvSpPr/>
          <p:nvPr/>
        </p:nvSpPr>
        <p:spPr>
          <a:xfrm>
            <a:off x="6234120" y="2800440"/>
            <a:ext cx="3105000" cy="369720"/>
          </a:xfrm>
          <a:prstGeom prst="rect">
            <a:avLst/>
          </a:prstGeom>
          <a:solidFill>
            <a:srgbClr val="ffffff"/>
          </a:solidFill>
          <a:ln w="2844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9" name="Овал 61"/>
          <p:cNvSpPr/>
          <p:nvPr/>
        </p:nvSpPr>
        <p:spPr>
          <a:xfrm>
            <a:off x="6270480" y="3182760"/>
            <a:ext cx="257400" cy="195480"/>
          </a:xfrm>
          <a:prstGeom prst="ellipse">
            <a:avLst/>
          </a:prstGeom>
          <a:solidFill>
            <a:srgbClr val="2e75b6"/>
          </a:solidFill>
          <a:ln w="2844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 fontScale="32500" lnSpcReduction="19999"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0" name="Овал 62"/>
          <p:cNvSpPr/>
          <p:nvPr/>
        </p:nvSpPr>
        <p:spPr>
          <a:xfrm>
            <a:off x="9045720" y="3171960"/>
            <a:ext cx="257040" cy="195120"/>
          </a:xfrm>
          <a:prstGeom prst="ellipse">
            <a:avLst/>
          </a:prstGeom>
          <a:solidFill>
            <a:srgbClr val="2e75b6"/>
          </a:solidFill>
          <a:ln w="2844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 fontScale="32500" lnSpcReduction="19999"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1" name="TextBox 64"/>
          <p:cNvSpPr/>
          <p:nvPr/>
        </p:nvSpPr>
        <p:spPr>
          <a:xfrm>
            <a:off x="6197040" y="2214720"/>
            <a:ext cx="311688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“</a:t>
            </a:r>
            <a:r>
              <a:rPr b="1" lang="kk-KZ" sz="20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Аспалы тамшы” әдісі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2" name="Прямоугольник 65"/>
          <p:cNvSpPr/>
          <p:nvPr/>
        </p:nvSpPr>
        <p:spPr>
          <a:xfrm>
            <a:off x="6624720" y="3390840"/>
            <a:ext cx="2398680" cy="319320"/>
          </a:xfrm>
          <a:prstGeom prst="rect">
            <a:avLst/>
          </a:prstGeom>
          <a:solidFill>
            <a:srgbClr val="ffffff"/>
          </a:solidFill>
          <a:ln w="1260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 fontScale="77500" lnSpcReduction="19999"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3" name="Овал 66"/>
          <p:cNvSpPr/>
          <p:nvPr/>
        </p:nvSpPr>
        <p:spPr>
          <a:xfrm>
            <a:off x="6978600" y="3147840"/>
            <a:ext cx="1577880" cy="457200"/>
          </a:xfrm>
          <a:prstGeom prst="ellipse">
            <a:avLst/>
          </a:prstGeom>
          <a:solidFill>
            <a:srgbClr val="92d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4" name="Прямоугольник 50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Микробиологиялық зерттеулердің кезеңдері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15" name="Звук 2" descr=""/>
          <p:cNvPicPr/>
          <p:nvPr/>
        </p:nvPicPr>
        <p:blipFill>
          <a:blip r:embed="rId1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ransition spd="med" advTm="73000">
    <p:fade/>
  </p:transition>
  <p:timing>
    <p:tnLst>
      <p:par>
        <p:cTn id="55" dur="indefinite" restart="never" nodeType="tmRoot">
          <p:childTnLst>
            <p:seq>
              <p:cTn id="56" dur="indefinite" nodeType="mainSeq">
                <p:childTnLst>
                  <p:par>
                    <p:cTn id="57" nodeType="clickEffect" fill="hold">
                      <p:stCondLst>
                        <p:cond delay="0"/>
                      </p:stCondLst>
                      <p:childTnLst>
                        <p:par>
                          <p:cTn id="5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Рисунок 7" descr=""/>
          <p:cNvPicPr/>
          <p:nvPr/>
        </p:nvPicPr>
        <p:blipFill>
          <a:blip r:embed="rId1"/>
          <a:srcRect l="0" t="6993" r="0" b="7648"/>
          <a:stretch/>
        </p:blipFill>
        <p:spPr>
          <a:xfrm>
            <a:off x="0" y="479520"/>
            <a:ext cx="12198240" cy="5854680"/>
          </a:xfrm>
          <a:prstGeom prst="rect">
            <a:avLst/>
          </a:prstGeom>
          <a:ln w="0">
            <a:noFill/>
          </a:ln>
        </p:spPr>
      </p:pic>
      <p:sp>
        <p:nvSpPr>
          <p:cNvPr id="117" name="Прямоугольник 1"/>
          <p:cNvSpPr/>
          <p:nvPr/>
        </p:nvSpPr>
        <p:spPr>
          <a:xfrm>
            <a:off x="10744200" y="5383080"/>
            <a:ext cx="1322280" cy="116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8" name="Прямоугольник 8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Микробиологиялық зерттеулердің кезеңдері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19" name="Picture 6" descr=""/>
          <p:cNvPicPr/>
          <p:nvPr/>
        </p:nvPicPr>
        <p:blipFill>
          <a:blip r:embed="rId2"/>
          <a:stretch/>
        </p:blipFill>
        <p:spPr>
          <a:xfrm>
            <a:off x="1679400" y="628956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120" name="Picture 7" descr=""/>
          <p:cNvPicPr/>
          <p:nvPr/>
        </p:nvPicPr>
        <p:blipFill>
          <a:blip r:embed="rId3"/>
          <a:stretch/>
        </p:blipFill>
        <p:spPr>
          <a:xfrm>
            <a:off x="1679400" y="6397560"/>
            <a:ext cx="9309240" cy="109440"/>
          </a:xfrm>
          <a:prstGeom prst="rect">
            <a:avLst/>
          </a:prstGeom>
          <a:ln w="0">
            <a:noFill/>
          </a:ln>
        </p:spPr>
      </p:pic>
      <p:sp>
        <p:nvSpPr>
          <p:cNvPr id="121" name="Прямоугольник 6"/>
          <p:cNvSpPr/>
          <p:nvPr/>
        </p:nvSpPr>
        <p:spPr>
          <a:xfrm>
            <a:off x="2675160" y="907920"/>
            <a:ext cx="682056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Микробиологиялық зерттеулер аспектісі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22" name="Picture 8" descr="https://i2.wp.com/serdec.ru/files/resize/2015/berut-kr-veny-3-500x320.jpg"/>
          <p:cNvPicPr/>
          <p:nvPr/>
        </p:nvPicPr>
        <p:blipFill>
          <a:blip r:embed="rId4"/>
          <a:stretch/>
        </p:blipFill>
        <p:spPr>
          <a:xfrm>
            <a:off x="476280" y="1511280"/>
            <a:ext cx="4827600" cy="7772400"/>
          </a:xfrm>
          <a:prstGeom prst="rect">
            <a:avLst/>
          </a:prstGeom>
          <a:ln w="0">
            <a:noFill/>
          </a:ln>
        </p:spPr>
      </p:pic>
      <p:pic>
        <p:nvPicPr>
          <p:cNvPr id="123" name="Picture 2" descr="https://i.sunhome.ru/journal/223/o-vrede-gmo-v2.xxl.jpg"/>
          <p:cNvPicPr/>
          <p:nvPr/>
        </p:nvPicPr>
        <p:blipFill>
          <a:blip r:embed="rId5"/>
          <a:stretch/>
        </p:blipFill>
        <p:spPr>
          <a:xfrm>
            <a:off x="6699240" y="1536840"/>
            <a:ext cx="3359160" cy="4321080"/>
          </a:xfrm>
          <a:prstGeom prst="rect">
            <a:avLst/>
          </a:prstGeom>
          <a:ln w="0">
            <a:noFill/>
          </a:ln>
        </p:spPr>
      </p:pic>
      <p:pic>
        <p:nvPicPr>
          <p:cNvPr id="124" name="Picture 12" descr="https://ultrasmile.ru/wp-content/uploads/2018/01/v-probirke-750x535.jpg"/>
          <p:cNvPicPr/>
          <p:nvPr/>
        </p:nvPicPr>
        <p:blipFill>
          <a:blip r:embed="rId6"/>
          <a:stretch/>
        </p:blipFill>
        <p:spPr>
          <a:xfrm>
            <a:off x="5546880" y="3852720"/>
            <a:ext cx="6164280" cy="2316240"/>
          </a:xfrm>
          <a:prstGeom prst="rect">
            <a:avLst/>
          </a:prstGeom>
          <a:ln w="0">
            <a:noFill/>
          </a:ln>
        </p:spPr>
      </p:pic>
      <p:pic>
        <p:nvPicPr>
          <p:cNvPr id="125" name="Звук 3" descr=""/>
          <p:cNvPicPr/>
          <p:nvPr/>
        </p:nvPicPr>
        <p:blipFill>
          <a:blip r:embed="rId7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dur="indefinite" nodeType="mainSeq">
                <p:childTnLst>
                  <p:par>
                    <p:cTn id="63" nodeType="clickEffect" fill="hold">
                      <p:stCondLst>
                        <p:cond delay="0"/>
                      </p:stCondLst>
                      <p:childTnLst>
                        <p:par>
                          <p:cTn id="6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Прямоугольник 238"/>
          <p:cNvSpPr/>
          <p:nvPr/>
        </p:nvSpPr>
        <p:spPr>
          <a:xfrm>
            <a:off x="276120" y="198360"/>
            <a:ext cx="1397160" cy="482760"/>
          </a:xfrm>
          <a:prstGeom prst="rect">
            <a:avLst/>
          </a:prstGeom>
          <a:solidFill>
            <a:srgbClr val="e7e6e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7" name="TextBox 239"/>
          <p:cNvSpPr/>
          <p:nvPr/>
        </p:nvSpPr>
        <p:spPr>
          <a:xfrm>
            <a:off x="11179080" y="276120"/>
            <a:ext cx="665280" cy="370080"/>
          </a:xfrm>
          <a:prstGeom prst="rect">
            <a:avLst/>
          </a:prstGeom>
          <a:solidFill>
            <a:srgbClr val="e7e6e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8" name="AutoShape 6"/>
          <p:cNvSpPr/>
          <p:nvPr/>
        </p:nvSpPr>
        <p:spPr>
          <a:xfrm>
            <a:off x="15552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rmAutofit fontScale="70000" lnSpcReduction="19999"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9" name="TextBox 9"/>
          <p:cNvSpPr/>
          <p:nvPr/>
        </p:nvSpPr>
        <p:spPr>
          <a:xfrm>
            <a:off x="4726080" y="720720"/>
            <a:ext cx="261468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   </a:t>
            </a:r>
            <a:r>
              <a:rPr b="1" lang="kk-KZ" sz="28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Стерильдеу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30" name="Picture 2" descr="https://cf.ppt-online.org/files/slide/6/6Lzj7eXNxnZgVKd93hw2SD5FQOYkCtI1UqvRou/slide-13.jpg"/>
          <p:cNvPicPr/>
          <p:nvPr/>
        </p:nvPicPr>
        <p:blipFill>
          <a:blip r:embed="rId1"/>
          <a:stretch/>
        </p:blipFill>
        <p:spPr>
          <a:xfrm>
            <a:off x="2206800" y="3713040"/>
            <a:ext cx="3840120" cy="4419720"/>
          </a:xfrm>
          <a:prstGeom prst="rect">
            <a:avLst/>
          </a:prstGeom>
          <a:ln w="0">
            <a:noFill/>
          </a:ln>
        </p:spPr>
      </p:pic>
      <p:pic>
        <p:nvPicPr>
          <p:cNvPr id="131" name="Picture 4" descr="https://med.mcfr.kz/images/articles/1189/500x339.jpg"/>
          <p:cNvPicPr/>
          <p:nvPr/>
        </p:nvPicPr>
        <p:blipFill>
          <a:blip r:embed="rId2"/>
          <a:stretch/>
        </p:blipFill>
        <p:spPr>
          <a:xfrm>
            <a:off x="6595920" y="3743280"/>
            <a:ext cx="3700440" cy="4321080"/>
          </a:xfrm>
          <a:prstGeom prst="rect">
            <a:avLst/>
          </a:prstGeom>
          <a:ln w="0">
            <a:noFill/>
          </a:ln>
        </p:spPr>
      </p:pic>
      <p:pic>
        <p:nvPicPr>
          <p:cNvPr id="132" name="Схема 11" descr=""/>
          <p:cNvPicPr/>
          <p:nvPr/>
        </p:nvPicPr>
        <p:blipFill>
          <a:blip r:embed="rId3"/>
          <a:stretch/>
        </p:blipFill>
        <p:spPr>
          <a:xfrm>
            <a:off x="2236680" y="1103400"/>
            <a:ext cx="8040960" cy="2614680"/>
          </a:xfrm>
          <a:prstGeom prst="rect">
            <a:avLst/>
          </a:prstGeom>
          <a:ln w="0">
            <a:noFill/>
          </a:ln>
        </p:spPr>
      </p:pic>
      <p:sp>
        <p:nvSpPr>
          <p:cNvPr id="133" name="Прямоугольник 12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Микробиологиялық зерттеулердің кезеңдері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34" name="Звук 2" descr=""/>
          <p:cNvPicPr/>
          <p:nvPr/>
        </p:nvPicPr>
        <p:blipFill>
          <a:blip r:embed="rId4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ransition spd="med" advTm="147000">
    <p:fade/>
  </p:transition>
  <p:timing>
    <p:tnLst>
      <p:par>
        <p:cTn id="67" dur="indefinite" restart="never" nodeType="tmRoot">
          <p:childTnLst>
            <p:seq>
              <p:cTn id="68" dur="indefinite" nodeType="mainSeq">
                <p:childTnLst>
                  <p:par>
                    <p:cTn id="69" nodeType="clickEffect" fill="hold">
                      <p:stCondLst>
                        <p:cond delay="0"/>
                      </p:stCondLst>
                      <p:childTnLst>
                        <p:par>
                          <p:cTn id="7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Box 49"/>
          <p:cNvSpPr/>
          <p:nvPr/>
        </p:nvSpPr>
        <p:spPr>
          <a:xfrm flipH="1">
            <a:off x="1296360" y="2449440"/>
            <a:ext cx="833400" cy="37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6" name="TextBox 48"/>
          <p:cNvSpPr/>
          <p:nvPr/>
        </p:nvSpPr>
        <p:spPr>
          <a:xfrm>
            <a:off x="1951200" y="311040"/>
            <a:ext cx="180720" cy="100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7" name="TextBox 50"/>
          <p:cNvSpPr/>
          <p:nvPr/>
        </p:nvSpPr>
        <p:spPr>
          <a:xfrm>
            <a:off x="4203000" y="838080"/>
            <a:ext cx="2898000" cy="94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Дезинфекциялау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38" name="Схема 53" descr=""/>
          <p:cNvPicPr/>
          <p:nvPr/>
        </p:nvPicPr>
        <p:blipFill>
          <a:blip r:embed="rId1"/>
          <a:stretch/>
        </p:blipFill>
        <p:spPr>
          <a:xfrm>
            <a:off x="743040" y="1494000"/>
            <a:ext cx="10510920" cy="5175000"/>
          </a:xfrm>
          <a:prstGeom prst="rect">
            <a:avLst/>
          </a:prstGeom>
          <a:ln w="0">
            <a:noFill/>
          </a:ln>
        </p:spPr>
      </p:pic>
      <p:sp>
        <p:nvSpPr>
          <p:cNvPr id="139" name="Прямоугольник 51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Микробиологиялық зерттеулердің кезеңдері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40" name="Звук 1" descr=""/>
          <p:cNvPicPr/>
          <p:nvPr/>
        </p:nvPicPr>
        <p:blipFill>
          <a:blip r:embed="rId2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ransition spd="med" advTm="89000">
    <p:fade/>
  </p:transition>
  <p:timing>
    <p:tnLst>
      <p:par>
        <p:cTn id="73" dur="indefinite" restart="never" nodeType="tmRoot">
          <p:childTnLst>
            <p:seq>
              <p:cTn id="74" dur="indefinite" nodeType="mainSeq">
                <p:childTnLst>
                  <p:par>
                    <p:cTn id="75" nodeType="clickEffect" fill="hold">
                      <p:stCondLst>
                        <p:cond delay="0"/>
                      </p:stCondLst>
                      <p:childTnLst>
                        <p:par>
                          <p:cTn id="7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Рисунок 7" descr=""/>
          <p:cNvPicPr/>
          <p:nvPr/>
        </p:nvPicPr>
        <p:blipFill>
          <a:blip r:embed="rId1"/>
          <a:srcRect l="0" t="6993" r="0" b="7648"/>
          <a:stretch/>
        </p:blipFill>
        <p:spPr>
          <a:xfrm>
            <a:off x="0" y="479520"/>
            <a:ext cx="12198240" cy="5854680"/>
          </a:xfrm>
          <a:prstGeom prst="rect">
            <a:avLst/>
          </a:prstGeom>
          <a:ln w="0">
            <a:noFill/>
          </a:ln>
        </p:spPr>
      </p:pic>
      <p:sp>
        <p:nvSpPr>
          <p:cNvPr id="142" name="Прямоугольник 1"/>
          <p:cNvSpPr/>
          <p:nvPr/>
        </p:nvSpPr>
        <p:spPr>
          <a:xfrm>
            <a:off x="10744200" y="5383080"/>
            <a:ext cx="1322280" cy="116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3" name="Прямоугольник 8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Микробиологиялық зерттеулердің кезеңдері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44" name="Picture 6" descr=""/>
          <p:cNvPicPr/>
          <p:nvPr/>
        </p:nvPicPr>
        <p:blipFill>
          <a:blip r:embed="rId2"/>
          <a:stretch/>
        </p:blipFill>
        <p:spPr>
          <a:xfrm>
            <a:off x="1679400" y="628956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145" name="Picture 7" descr=""/>
          <p:cNvPicPr/>
          <p:nvPr/>
        </p:nvPicPr>
        <p:blipFill>
          <a:blip r:embed="rId3"/>
          <a:stretch/>
        </p:blipFill>
        <p:spPr>
          <a:xfrm>
            <a:off x="1679400" y="6397560"/>
            <a:ext cx="9309240" cy="109440"/>
          </a:xfrm>
          <a:prstGeom prst="rect">
            <a:avLst/>
          </a:prstGeom>
          <a:ln w="0">
            <a:noFill/>
          </a:ln>
        </p:spPr>
      </p:pic>
      <p:sp>
        <p:nvSpPr>
          <p:cNvPr id="146" name="Прямоугольник 6"/>
          <p:cNvSpPr/>
          <p:nvPr/>
        </p:nvSpPr>
        <p:spPr>
          <a:xfrm>
            <a:off x="798480" y="812880"/>
            <a:ext cx="11176200" cy="512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Тапсырма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222a35"/>
                </a:solidFill>
                <a:uFillTx/>
                <a:latin typeface="Times New Roman"/>
                <a:ea typeface="Tahoma"/>
              </a:rPr>
              <a:t>Төмендегі әдістерді  стерильдеу  және  дезинфекциялаудың түрлеріне қарай </a:t>
            </a:r>
            <a:r>
              <a:rPr b="1" lang="ru-RU" sz="2400" strike="noStrike" u="none">
                <a:solidFill>
                  <a:srgbClr val="222a35"/>
                </a:solidFill>
                <a:uFillTx/>
                <a:latin typeface="Times New Roman"/>
                <a:ea typeface="Tahoma"/>
              </a:rPr>
              <a:t> </a:t>
            </a:r>
            <a:r>
              <a:rPr b="1" lang="kk-KZ" sz="2400" strike="noStrike" u="none">
                <a:solidFill>
                  <a:srgbClr val="222a35"/>
                </a:solidFill>
                <a:uFillTx/>
                <a:latin typeface="Times New Roman"/>
                <a:ea typeface="Tahoma"/>
              </a:rPr>
              <a:t>топтастырыңыздар: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отта қыздыру;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пастерлеу;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бумен стерильдеу;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фильтрлеу;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этилен тотығын пайдалану;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профилактикалық;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ошақтық;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токсикалық газдар;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сәулелермен залалсыздандыру.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                                  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47" name="Picture 2" descr="C:\Users\Г\Desktop\eb415b657e37d0c59fa48cdfc626d85e.gif"/>
          <p:cNvPicPr/>
          <p:nvPr/>
        </p:nvPicPr>
        <p:blipFill>
          <a:blip r:embed="rId4"/>
          <a:stretch/>
        </p:blipFill>
        <p:spPr>
          <a:xfrm>
            <a:off x="7329600" y="2122560"/>
            <a:ext cx="2892240" cy="3614760"/>
          </a:xfrm>
          <a:prstGeom prst="rect">
            <a:avLst/>
          </a:prstGeom>
          <a:ln w="0">
            <a:noFill/>
          </a:ln>
        </p:spPr>
      </p:pic>
      <p:pic>
        <p:nvPicPr>
          <p:cNvPr id="148" name="Звук 2" descr=""/>
          <p:cNvPicPr/>
          <p:nvPr/>
        </p:nvPicPr>
        <p:blipFill>
          <a:blip r:embed="rId5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dur="indefinite" nodeType="mainSeq">
                <p:childTnLst>
                  <p:par>
                    <p:cTn id="81" nodeType="clickEffect" fill="hold">
                      <p:stCondLst>
                        <p:cond delay="0"/>
                      </p:stCondLst>
                      <p:childTnLst>
                        <p:par>
                          <p:cTn id="8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Рисунок 7" descr=""/>
          <p:cNvPicPr/>
          <p:nvPr/>
        </p:nvPicPr>
        <p:blipFill>
          <a:blip r:embed="rId1"/>
          <a:srcRect l="0" t="6993" r="0" b="7648"/>
          <a:stretch/>
        </p:blipFill>
        <p:spPr>
          <a:xfrm>
            <a:off x="0" y="479520"/>
            <a:ext cx="12198240" cy="5854680"/>
          </a:xfrm>
          <a:prstGeom prst="rect">
            <a:avLst/>
          </a:prstGeom>
          <a:ln w="0">
            <a:noFill/>
          </a:ln>
        </p:spPr>
      </p:pic>
      <p:sp>
        <p:nvSpPr>
          <p:cNvPr id="150" name="Прямоугольник 1"/>
          <p:cNvSpPr/>
          <p:nvPr/>
        </p:nvSpPr>
        <p:spPr>
          <a:xfrm>
            <a:off x="10744200" y="5383080"/>
            <a:ext cx="1322280" cy="116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1" name="Прямоугольник 8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Микробиологиялық зерттеулердің кезеңдері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52" name="Picture 6" descr=""/>
          <p:cNvPicPr/>
          <p:nvPr/>
        </p:nvPicPr>
        <p:blipFill>
          <a:blip r:embed="rId2"/>
          <a:stretch/>
        </p:blipFill>
        <p:spPr>
          <a:xfrm>
            <a:off x="1679400" y="628956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153" name="Picture 7" descr=""/>
          <p:cNvPicPr/>
          <p:nvPr/>
        </p:nvPicPr>
        <p:blipFill>
          <a:blip r:embed="rId3"/>
          <a:stretch/>
        </p:blipFill>
        <p:spPr>
          <a:xfrm>
            <a:off x="1679400" y="6397560"/>
            <a:ext cx="9309240" cy="109440"/>
          </a:xfrm>
          <a:prstGeom prst="rect">
            <a:avLst/>
          </a:prstGeom>
          <a:ln w="0">
            <a:noFill/>
          </a:ln>
        </p:spPr>
      </p:pic>
      <p:sp>
        <p:nvSpPr>
          <p:cNvPr id="154" name="TextBox 6"/>
          <p:cNvSpPr/>
          <p:nvPr/>
        </p:nvSpPr>
        <p:spPr>
          <a:xfrm>
            <a:off x="1802520" y="1612800"/>
            <a:ext cx="234972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Стерильдеу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5" name="TextBox 7"/>
          <p:cNvSpPr/>
          <p:nvPr/>
        </p:nvSpPr>
        <p:spPr>
          <a:xfrm>
            <a:off x="541440" y="866880"/>
            <a:ext cx="2193480" cy="58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32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Жауабы: </a:t>
            </a:r>
            <a:endParaRPr b="0" lang="ru-RU" sz="3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6" name="Скругленный прямоугольник 9"/>
          <p:cNvSpPr/>
          <p:nvPr/>
        </p:nvSpPr>
        <p:spPr>
          <a:xfrm>
            <a:off x="566640" y="2278080"/>
            <a:ext cx="4891320" cy="35416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 fontScale="85000" lnSpcReduction="9999"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Жылулық </a:t>
            </a:r>
            <a:r>
              <a:rPr b="0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(отта қыздыру, қайнату, ыстық ауамен стерильдеу,автоклавтау т.б)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Сәулелік </a:t>
            </a:r>
            <a:r>
              <a:rPr b="0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(гамма және электронды сәулелер)</a:t>
            </a: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Химиялық</a:t>
            </a:r>
            <a:r>
              <a:rPr b="0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(токсикалық газдарды, этилен тотығы мен бромды метилдің қоспасын және формальдегидті қолдану)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7" name="Прямоугольник 10"/>
          <p:cNvSpPr/>
          <p:nvPr/>
        </p:nvSpPr>
        <p:spPr>
          <a:xfrm>
            <a:off x="7172640" y="1706400"/>
            <a:ext cx="338220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Дезинфекциялау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8" name="Скругленный прямоугольник 11"/>
          <p:cNvSpPr/>
          <p:nvPr/>
        </p:nvSpPr>
        <p:spPr>
          <a:xfrm>
            <a:off x="6669000" y="2430360"/>
            <a:ext cx="4442040" cy="1952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Профилактикалық (алдын-алу дезинфекция)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Ошақты дезинфекция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59" name="Звук 2" descr=""/>
          <p:cNvPicPr/>
          <p:nvPr/>
        </p:nvPicPr>
        <p:blipFill>
          <a:blip r:embed="rId4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85" dur="indefinite" restart="never" nodeType="tmRoot">
          <p:childTnLst>
            <p:seq>
              <p:cTn id="86" dur="indefinite" nodeType="mainSeq">
                <p:childTnLst>
                  <p:par>
                    <p:cTn id="87" nodeType="clickEffect" fill="hold">
                      <p:stCondLst>
                        <p:cond delay="0"/>
                      </p:stCondLst>
                      <p:childTnLst>
                        <p:par>
                          <p:cTn id="8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Рисунок 7" descr=""/>
          <p:cNvPicPr/>
          <p:nvPr/>
        </p:nvPicPr>
        <p:blipFill>
          <a:blip r:embed="rId1"/>
          <a:srcRect l="0" t="6993" r="0" b="7648"/>
          <a:stretch/>
        </p:blipFill>
        <p:spPr>
          <a:xfrm>
            <a:off x="0" y="479520"/>
            <a:ext cx="12198240" cy="5854680"/>
          </a:xfrm>
          <a:prstGeom prst="rect">
            <a:avLst/>
          </a:prstGeom>
          <a:ln w="0">
            <a:noFill/>
          </a:ln>
        </p:spPr>
      </p:pic>
      <p:sp>
        <p:nvSpPr>
          <p:cNvPr id="161" name="Прямоугольник 1"/>
          <p:cNvSpPr/>
          <p:nvPr/>
        </p:nvSpPr>
        <p:spPr>
          <a:xfrm>
            <a:off x="10744200" y="5383080"/>
            <a:ext cx="1322280" cy="116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2" name="Прямоугольник 8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Микробиологиялық зерттеулердің кезеңдері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63" name="Picture 6" descr=""/>
          <p:cNvPicPr/>
          <p:nvPr/>
        </p:nvPicPr>
        <p:blipFill>
          <a:blip r:embed="rId2"/>
          <a:stretch/>
        </p:blipFill>
        <p:spPr>
          <a:xfrm>
            <a:off x="1679400" y="628956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164" name="Picture 7" descr=""/>
          <p:cNvPicPr/>
          <p:nvPr/>
        </p:nvPicPr>
        <p:blipFill>
          <a:blip r:embed="rId3"/>
          <a:stretch/>
        </p:blipFill>
        <p:spPr>
          <a:xfrm>
            <a:off x="1679400" y="6397560"/>
            <a:ext cx="9309240" cy="109440"/>
          </a:xfrm>
          <a:prstGeom prst="rect">
            <a:avLst/>
          </a:prstGeom>
          <a:ln w="0">
            <a:noFill/>
          </a:ln>
        </p:spPr>
      </p:pic>
      <p:sp>
        <p:nvSpPr>
          <p:cNvPr id="165" name="Rectangle 1"/>
          <p:cNvSpPr/>
          <p:nvPr/>
        </p:nvSpPr>
        <p:spPr>
          <a:xfrm>
            <a:off x="900000" y="1337760"/>
            <a:ext cx="10493640" cy="3936600"/>
          </a:xfrm>
          <a:prstGeom prst="rect">
            <a:avLst/>
          </a:prstGeom>
          <a:gradFill rotWithShape="0">
            <a:gsLst>
              <a:gs pos="0">
                <a:srgbClr val="b1cbe9"/>
              </a:gs>
              <a:gs pos="100000">
                <a:srgbClr val="92b9e4"/>
              </a:gs>
            </a:gsLst>
            <a:lin ang="5400000"/>
          </a:gradFill>
          <a:ln w="648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000000"/>
                </a:solidFill>
                <a:uFillTx/>
                <a:latin typeface="Times New Roman"/>
                <a:ea typeface="SimSun"/>
              </a:rPr>
              <a:t>Қорытынды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000000"/>
                </a:solidFill>
                <a:uFillTx/>
                <a:latin typeface="Times New Roman"/>
                <a:ea typeface="SimSun"/>
              </a:rPr>
              <a:t>Бүгінгі сабақта сіздер микробиологиялық зерттеу кезеңдері мен микроорганизмдермен жұмыс істеу кезіндегі дезинфекциялау және стерильдеу әдістері туралы түсіндіңіздер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000000"/>
                </a:solidFill>
                <a:uFillTx/>
                <a:latin typeface="Times New Roman"/>
                <a:ea typeface="SimSun"/>
              </a:rPr>
              <a:t>Үй тапсырмасы: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000000"/>
                </a:solidFill>
                <a:uFillTx/>
                <a:latin typeface="Times New Roman"/>
                <a:ea typeface="SimSun"/>
              </a:rPr>
              <a:t>§3</a:t>
            </a:r>
            <a:r>
              <a:rPr b="0" lang="en-US" sz="2800" strike="noStrike" u="none">
                <a:solidFill>
                  <a:srgbClr val="000000"/>
                </a:solidFill>
                <a:uFillTx/>
                <a:latin typeface="Times New Roman"/>
                <a:ea typeface="SimSun"/>
              </a:rPr>
              <a:t>9-40</a:t>
            </a:r>
            <a:r>
              <a:rPr b="0" lang="kk-KZ" sz="2800" strike="noStrike" u="none">
                <a:solidFill>
                  <a:srgbClr val="000000"/>
                </a:solidFill>
                <a:uFillTx/>
                <a:latin typeface="Times New Roman"/>
                <a:ea typeface="SimSun"/>
              </a:rPr>
              <a:t>. Мазмұндау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000000"/>
                </a:solidFill>
                <a:uFillTx/>
                <a:latin typeface="Times New Roman"/>
                <a:ea typeface="SimSun"/>
              </a:rPr>
              <a:t>Біліміңді тексер,  30 бет</a:t>
            </a:r>
            <a:r>
              <a:rPr b="0" lang="ru-RU" sz="28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66" name="Звук 2" descr=""/>
          <p:cNvPicPr/>
          <p:nvPr/>
        </p:nvPicPr>
        <p:blipFill>
          <a:blip r:embed="rId4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91" dur="indefinite" restart="never" nodeType="tmRoot">
          <p:childTnLst>
            <p:seq>
              <p:cTn id="92" dur="indefinite" nodeType="mainSeq">
                <p:childTnLst>
                  <p:par>
                    <p:cTn id="93" nodeType="clickEffect" fill="hold">
                      <p:stCondLst>
                        <p:cond delay="0"/>
                      </p:stCondLst>
                      <p:childTnLst>
                        <p:par>
                          <p:cTn id="9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"/>
          <p:cNvSpPr txBox="1"/>
          <p:nvPr/>
        </p:nvSpPr>
        <p:spPr>
          <a:xfrm>
            <a:off x="678960" y="1945800"/>
            <a:ext cx="10960200" cy="1032120"/>
          </a:xfrm>
          <a:prstGeom prst="rect">
            <a:avLst/>
          </a:prstGeom>
          <a:solidFill>
            <a:srgbClr val="ededed"/>
          </a:solidFill>
          <a:ln w="9360">
            <a:solidFill>
              <a:srgbClr val="002060"/>
            </a:solidFill>
            <a:miter/>
          </a:ln>
        </p:spPr>
        <p:txBody>
          <a:bodyPr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   </a:t>
            </a: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Бағалау критерийлері: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Clr>
                <a:srgbClr val="1f4e79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Calibri"/>
              </a:rPr>
              <a:t> </a:t>
            </a: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Calibri"/>
              </a:rPr>
              <a:t>микробиологиялық зерттеу кезеңдерін сипаттайды және түсіндіреді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5" name="Прямоугольник 3"/>
          <p:cNvSpPr/>
          <p:nvPr/>
        </p:nvSpPr>
        <p:spPr>
          <a:xfrm>
            <a:off x="0" y="152280"/>
            <a:ext cx="12192120" cy="787680"/>
          </a:xfrm>
          <a:prstGeom prst="rect">
            <a:avLst/>
          </a:prstGeom>
          <a:solidFill>
            <a:srgbClr val="2e75b6"/>
          </a:solidFill>
          <a:ln w="12600">
            <a:solidFill>
              <a:srgbClr val="7030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 fontScale="25000" lnSpcReduction="19999"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Оқу мақсаты: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imes New Roman"/>
              </a:rPr>
              <a:t>        </a:t>
            </a: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imes New Roman"/>
              </a:rPr>
              <a:t>11.4.3.1 - микробиологиялық зерттеу кезеңдерін сипаттау және түсіндіру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1f4e79"/>
                </a:solidFill>
                <a:uFillTx/>
                <a:latin typeface="Times New Roman"/>
                <a:ea typeface="Times New Roman"/>
              </a:rPr>
              <a:t>    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6" name="Picture 5" descr=""/>
          <p:cNvPicPr/>
          <p:nvPr/>
        </p:nvPicPr>
        <p:blipFill>
          <a:blip r:embed="rId1"/>
          <a:stretch/>
        </p:blipFill>
        <p:spPr>
          <a:xfrm>
            <a:off x="1770120" y="6234120"/>
            <a:ext cx="9345600" cy="201600"/>
          </a:xfrm>
          <a:prstGeom prst="rect">
            <a:avLst/>
          </a:prstGeom>
          <a:ln w="0">
            <a:noFill/>
          </a:ln>
        </p:spPr>
      </p:pic>
      <p:pic>
        <p:nvPicPr>
          <p:cNvPr id="27" name="Picture 7" descr="https://psychbook.ru/assets/i/ai/4/4/1/i/2988967.jpg"/>
          <p:cNvPicPr/>
          <p:nvPr/>
        </p:nvPicPr>
        <p:blipFill>
          <a:blip r:embed="rId2"/>
          <a:stretch/>
        </p:blipFill>
        <p:spPr>
          <a:xfrm>
            <a:off x="2852640" y="3041640"/>
            <a:ext cx="6151680" cy="5821200"/>
          </a:xfrm>
          <a:prstGeom prst="rect">
            <a:avLst/>
          </a:prstGeom>
          <a:ln w="0">
            <a:noFill/>
          </a:ln>
        </p:spPr>
      </p:pic>
      <p:pic>
        <p:nvPicPr>
          <p:cNvPr id="28" name="Звук 2" descr=""/>
          <p:cNvPicPr/>
          <p:nvPr/>
        </p:nvPicPr>
        <p:blipFill>
          <a:blip r:embed="rId3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nodeType="clickEffect" fill="hold">
                      <p:stCondLst>
                        <p:cond delay="0"/>
                      </p:stCondLst>
                      <p:childTnLst>
                        <p:par>
                          <p:cTn id="1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7" descr=""/>
          <p:cNvPicPr/>
          <p:nvPr/>
        </p:nvPicPr>
        <p:blipFill>
          <a:blip r:embed="rId1"/>
          <a:srcRect l="0" t="6993" r="0" b="7648"/>
          <a:stretch/>
        </p:blipFill>
        <p:spPr>
          <a:xfrm>
            <a:off x="0" y="479520"/>
            <a:ext cx="12198240" cy="5854680"/>
          </a:xfrm>
          <a:prstGeom prst="rect">
            <a:avLst/>
          </a:prstGeom>
          <a:ln w="0">
            <a:noFill/>
          </a:ln>
        </p:spPr>
      </p:pic>
      <p:sp>
        <p:nvSpPr>
          <p:cNvPr id="30" name="Прямоугольник 1"/>
          <p:cNvSpPr/>
          <p:nvPr/>
        </p:nvSpPr>
        <p:spPr>
          <a:xfrm>
            <a:off x="10744200" y="5383080"/>
            <a:ext cx="1322280" cy="116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Прямоугольник 8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Микробиологиялық зерттеулердің кезеңдері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6" descr=""/>
          <p:cNvPicPr/>
          <p:nvPr/>
        </p:nvPicPr>
        <p:blipFill>
          <a:blip r:embed="rId2"/>
          <a:stretch/>
        </p:blipFill>
        <p:spPr>
          <a:xfrm>
            <a:off x="1679400" y="628956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33" name="Picture 7" descr=""/>
          <p:cNvPicPr/>
          <p:nvPr/>
        </p:nvPicPr>
        <p:blipFill>
          <a:blip r:embed="rId3"/>
          <a:stretch/>
        </p:blipFill>
        <p:spPr>
          <a:xfrm>
            <a:off x="1679400" y="6397560"/>
            <a:ext cx="9309240" cy="109440"/>
          </a:xfrm>
          <a:prstGeom prst="rect">
            <a:avLst/>
          </a:prstGeom>
          <a:ln w="0">
            <a:noFill/>
          </a:ln>
        </p:spPr>
      </p:pic>
      <p:sp>
        <p:nvSpPr>
          <p:cNvPr id="34" name="Прямоугольник 6"/>
          <p:cNvSpPr/>
          <p:nvPr/>
        </p:nvSpPr>
        <p:spPr>
          <a:xfrm>
            <a:off x="482760" y="816120"/>
            <a:ext cx="11039400" cy="119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trike="noStrike" u="none">
                <a:solidFill>
                  <a:srgbClr val="2e75b6"/>
                </a:solidFill>
                <a:uFillTx/>
                <a:latin typeface="Times New Roman"/>
                <a:ea typeface="Tahoma"/>
              </a:rPr>
              <a:t>Ой-қозғау: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1. Зерттеу және диагноз қою үшін сынама алудың маңызы қандай?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2. Микроорганизмдермен жұмыс істеу кезіндегі қандай әдістерді білесіздер?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5" name="Picture 8" descr="https://thumbs.dreamstime.com/z/microbes-different-shapes-d-illustration-bacteria-viruses-staphylococci-streptococci-neisseria-treponema-rod-shaped-78075014.jpg"/>
          <p:cNvPicPr/>
          <p:nvPr/>
        </p:nvPicPr>
        <p:blipFill>
          <a:blip r:embed="rId4"/>
          <a:srcRect l="0" t="0" r="0" b="11888"/>
          <a:stretch/>
        </p:blipFill>
        <p:spPr>
          <a:xfrm>
            <a:off x="1619280" y="2163600"/>
            <a:ext cx="8191440" cy="3584880"/>
          </a:xfrm>
          <a:prstGeom prst="rect">
            <a:avLst/>
          </a:prstGeom>
          <a:ln w="0">
            <a:noFill/>
          </a:ln>
        </p:spPr>
      </p:pic>
      <p:pic>
        <p:nvPicPr>
          <p:cNvPr id="36" name="Звук 3" descr=""/>
          <p:cNvPicPr/>
          <p:nvPr/>
        </p:nvPicPr>
        <p:blipFill>
          <a:blip r:embed="rId5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nodeType="clickEffect" fill="hold">
                      <p:stCondLst>
                        <p:cond delay="0"/>
                      </p:stCondLst>
                      <p:childTnLst>
                        <p:par>
                          <p:cTn id="1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7" descr=""/>
          <p:cNvPicPr/>
          <p:nvPr/>
        </p:nvPicPr>
        <p:blipFill>
          <a:blip r:embed="rId1"/>
          <a:srcRect l="0" t="6993" r="0" b="7648"/>
          <a:stretch/>
        </p:blipFill>
        <p:spPr>
          <a:xfrm>
            <a:off x="0" y="479520"/>
            <a:ext cx="12198240" cy="5854680"/>
          </a:xfrm>
          <a:prstGeom prst="rect">
            <a:avLst/>
          </a:prstGeom>
          <a:ln w="0">
            <a:noFill/>
          </a:ln>
        </p:spPr>
      </p:pic>
      <p:sp>
        <p:nvSpPr>
          <p:cNvPr id="38" name="Прямоугольник 1"/>
          <p:cNvSpPr/>
          <p:nvPr/>
        </p:nvSpPr>
        <p:spPr>
          <a:xfrm>
            <a:off x="10744200" y="5383080"/>
            <a:ext cx="1322280" cy="116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9" name="Прямоугольник 8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Микробиологиялық зерттеулердің кезеңдері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0" name="Picture 6" descr=""/>
          <p:cNvPicPr/>
          <p:nvPr/>
        </p:nvPicPr>
        <p:blipFill>
          <a:blip r:embed="rId2"/>
          <a:stretch/>
        </p:blipFill>
        <p:spPr>
          <a:xfrm>
            <a:off x="1679400" y="628956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41" name="Picture 7" descr=""/>
          <p:cNvPicPr/>
          <p:nvPr/>
        </p:nvPicPr>
        <p:blipFill>
          <a:blip r:embed="rId3"/>
          <a:stretch/>
        </p:blipFill>
        <p:spPr>
          <a:xfrm>
            <a:off x="1679400" y="6397560"/>
            <a:ext cx="9309240" cy="109440"/>
          </a:xfrm>
          <a:prstGeom prst="rect">
            <a:avLst/>
          </a:prstGeom>
          <a:ln w="0">
            <a:noFill/>
          </a:ln>
        </p:spPr>
      </p:pic>
      <p:sp>
        <p:nvSpPr>
          <p:cNvPr id="42" name="TextBox 7"/>
          <p:cNvSpPr/>
          <p:nvPr/>
        </p:nvSpPr>
        <p:spPr>
          <a:xfrm>
            <a:off x="2955960" y="836640"/>
            <a:ext cx="4594320" cy="825480"/>
          </a:xfrm>
          <a:prstGeom prst="rect">
            <a:avLst/>
          </a:prstGeom>
          <a:solidFill>
            <a:srgbClr val="bdd7e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Бактериологиялық зерттеулер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3" name="Стрелка вниз 9"/>
          <p:cNvSpPr/>
          <p:nvPr/>
        </p:nvSpPr>
        <p:spPr>
          <a:xfrm rot="2487600">
            <a:off x="3663720" y="1663200"/>
            <a:ext cx="660240" cy="668520"/>
          </a:xfrm>
          <a:prstGeom prst="downArrow">
            <a:avLst>
              <a:gd name="adj1" fmla="val 50000"/>
              <a:gd name="adj2" fmla="val 50027"/>
            </a:avLst>
          </a:prstGeom>
          <a:solidFill>
            <a:srgbClr val="bdd7e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4" name="Стрелка вниз 10"/>
          <p:cNvSpPr/>
          <p:nvPr/>
        </p:nvSpPr>
        <p:spPr>
          <a:xfrm rot="19266600">
            <a:off x="6366960" y="1701360"/>
            <a:ext cx="623880" cy="673200"/>
          </a:xfrm>
          <a:prstGeom prst="downArrow">
            <a:avLst>
              <a:gd name="adj1" fmla="val 50000"/>
              <a:gd name="adj2" fmla="val 50006"/>
            </a:avLst>
          </a:prstGeom>
          <a:solidFill>
            <a:srgbClr val="bdd7e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5" name="Прямоугольник 11"/>
          <p:cNvSpPr/>
          <p:nvPr/>
        </p:nvSpPr>
        <p:spPr>
          <a:xfrm>
            <a:off x="1074600" y="2416320"/>
            <a:ext cx="3649680" cy="914400"/>
          </a:xfrm>
          <a:prstGeom prst="rect">
            <a:avLst/>
          </a:prstGeom>
          <a:solidFill>
            <a:srgbClr val="bdd7ee"/>
          </a:solidFill>
          <a:ln w="648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Бактерияларды бөліп алу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6" name="Прямоугольник 12"/>
          <p:cNvSpPr/>
          <p:nvPr/>
        </p:nvSpPr>
        <p:spPr>
          <a:xfrm>
            <a:off x="5452920" y="2427120"/>
            <a:ext cx="3649680" cy="914400"/>
          </a:xfrm>
          <a:prstGeom prst="rect">
            <a:avLst/>
          </a:prstGeom>
          <a:solidFill>
            <a:srgbClr val="bdd7ee"/>
          </a:solidFill>
          <a:ln w="648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Бактериялардың қасиеттерін білу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7" name="Picture 2" descr="https://i.gifer.com/embedded/download/7aJL.gif"/>
          <p:cNvPicPr/>
          <p:nvPr/>
        </p:nvPicPr>
        <p:blipFill>
          <a:blip r:embed="rId4"/>
          <a:stretch/>
        </p:blipFill>
        <p:spPr>
          <a:xfrm>
            <a:off x="9018720" y="1117440"/>
            <a:ext cx="2950920" cy="3333960"/>
          </a:xfrm>
          <a:prstGeom prst="rect">
            <a:avLst/>
          </a:prstGeom>
          <a:ln w="0">
            <a:noFill/>
          </a:ln>
        </p:spPr>
      </p:pic>
      <p:pic>
        <p:nvPicPr>
          <p:cNvPr id="48" name="Picture 4" descr="https://www.winnsservices.co.uk/hubfs/4400-1.jpg"/>
          <p:cNvPicPr/>
          <p:nvPr/>
        </p:nvPicPr>
        <p:blipFill>
          <a:blip r:embed="rId5"/>
          <a:stretch/>
        </p:blipFill>
        <p:spPr>
          <a:xfrm>
            <a:off x="1712880" y="3468600"/>
            <a:ext cx="7039080" cy="2801880"/>
          </a:xfrm>
          <a:prstGeom prst="rect">
            <a:avLst/>
          </a:prstGeom>
          <a:ln w="0">
            <a:noFill/>
          </a:ln>
        </p:spPr>
      </p:pic>
      <p:pic>
        <p:nvPicPr>
          <p:cNvPr id="49" name="Звук 3" descr=""/>
          <p:cNvPicPr/>
          <p:nvPr/>
        </p:nvPicPr>
        <p:blipFill>
          <a:blip r:embed="rId6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>
                <p:childTnLst>
                  <p:par>
                    <p:cTn id="21" nodeType="clickEffect" fill="hold">
                      <p:stCondLst>
                        <p:cond delay="0"/>
                      </p:stCondLst>
                      <p:childTnLst>
                        <p:par>
                          <p:cTn id="2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7" descr=""/>
          <p:cNvPicPr/>
          <p:nvPr/>
        </p:nvPicPr>
        <p:blipFill>
          <a:blip r:embed="rId1"/>
          <a:srcRect l="0" t="6993" r="0" b="7648"/>
          <a:stretch/>
        </p:blipFill>
        <p:spPr>
          <a:xfrm>
            <a:off x="0" y="479520"/>
            <a:ext cx="12198240" cy="5854680"/>
          </a:xfrm>
          <a:prstGeom prst="rect">
            <a:avLst/>
          </a:prstGeom>
          <a:ln w="0">
            <a:noFill/>
          </a:ln>
        </p:spPr>
      </p:pic>
      <p:sp>
        <p:nvSpPr>
          <p:cNvPr id="51" name="Прямоугольник 1"/>
          <p:cNvSpPr/>
          <p:nvPr/>
        </p:nvSpPr>
        <p:spPr>
          <a:xfrm>
            <a:off x="10744200" y="5383080"/>
            <a:ext cx="1322280" cy="116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2" name="Прямоугольник 8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Микробиологиялық зерттеулердің кезеңдері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3" name="Picture 6" descr=""/>
          <p:cNvPicPr/>
          <p:nvPr/>
        </p:nvPicPr>
        <p:blipFill>
          <a:blip r:embed="rId2"/>
          <a:stretch/>
        </p:blipFill>
        <p:spPr>
          <a:xfrm>
            <a:off x="1679400" y="628956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7" descr=""/>
          <p:cNvPicPr/>
          <p:nvPr/>
        </p:nvPicPr>
        <p:blipFill>
          <a:blip r:embed="rId3"/>
          <a:stretch/>
        </p:blipFill>
        <p:spPr>
          <a:xfrm>
            <a:off x="1679400" y="6397560"/>
            <a:ext cx="9309240" cy="109440"/>
          </a:xfrm>
          <a:prstGeom prst="rect">
            <a:avLst/>
          </a:prstGeom>
          <a:ln w="0">
            <a:noFill/>
          </a:ln>
        </p:spPr>
      </p:pic>
      <p:sp>
        <p:nvSpPr>
          <p:cNvPr id="55" name="Прямоугольник 7"/>
          <p:cNvSpPr/>
          <p:nvPr/>
        </p:nvSpPr>
        <p:spPr>
          <a:xfrm>
            <a:off x="2210760" y="965160"/>
            <a:ext cx="777492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Бактериологиялық зерттеулердің принциптері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6" name="Прямоугольник 9"/>
          <p:cNvSpPr/>
          <p:nvPr/>
        </p:nvSpPr>
        <p:spPr>
          <a:xfrm>
            <a:off x="1621800" y="4275000"/>
            <a:ext cx="2653920" cy="64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Клиникалық үлгілер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 </a:t>
            </a:r>
            <a:r>
              <a:rPr b="1" lang="kk-KZ" sz="18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үшін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7" name="Прямоугольник 10"/>
          <p:cNvSpPr/>
          <p:nvPr/>
        </p:nvSpPr>
        <p:spPr>
          <a:xfrm>
            <a:off x="7605720" y="4309920"/>
            <a:ext cx="2698920" cy="64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Қоршаған орта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 </a:t>
            </a:r>
            <a:r>
              <a:rPr b="1" lang="kk-KZ" sz="18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нысандары үшін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8" name="Picture 2" descr="https://cf.ppt-online.org/files/slide/d/dUhNQjiRKLt0a5ZuMVv1CexHI3gSsy47GXrolp/slide-11.jpg"/>
          <p:cNvPicPr/>
          <p:nvPr/>
        </p:nvPicPr>
        <p:blipFill>
          <a:blip r:embed="rId4"/>
          <a:stretch/>
        </p:blipFill>
        <p:spPr>
          <a:xfrm>
            <a:off x="981000" y="1536840"/>
            <a:ext cx="4986360" cy="511308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4" descr="http://images.myshared.ru/54/1341541/slide_25.jpg"/>
          <p:cNvPicPr/>
          <p:nvPr/>
        </p:nvPicPr>
        <p:blipFill>
          <a:blip r:embed="rId5"/>
          <a:stretch/>
        </p:blipFill>
        <p:spPr>
          <a:xfrm>
            <a:off x="6357960" y="1573200"/>
            <a:ext cx="4761000" cy="4967280"/>
          </a:xfrm>
          <a:prstGeom prst="rect">
            <a:avLst/>
          </a:prstGeom>
          <a:ln w="0">
            <a:noFill/>
          </a:ln>
        </p:spPr>
      </p:pic>
      <p:pic>
        <p:nvPicPr>
          <p:cNvPr id="60" name="Звук 3" descr=""/>
          <p:cNvPicPr/>
          <p:nvPr/>
        </p:nvPicPr>
        <p:blipFill>
          <a:blip r:embed="rId6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dur="indefinite" nodeType="mainSeq">
                <p:childTnLst>
                  <p:par>
                    <p:cTn id="27" nodeType="clickEffect" fill="hold">
                      <p:stCondLst>
                        <p:cond delay="0"/>
                      </p:stCondLst>
                      <p:childTnLst>
                        <p:par>
                          <p:cTn id="2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7" descr=""/>
          <p:cNvPicPr/>
          <p:nvPr/>
        </p:nvPicPr>
        <p:blipFill>
          <a:blip r:embed="rId1"/>
          <a:srcRect l="0" t="6993" r="0" b="7648"/>
          <a:stretch/>
        </p:blipFill>
        <p:spPr>
          <a:xfrm>
            <a:off x="0" y="479520"/>
            <a:ext cx="12198240" cy="5854680"/>
          </a:xfrm>
          <a:prstGeom prst="rect">
            <a:avLst/>
          </a:prstGeom>
          <a:ln w="0">
            <a:noFill/>
          </a:ln>
        </p:spPr>
      </p:pic>
      <p:sp>
        <p:nvSpPr>
          <p:cNvPr id="62" name="Прямоугольник 1"/>
          <p:cNvSpPr/>
          <p:nvPr/>
        </p:nvSpPr>
        <p:spPr>
          <a:xfrm>
            <a:off x="10744200" y="5383080"/>
            <a:ext cx="1322280" cy="116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3" name="Прямоугольник 8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Микробиологиялық зерттеулердің кезеңдері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4" name="Picture 6" descr=""/>
          <p:cNvPicPr/>
          <p:nvPr/>
        </p:nvPicPr>
        <p:blipFill>
          <a:blip r:embed="rId2"/>
          <a:stretch/>
        </p:blipFill>
        <p:spPr>
          <a:xfrm>
            <a:off x="1679400" y="628956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7" descr=""/>
          <p:cNvPicPr/>
          <p:nvPr/>
        </p:nvPicPr>
        <p:blipFill>
          <a:blip r:embed="rId3"/>
          <a:stretch/>
        </p:blipFill>
        <p:spPr>
          <a:xfrm>
            <a:off x="1679400" y="6397560"/>
            <a:ext cx="9309240" cy="109440"/>
          </a:xfrm>
          <a:prstGeom prst="rect">
            <a:avLst/>
          </a:prstGeom>
          <a:ln w="0">
            <a:noFill/>
          </a:ln>
        </p:spPr>
      </p:pic>
      <p:sp>
        <p:nvSpPr>
          <p:cNvPr id="66" name="Прямоугольник 7"/>
          <p:cNvSpPr/>
          <p:nvPr/>
        </p:nvSpPr>
        <p:spPr>
          <a:xfrm>
            <a:off x="1044720" y="928800"/>
            <a:ext cx="10421640" cy="94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Зерттеу материалдары сынамасын қажетті және жеткілікті көлемде іріктеу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7" name="Picture 6" descr="https://i1.wp.com/zdravkom.ru/ckfinder/userfiles/images/super%20bacteria.jpg"/>
          <p:cNvPicPr/>
          <p:nvPr/>
        </p:nvPicPr>
        <p:blipFill>
          <a:blip r:embed="rId4"/>
          <a:stretch/>
        </p:blipFill>
        <p:spPr>
          <a:xfrm>
            <a:off x="907920" y="2097000"/>
            <a:ext cx="4743720" cy="580860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8" descr="http://prolegkie.ru/wp-content/uploads/2015/05/bakterii.jpg"/>
          <p:cNvPicPr/>
          <p:nvPr/>
        </p:nvPicPr>
        <p:blipFill>
          <a:blip r:embed="rId5"/>
          <a:stretch/>
        </p:blipFill>
        <p:spPr>
          <a:xfrm>
            <a:off x="6035760" y="2109960"/>
            <a:ext cx="4651200" cy="5675040"/>
          </a:xfrm>
          <a:prstGeom prst="rect">
            <a:avLst/>
          </a:prstGeom>
          <a:ln w="0">
            <a:noFill/>
          </a:ln>
        </p:spPr>
      </p:pic>
      <p:pic>
        <p:nvPicPr>
          <p:cNvPr id="69" name="Звук 3" descr=""/>
          <p:cNvPicPr/>
          <p:nvPr/>
        </p:nvPicPr>
        <p:blipFill>
          <a:blip r:embed="rId6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dur="indefinite" nodeType="mainSeq">
                <p:childTnLst>
                  <p:par>
                    <p:cTn id="33" nodeType="clickEffect" fill="hold">
                      <p:stCondLst>
                        <p:cond delay="0"/>
                      </p:stCondLst>
                      <p:childTnLst>
                        <p:par>
                          <p:cTn id="3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7" descr=""/>
          <p:cNvPicPr/>
          <p:nvPr/>
        </p:nvPicPr>
        <p:blipFill>
          <a:blip r:embed="rId1"/>
          <a:srcRect l="0" t="6993" r="0" b="7648"/>
          <a:stretch/>
        </p:blipFill>
        <p:spPr>
          <a:xfrm>
            <a:off x="0" y="479520"/>
            <a:ext cx="12198240" cy="5854680"/>
          </a:xfrm>
          <a:prstGeom prst="rect">
            <a:avLst/>
          </a:prstGeom>
          <a:ln w="0">
            <a:noFill/>
          </a:ln>
        </p:spPr>
      </p:pic>
      <p:sp>
        <p:nvSpPr>
          <p:cNvPr id="71" name="Прямоугольник 1"/>
          <p:cNvSpPr/>
          <p:nvPr/>
        </p:nvSpPr>
        <p:spPr>
          <a:xfrm>
            <a:off x="10744200" y="5383080"/>
            <a:ext cx="1322280" cy="116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2" name="Прямоугольник 8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Микробиологиялық зерттеулердің кезеңдері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3" name="Picture 6" descr=""/>
          <p:cNvPicPr/>
          <p:nvPr/>
        </p:nvPicPr>
        <p:blipFill>
          <a:blip r:embed="rId2"/>
          <a:stretch/>
        </p:blipFill>
        <p:spPr>
          <a:xfrm>
            <a:off x="1679400" y="628956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74" name="Picture 7" descr=""/>
          <p:cNvPicPr/>
          <p:nvPr/>
        </p:nvPicPr>
        <p:blipFill>
          <a:blip r:embed="rId3"/>
          <a:stretch/>
        </p:blipFill>
        <p:spPr>
          <a:xfrm>
            <a:off x="1679400" y="6397560"/>
            <a:ext cx="9309240" cy="109440"/>
          </a:xfrm>
          <a:prstGeom prst="rect">
            <a:avLst/>
          </a:prstGeom>
          <a:ln w="0">
            <a:noFill/>
          </a:ln>
        </p:spPr>
      </p:pic>
      <p:sp>
        <p:nvSpPr>
          <p:cNvPr id="75" name="Прямоугольник 7"/>
          <p:cNvSpPr/>
          <p:nvPr/>
        </p:nvSpPr>
        <p:spPr>
          <a:xfrm>
            <a:off x="1306440" y="957240"/>
            <a:ext cx="927432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Қоректік ортаға сәйкес келетін тиімді жиынтықты таңдау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6" name="Picture 6" descr="http://linezolid.ru/wp-content/uploads/2016/10/1-49.jpg"/>
          <p:cNvPicPr/>
          <p:nvPr/>
        </p:nvPicPr>
        <p:blipFill>
          <a:blip r:embed="rId4"/>
          <a:stretch/>
        </p:blipFill>
        <p:spPr>
          <a:xfrm>
            <a:off x="725400" y="1639800"/>
            <a:ext cx="5145120" cy="7332840"/>
          </a:xfrm>
          <a:prstGeom prst="rect">
            <a:avLst/>
          </a:prstGeom>
          <a:ln w="0">
            <a:noFill/>
          </a:ln>
        </p:spPr>
      </p:pic>
      <p:pic>
        <p:nvPicPr>
          <p:cNvPr id="77" name="Picture 2" descr="C:\Users\user\Desktop\гиф.jpg"/>
          <p:cNvPicPr/>
          <p:nvPr/>
        </p:nvPicPr>
        <p:blipFill>
          <a:blip r:embed="rId5"/>
          <a:stretch/>
        </p:blipFill>
        <p:spPr>
          <a:xfrm>
            <a:off x="6119640" y="1689120"/>
            <a:ext cx="5237280" cy="7149960"/>
          </a:xfrm>
          <a:prstGeom prst="rect">
            <a:avLst/>
          </a:prstGeom>
          <a:ln w="0">
            <a:noFill/>
          </a:ln>
        </p:spPr>
      </p:pic>
      <p:pic>
        <p:nvPicPr>
          <p:cNvPr id="78" name="Звук 3" descr=""/>
          <p:cNvPicPr/>
          <p:nvPr/>
        </p:nvPicPr>
        <p:blipFill>
          <a:blip r:embed="rId6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dur="indefinite" nodeType="mainSeq">
                <p:childTnLst>
                  <p:par>
                    <p:cTn id="39" nodeType="clickEffect" fill="hold">
                      <p:stCondLst>
                        <p:cond delay="0"/>
                      </p:stCondLst>
                      <p:childTnLst>
                        <p:par>
                          <p:cTn id="4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7" descr=""/>
          <p:cNvPicPr/>
          <p:nvPr/>
        </p:nvPicPr>
        <p:blipFill>
          <a:blip r:embed="rId1"/>
          <a:srcRect l="0" t="6993" r="0" b="7648"/>
          <a:stretch/>
        </p:blipFill>
        <p:spPr>
          <a:xfrm>
            <a:off x="0" y="479520"/>
            <a:ext cx="12198240" cy="5854680"/>
          </a:xfrm>
          <a:prstGeom prst="rect">
            <a:avLst/>
          </a:prstGeom>
          <a:ln w="0">
            <a:noFill/>
          </a:ln>
        </p:spPr>
      </p:pic>
      <p:sp>
        <p:nvSpPr>
          <p:cNvPr id="80" name="Прямоугольник 1"/>
          <p:cNvSpPr/>
          <p:nvPr/>
        </p:nvSpPr>
        <p:spPr>
          <a:xfrm>
            <a:off x="10744200" y="5383080"/>
            <a:ext cx="1322280" cy="116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1" name="Прямоугольник 8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Микробиологиялық зерттеулердің кезеңдері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2" name="Picture 6" descr=""/>
          <p:cNvPicPr/>
          <p:nvPr/>
        </p:nvPicPr>
        <p:blipFill>
          <a:blip r:embed="rId2"/>
          <a:stretch/>
        </p:blipFill>
        <p:spPr>
          <a:xfrm>
            <a:off x="1679400" y="628956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83" name="Picture 7" descr=""/>
          <p:cNvPicPr/>
          <p:nvPr/>
        </p:nvPicPr>
        <p:blipFill>
          <a:blip r:embed="rId3"/>
          <a:stretch/>
        </p:blipFill>
        <p:spPr>
          <a:xfrm>
            <a:off x="1679400" y="6397560"/>
            <a:ext cx="9309240" cy="109440"/>
          </a:xfrm>
          <a:prstGeom prst="rect">
            <a:avLst/>
          </a:prstGeom>
          <a:ln w="0">
            <a:noFill/>
          </a:ln>
        </p:spPr>
      </p:pic>
      <p:sp>
        <p:nvSpPr>
          <p:cNvPr id="84" name="Прямоугольник 7"/>
          <p:cNvSpPr/>
          <p:nvPr/>
        </p:nvSpPr>
        <p:spPr>
          <a:xfrm>
            <a:off x="4045320" y="907920"/>
            <a:ext cx="352800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Қағидаларды сақтау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5" name="Picture 4" descr="http://wasser-filter.ru/wp-content/uploads/2014/05/Enviro-2.jpg"/>
          <p:cNvPicPr/>
          <p:nvPr/>
        </p:nvPicPr>
        <p:blipFill>
          <a:blip r:embed="rId4"/>
          <a:stretch/>
        </p:blipFill>
        <p:spPr>
          <a:xfrm>
            <a:off x="938160" y="1627200"/>
            <a:ext cx="4944960" cy="7272360"/>
          </a:xfrm>
          <a:prstGeom prst="rect">
            <a:avLst/>
          </a:prstGeom>
          <a:ln w="0">
            <a:noFill/>
          </a:ln>
        </p:spPr>
      </p:pic>
      <p:pic>
        <p:nvPicPr>
          <p:cNvPr id="86" name="Picture 6" descr="https://i1.wp.com/zdravkom.ru/ckfinder/userfiles/images/super%20bacteria.jpg"/>
          <p:cNvPicPr/>
          <p:nvPr/>
        </p:nvPicPr>
        <p:blipFill>
          <a:blip r:embed="rId5"/>
          <a:stretch/>
        </p:blipFill>
        <p:spPr>
          <a:xfrm>
            <a:off x="6218280" y="1670040"/>
            <a:ext cx="5151240" cy="7577280"/>
          </a:xfrm>
          <a:prstGeom prst="rect">
            <a:avLst/>
          </a:prstGeom>
          <a:ln w="0">
            <a:noFill/>
          </a:ln>
        </p:spPr>
      </p:pic>
      <p:pic>
        <p:nvPicPr>
          <p:cNvPr id="87" name="Звук 3" descr=""/>
          <p:cNvPicPr/>
          <p:nvPr/>
        </p:nvPicPr>
        <p:blipFill>
          <a:blip r:embed="rId6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nodeType="clickEffect" fill="hold">
                      <p:stCondLst>
                        <p:cond delay="0"/>
                      </p:stCondLst>
                      <p:childTnLst>
                        <p:par>
                          <p:cTn id="4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Рисунок 7" descr=""/>
          <p:cNvPicPr/>
          <p:nvPr/>
        </p:nvPicPr>
        <p:blipFill>
          <a:blip r:embed="rId1"/>
          <a:srcRect l="0" t="6993" r="0" b="7648"/>
          <a:stretch/>
        </p:blipFill>
        <p:spPr>
          <a:xfrm>
            <a:off x="0" y="479520"/>
            <a:ext cx="12198240" cy="5854680"/>
          </a:xfrm>
          <a:prstGeom prst="rect">
            <a:avLst/>
          </a:prstGeom>
          <a:ln w="0">
            <a:noFill/>
          </a:ln>
        </p:spPr>
      </p:pic>
      <p:sp>
        <p:nvSpPr>
          <p:cNvPr id="89" name="Прямоугольник 1"/>
          <p:cNvSpPr/>
          <p:nvPr/>
        </p:nvSpPr>
        <p:spPr>
          <a:xfrm>
            <a:off x="10744200" y="5383080"/>
            <a:ext cx="1322280" cy="116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0" name="Прямоугольник 8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Микробиологиялық зерттеулердің кезеңдері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1" name="Picture 6" descr=""/>
          <p:cNvPicPr/>
          <p:nvPr/>
        </p:nvPicPr>
        <p:blipFill>
          <a:blip r:embed="rId2"/>
          <a:stretch/>
        </p:blipFill>
        <p:spPr>
          <a:xfrm>
            <a:off x="1679400" y="628956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92" name="Picture 7" descr=""/>
          <p:cNvPicPr/>
          <p:nvPr/>
        </p:nvPicPr>
        <p:blipFill>
          <a:blip r:embed="rId3"/>
          <a:stretch/>
        </p:blipFill>
        <p:spPr>
          <a:xfrm>
            <a:off x="1679400" y="6397560"/>
            <a:ext cx="9309240" cy="109440"/>
          </a:xfrm>
          <a:prstGeom prst="rect">
            <a:avLst/>
          </a:prstGeom>
          <a:ln w="0">
            <a:noFill/>
          </a:ln>
        </p:spPr>
      </p:pic>
      <p:sp>
        <p:nvSpPr>
          <p:cNvPr id="93" name="Прямоугольник 7"/>
          <p:cNvSpPr/>
          <p:nvPr/>
        </p:nvSpPr>
        <p:spPr>
          <a:xfrm>
            <a:off x="1755720" y="855720"/>
            <a:ext cx="872352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Өсірінділердің биохимиялық қасиеттерін зерттеу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4" name="Picture 2" descr="http://www.business-equipment.ru/images/tehnologiya-proizvodstva-kefira.jpg"/>
          <p:cNvPicPr/>
          <p:nvPr/>
        </p:nvPicPr>
        <p:blipFill>
          <a:blip r:embed="rId4"/>
          <a:stretch/>
        </p:blipFill>
        <p:spPr>
          <a:xfrm>
            <a:off x="652320" y="1420920"/>
            <a:ext cx="3297240" cy="6637320"/>
          </a:xfrm>
          <a:prstGeom prst="rect">
            <a:avLst/>
          </a:prstGeom>
          <a:ln w="0">
            <a:noFill/>
          </a:ln>
        </p:spPr>
      </p:pic>
      <p:pic>
        <p:nvPicPr>
          <p:cNvPr id="95" name="Picture 6" descr="https://i2.wp.com/podvodnyj-mir-i-vse-ego-tajny.ru/wp-content/uploads/2-8.jpg"/>
          <p:cNvPicPr/>
          <p:nvPr/>
        </p:nvPicPr>
        <p:blipFill>
          <a:blip r:embed="rId5"/>
          <a:stretch/>
        </p:blipFill>
        <p:spPr>
          <a:xfrm>
            <a:off x="4164120" y="1407960"/>
            <a:ext cx="3736800" cy="6639120"/>
          </a:xfrm>
          <a:prstGeom prst="rect">
            <a:avLst/>
          </a:prstGeom>
          <a:ln w="0">
            <a:noFill/>
          </a:ln>
        </p:spPr>
      </p:pic>
      <p:pic>
        <p:nvPicPr>
          <p:cNvPr id="96" name="Picture 8" descr="https://voloslove.ru/wp-content/uploads/2017/06/laminariya-listya.jpg"/>
          <p:cNvPicPr/>
          <p:nvPr/>
        </p:nvPicPr>
        <p:blipFill>
          <a:blip r:embed="rId6"/>
          <a:stretch/>
        </p:blipFill>
        <p:spPr>
          <a:xfrm>
            <a:off x="8070840" y="1432080"/>
            <a:ext cx="3382920" cy="6529320"/>
          </a:xfrm>
          <a:prstGeom prst="rect">
            <a:avLst/>
          </a:prstGeom>
          <a:ln w="0">
            <a:noFill/>
          </a:ln>
        </p:spPr>
      </p:pic>
      <p:pic>
        <p:nvPicPr>
          <p:cNvPr id="97" name="Звук 3" descr=""/>
          <p:cNvPicPr/>
          <p:nvPr/>
        </p:nvPicPr>
        <p:blipFill>
          <a:blip r:embed="rId7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dur="indefinite" nodeType="mainSeq">
                <p:childTnLst>
                  <p:par>
                    <p:cTn id="51" nodeType="clickEffect" fill="hold">
                      <p:stCondLst>
                        <p:cond delay="0"/>
                      </p:stCondLst>
                      <p:childTnLst>
                        <p:par>
                          <p:cTn id="5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13124</TotalTime>
  <Application>LibreOffice/24.8.2.1$MacOSX_AARCH64 LibreOffice_project/0f794b6e29741098670a3b95d60478a65d05ef13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2020-03-31T19:00:45Z</dcterms:created>
  <dc:creator>Admin</dc:creator>
  <dc:description/>
  <dc:language>ru-RU</dc:language>
  <cp:lastModifiedBy>Данагул</cp:lastModifiedBy>
  <cp:lastPrinted>2020-07-29T16:32:38Z</cp:lastPrinted>
  <dcterms:modified xsi:type="dcterms:W3CDTF">2024-11-05T20:02:07Z</dcterms:modified>
  <cp:revision>677</cp:revision>
  <dc:subject/>
  <dc:title>Презентация PowerPoint</dc:title>
</cp:coreProperties>
</file>