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9" r:id="rId5"/>
    <p:sldId id="291" r:id="rId6"/>
    <p:sldId id="277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5" r:id="rId16"/>
    <p:sldId id="290" r:id="rId17"/>
    <p:sldId id="292" r:id="rId18"/>
    <p:sldId id="293" r:id="rId19"/>
    <p:sldId id="294" r:id="rId20"/>
    <p:sldId id="284" r:id="rId21"/>
    <p:sldId id="29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 snapToGrid="0">
      <p:cViewPr>
        <p:scale>
          <a:sx n="76" d="100"/>
          <a:sy n="76" d="100"/>
        </p:scale>
        <p:origin x="-55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C8B36-D4FB-422A-97BF-4F305802F036}" type="doc">
      <dgm:prSet loTypeId="urn:microsoft.com/office/officeart/2005/8/layout/list1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F49E5B5-1918-4C9D-B27E-B639B1DD0BBE}">
      <dgm:prSet phldrT="[Текст]"/>
      <dgm:spPr/>
      <dgm:t>
        <a:bodyPr/>
        <a:lstStyle/>
        <a:p>
          <a:r>
            <a:rPr lang="kk-KZ" dirty="0" smtClean="0"/>
            <a:t>Медицина</a:t>
          </a:r>
          <a:endParaRPr lang="ru-RU" dirty="0"/>
        </a:p>
      </dgm:t>
    </dgm:pt>
    <dgm:pt modelId="{C715F6C1-F0E7-4108-938D-5D44357AA98E}" type="parTrans" cxnId="{E666E6A1-705B-4F1F-807D-B882CB54633A}">
      <dgm:prSet/>
      <dgm:spPr/>
      <dgm:t>
        <a:bodyPr/>
        <a:lstStyle/>
        <a:p>
          <a:endParaRPr lang="ru-RU"/>
        </a:p>
      </dgm:t>
    </dgm:pt>
    <dgm:pt modelId="{FAB6EC9D-1CDF-490A-BC5B-88934455B847}" type="sibTrans" cxnId="{E666E6A1-705B-4F1F-807D-B882CB54633A}">
      <dgm:prSet/>
      <dgm:spPr/>
      <dgm:t>
        <a:bodyPr/>
        <a:lstStyle/>
        <a:p>
          <a:endParaRPr lang="ru-RU"/>
        </a:p>
      </dgm:t>
    </dgm:pt>
    <dgm:pt modelId="{749E107C-4579-4020-9545-534EB5072978}">
      <dgm:prSet phldrT="[Текст]"/>
      <dgm:spPr/>
      <dgm:t>
        <a:bodyPr/>
        <a:lstStyle/>
        <a:p>
          <a:r>
            <a:rPr lang="kk-KZ" dirty="0" smtClean="0"/>
            <a:t>Ауыл шаруашылығы</a:t>
          </a:r>
          <a:endParaRPr lang="ru-RU" dirty="0"/>
        </a:p>
      </dgm:t>
    </dgm:pt>
    <dgm:pt modelId="{A32812F0-B25E-4384-BBF8-475128F550CF}" type="parTrans" cxnId="{C0426D82-59D5-4FA3-A2F9-4ED321E885B5}">
      <dgm:prSet/>
      <dgm:spPr/>
      <dgm:t>
        <a:bodyPr/>
        <a:lstStyle/>
        <a:p>
          <a:endParaRPr lang="ru-RU"/>
        </a:p>
      </dgm:t>
    </dgm:pt>
    <dgm:pt modelId="{2A6C123F-B18E-4994-A1B8-9183969F2143}" type="sibTrans" cxnId="{C0426D82-59D5-4FA3-A2F9-4ED321E885B5}">
      <dgm:prSet/>
      <dgm:spPr/>
      <dgm:t>
        <a:bodyPr/>
        <a:lstStyle/>
        <a:p>
          <a:endParaRPr lang="ru-RU"/>
        </a:p>
      </dgm:t>
    </dgm:pt>
    <dgm:pt modelId="{5CC9869A-4E69-4B47-9DD7-43842C659F1E}">
      <dgm:prSet phldrT="[Текст]"/>
      <dgm:spPr/>
      <dgm:t>
        <a:bodyPr/>
        <a:lstStyle/>
        <a:p>
          <a:r>
            <a:rPr lang="kk-KZ" dirty="0" smtClean="0"/>
            <a:t>Химиялық технология</a:t>
          </a:r>
          <a:endParaRPr lang="ru-RU" dirty="0"/>
        </a:p>
      </dgm:t>
    </dgm:pt>
    <dgm:pt modelId="{E3BEC7A2-3398-47BD-ADFC-4FF81FD14BF5}" type="parTrans" cxnId="{EAB58C16-9E65-4B7B-BCCA-F542024DC213}">
      <dgm:prSet/>
      <dgm:spPr/>
      <dgm:t>
        <a:bodyPr/>
        <a:lstStyle/>
        <a:p>
          <a:endParaRPr lang="ru-RU"/>
        </a:p>
      </dgm:t>
    </dgm:pt>
    <dgm:pt modelId="{CB3C2863-4CEF-4175-B509-8640994C7E41}" type="sibTrans" cxnId="{EAB58C16-9E65-4B7B-BCCA-F542024DC213}">
      <dgm:prSet/>
      <dgm:spPr/>
      <dgm:t>
        <a:bodyPr/>
        <a:lstStyle/>
        <a:p>
          <a:endParaRPr lang="ru-RU"/>
        </a:p>
      </dgm:t>
    </dgm:pt>
    <dgm:pt modelId="{D094AD1F-FEE3-46F7-B264-1F3BA575D0FD}" type="pres">
      <dgm:prSet presAssocID="{88FC8B36-D4FB-422A-97BF-4F305802F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23B460-E03E-4781-8BDF-A576F3083311}" type="pres">
      <dgm:prSet presAssocID="{AF49E5B5-1918-4C9D-B27E-B639B1DD0BBE}" presName="parentLin" presStyleCnt="0"/>
      <dgm:spPr/>
      <dgm:t>
        <a:bodyPr/>
        <a:lstStyle/>
        <a:p>
          <a:endParaRPr lang="ru-RU"/>
        </a:p>
      </dgm:t>
    </dgm:pt>
    <dgm:pt modelId="{57B2FCC0-4A3A-42B6-B8E5-87B918328BF4}" type="pres">
      <dgm:prSet presAssocID="{AF49E5B5-1918-4C9D-B27E-B639B1DD0B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85E7B7-3FCF-4477-9172-DA9ED757475C}" type="pres">
      <dgm:prSet presAssocID="{AF49E5B5-1918-4C9D-B27E-B639B1DD0B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8414A-C659-40A7-95DF-027670AFC97B}" type="pres">
      <dgm:prSet presAssocID="{AF49E5B5-1918-4C9D-B27E-B639B1DD0BBE}" presName="negativeSpace" presStyleCnt="0"/>
      <dgm:spPr/>
      <dgm:t>
        <a:bodyPr/>
        <a:lstStyle/>
        <a:p>
          <a:endParaRPr lang="ru-RU"/>
        </a:p>
      </dgm:t>
    </dgm:pt>
    <dgm:pt modelId="{91B1884C-71CF-4FB2-B494-BA7CB6729426}" type="pres">
      <dgm:prSet presAssocID="{AF49E5B5-1918-4C9D-B27E-B639B1DD0BB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4271D-BE82-4498-BA9C-9F0254952CC7}" type="pres">
      <dgm:prSet presAssocID="{FAB6EC9D-1CDF-490A-BC5B-88934455B847}" presName="spaceBetweenRectangles" presStyleCnt="0"/>
      <dgm:spPr/>
      <dgm:t>
        <a:bodyPr/>
        <a:lstStyle/>
        <a:p>
          <a:endParaRPr lang="ru-RU"/>
        </a:p>
      </dgm:t>
    </dgm:pt>
    <dgm:pt modelId="{BD6ED571-7374-4E98-88D7-6DB73EB653D3}" type="pres">
      <dgm:prSet presAssocID="{749E107C-4579-4020-9545-534EB5072978}" presName="parentLin" presStyleCnt="0"/>
      <dgm:spPr/>
      <dgm:t>
        <a:bodyPr/>
        <a:lstStyle/>
        <a:p>
          <a:endParaRPr lang="ru-RU"/>
        </a:p>
      </dgm:t>
    </dgm:pt>
    <dgm:pt modelId="{F7DDFF04-5E19-472A-932B-3EB012F67326}" type="pres">
      <dgm:prSet presAssocID="{749E107C-4579-4020-9545-534EB50729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A1D37A-656A-4A8D-A6AA-FE170A283935}" type="pres">
      <dgm:prSet presAssocID="{749E107C-4579-4020-9545-534EB50729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171E-F940-457D-AD57-50A0CD7C431E}" type="pres">
      <dgm:prSet presAssocID="{749E107C-4579-4020-9545-534EB5072978}" presName="negativeSpace" presStyleCnt="0"/>
      <dgm:spPr/>
      <dgm:t>
        <a:bodyPr/>
        <a:lstStyle/>
        <a:p>
          <a:endParaRPr lang="ru-RU"/>
        </a:p>
      </dgm:t>
    </dgm:pt>
    <dgm:pt modelId="{1821F8C9-1CCF-4D75-94DA-E7B22EE7D464}" type="pres">
      <dgm:prSet presAssocID="{749E107C-4579-4020-9545-534EB507297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5DCD9-5930-4A34-9CDF-0BBB90889C40}" type="pres">
      <dgm:prSet presAssocID="{2A6C123F-B18E-4994-A1B8-9183969F2143}" presName="spaceBetweenRectangles" presStyleCnt="0"/>
      <dgm:spPr/>
      <dgm:t>
        <a:bodyPr/>
        <a:lstStyle/>
        <a:p>
          <a:endParaRPr lang="ru-RU"/>
        </a:p>
      </dgm:t>
    </dgm:pt>
    <dgm:pt modelId="{343F2DF9-CB5D-4DA9-9FD7-3746E01002D8}" type="pres">
      <dgm:prSet presAssocID="{5CC9869A-4E69-4B47-9DD7-43842C659F1E}" presName="parentLin" presStyleCnt="0"/>
      <dgm:spPr/>
      <dgm:t>
        <a:bodyPr/>
        <a:lstStyle/>
        <a:p>
          <a:endParaRPr lang="ru-RU"/>
        </a:p>
      </dgm:t>
    </dgm:pt>
    <dgm:pt modelId="{51BAE4A5-72F3-4D55-8611-3479B95607E3}" type="pres">
      <dgm:prSet presAssocID="{5CC9869A-4E69-4B47-9DD7-43842C659F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A908D78-0DCF-4EFE-8A06-634CA3E2A70B}" type="pres">
      <dgm:prSet presAssocID="{5CC9869A-4E69-4B47-9DD7-43842C659F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BD6A1-9C2E-4EE5-B9D0-C4882F8B267B}" type="pres">
      <dgm:prSet presAssocID="{5CC9869A-4E69-4B47-9DD7-43842C659F1E}" presName="negativeSpace" presStyleCnt="0"/>
      <dgm:spPr/>
      <dgm:t>
        <a:bodyPr/>
        <a:lstStyle/>
        <a:p>
          <a:endParaRPr lang="ru-RU"/>
        </a:p>
      </dgm:t>
    </dgm:pt>
    <dgm:pt modelId="{E6FD54D6-A4B8-4EC8-8EA4-1C701776BD63}" type="pres">
      <dgm:prSet presAssocID="{5CC9869A-4E69-4B47-9DD7-43842C659F1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33C0C-D140-48C2-AC19-C3DFEE82210B}" type="presOf" srcId="{AF49E5B5-1918-4C9D-B27E-B639B1DD0BBE}" destId="{57B2FCC0-4A3A-42B6-B8E5-87B918328BF4}" srcOrd="0" destOrd="0" presId="urn:microsoft.com/office/officeart/2005/8/layout/list1"/>
    <dgm:cxn modelId="{F26069D8-A45F-4B40-8846-614FE80F74AD}" type="presOf" srcId="{5CC9869A-4E69-4B47-9DD7-43842C659F1E}" destId="{8A908D78-0DCF-4EFE-8A06-634CA3E2A70B}" srcOrd="1" destOrd="0" presId="urn:microsoft.com/office/officeart/2005/8/layout/list1"/>
    <dgm:cxn modelId="{60A309DE-7DFD-4F81-96EE-C3F9364BE0FD}" type="presOf" srcId="{749E107C-4579-4020-9545-534EB5072978}" destId="{70A1D37A-656A-4A8D-A6AA-FE170A283935}" srcOrd="1" destOrd="0" presId="urn:microsoft.com/office/officeart/2005/8/layout/list1"/>
    <dgm:cxn modelId="{9A743DD3-A4AE-4703-9974-C7B7EF182372}" type="presOf" srcId="{88FC8B36-D4FB-422A-97BF-4F305802F036}" destId="{D094AD1F-FEE3-46F7-B264-1F3BA575D0FD}" srcOrd="0" destOrd="0" presId="urn:microsoft.com/office/officeart/2005/8/layout/list1"/>
    <dgm:cxn modelId="{EAB58C16-9E65-4B7B-BCCA-F542024DC213}" srcId="{88FC8B36-D4FB-422A-97BF-4F305802F036}" destId="{5CC9869A-4E69-4B47-9DD7-43842C659F1E}" srcOrd="2" destOrd="0" parTransId="{E3BEC7A2-3398-47BD-ADFC-4FF81FD14BF5}" sibTransId="{CB3C2863-4CEF-4175-B509-8640994C7E41}"/>
    <dgm:cxn modelId="{C0426D82-59D5-4FA3-A2F9-4ED321E885B5}" srcId="{88FC8B36-D4FB-422A-97BF-4F305802F036}" destId="{749E107C-4579-4020-9545-534EB5072978}" srcOrd="1" destOrd="0" parTransId="{A32812F0-B25E-4384-BBF8-475128F550CF}" sibTransId="{2A6C123F-B18E-4994-A1B8-9183969F2143}"/>
    <dgm:cxn modelId="{38FD0978-DF2A-41F9-B0AB-8D92C67649DE}" type="presOf" srcId="{5CC9869A-4E69-4B47-9DD7-43842C659F1E}" destId="{51BAE4A5-72F3-4D55-8611-3479B95607E3}" srcOrd="0" destOrd="0" presId="urn:microsoft.com/office/officeart/2005/8/layout/list1"/>
    <dgm:cxn modelId="{4419E9F7-2A7D-442B-B1FD-93CC8CFAD781}" type="presOf" srcId="{749E107C-4579-4020-9545-534EB5072978}" destId="{F7DDFF04-5E19-472A-932B-3EB012F67326}" srcOrd="0" destOrd="0" presId="urn:microsoft.com/office/officeart/2005/8/layout/list1"/>
    <dgm:cxn modelId="{E666E6A1-705B-4F1F-807D-B882CB54633A}" srcId="{88FC8B36-D4FB-422A-97BF-4F305802F036}" destId="{AF49E5B5-1918-4C9D-B27E-B639B1DD0BBE}" srcOrd="0" destOrd="0" parTransId="{C715F6C1-F0E7-4108-938D-5D44357AA98E}" sibTransId="{FAB6EC9D-1CDF-490A-BC5B-88934455B847}"/>
    <dgm:cxn modelId="{66DDD55B-D8F3-496E-B95D-6956E43A24E6}" type="presOf" srcId="{AF49E5B5-1918-4C9D-B27E-B639B1DD0BBE}" destId="{C385E7B7-3FCF-4477-9172-DA9ED757475C}" srcOrd="1" destOrd="0" presId="urn:microsoft.com/office/officeart/2005/8/layout/list1"/>
    <dgm:cxn modelId="{F2FC439C-470C-4793-8E0E-24A18F69575F}" type="presParOf" srcId="{D094AD1F-FEE3-46F7-B264-1F3BA575D0FD}" destId="{CA23B460-E03E-4781-8BDF-A576F3083311}" srcOrd="0" destOrd="0" presId="urn:microsoft.com/office/officeart/2005/8/layout/list1"/>
    <dgm:cxn modelId="{1A90A942-71EA-4F25-A8FA-7CF99585BAD5}" type="presParOf" srcId="{CA23B460-E03E-4781-8BDF-A576F3083311}" destId="{57B2FCC0-4A3A-42B6-B8E5-87B918328BF4}" srcOrd="0" destOrd="0" presId="urn:microsoft.com/office/officeart/2005/8/layout/list1"/>
    <dgm:cxn modelId="{9265E596-F16F-4680-9077-697D8D1483D3}" type="presParOf" srcId="{CA23B460-E03E-4781-8BDF-A576F3083311}" destId="{C385E7B7-3FCF-4477-9172-DA9ED757475C}" srcOrd="1" destOrd="0" presId="urn:microsoft.com/office/officeart/2005/8/layout/list1"/>
    <dgm:cxn modelId="{2167F855-523A-432E-A72F-DD1A268E2D55}" type="presParOf" srcId="{D094AD1F-FEE3-46F7-B264-1F3BA575D0FD}" destId="{83C8414A-C659-40A7-95DF-027670AFC97B}" srcOrd="1" destOrd="0" presId="urn:microsoft.com/office/officeart/2005/8/layout/list1"/>
    <dgm:cxn modelId="{7290E537-6648-4E9F-95DC-05C26E3A7EB7}" type="presParOf" srcId="{D094AD1F-FEE3-46F7-B264-1F3BA575D0FD}" destId="{91B1884C-71CF-4FB2-B494-BA7CB6729426}" srcOrd="2" destOrd="0" presId="urn:microsoft.com/office/officeart/2005/8/layout/list1"/>
    <dgm:cxn modelId="{F77D392F-4EB0-40AB-B962-031CE03F0C24}" type="presParOf" srcId="{D094AD1F-FEE3-46F7-B264-1F3BA575D0FD}" destId="{A014271D-BE82-4498-BA9C-9F0254952CC7}" srcOrd="3" destOrd="0" presId="urn:microsoft.com/office/officeart/2005/8/layout/list1"/>
    <dgm:cxn modelId="{7901E000-78AE-4494-92F0-EC9B1B8D12C4}" type="presParOf" srcId="{D094AD1F-FEE3-46F7-B264-1F3BA575D0FD}" destId="{BD6ED571-7374-4E98-88D7-6DB73EB653D3}" srcOrd="4" destOrd="0" presId="urn:microsoft.com/office/officeart/2005/8/layout/list1"/>
    <dgm:cxn modelId="{AF5E738D-0C34-485B-9DC6-AB06609891E6}" type="presParOf" srcId="{BD6ED571-7374-4E98-88D7-6DB73EB653D3}" destId="{F7DDFF04-5E19-472A-932B-3EB012F67326}" srcOrd="0" destOrd="0" presId="urn:microsoft.com/office/officeart/2005/8/layout/list1"/>
    <dgm:cxn modelId="{F9293611-740E-493B-BA68-233C6681D28F}" type="presParOf" srcId="{BD6ED571-7374-4E98-88D7-6DB73EB653D3}" destId="{70A1D37A-656A-4A8D-A6AA-FE170A283935}" srcOrd="1" destOrd="0" presId="urn:microsoft.com/office/officeart/2005/8/layout/list1"/>
    <dgm:cxn modelId="{26ED6452-3B48-440B-9644-08660A2DC71C}" type="presParOf" srcId="{D094AD1F-FEE3-46F7-B264-1F3BA575D0FD}" destId="{4B96171E-F940-457D-AD57-50A0CD7C431E}" srcOrd="5" destOrd="0" presId="urn:microsoft.com/office/officeart/2005/8/layout/list1"/>
    <dgm:cxn modelId="{B85399B8-8707-4EAA-8085-08114244C47F}" type="presParOf" srcId="{D094AD1F-FEE3-46F7-B264-1F3BA575D0FD}" destId="{1821F8C9-1CCF-4D75-94DA-E7B22EE7D464}" srcOrd="6" destOrd="0" presId="urn:microsoft.com/office/officeart/2005/8/layout/list1"/>
    <dgm:cxn modelId="{CC4F9DC1-A352-4A8D-A41D-030DADBB82EB}" type="presParOf" srcId="{D094AD1F-FEE3-46F7-B264-1F3BA575D0FD}" destId="{00F5DCD9-5930-4A34-9CDF-0BBB90889C40}" srcOrd="7" destOrd="0" presId="urn:microsoft.com/office/officeart/2005/8/layout/list1"/>
    <dgm:cxn modelId="{132AC82C-2BD5-41D5-BBBA-0A171AEC1E11}" type="presParOf" srcId="{D094AD1F-FEE3-46F7-B264-1F3BA575D0FD}" destId="{343F2DF9-CB5D-4DA9-9FD7-3746E01002D8}" srcOrd="8" destOrd="0" presId="urn:microsoft.com/office/officeart/2005/8/layout/list1"/>
    <dgm:cxn modelId="{9FC4B64B-25F8-4EC3-8093-24649EBD3980}" type="presParOf" srcId="{343F2DF9-CB5D-4DA9-9FD7-3746E01002D8}" destId="{51BAE4A5-72F3-4D55-8611-3479B95607E3}" srcOrd="0" destOrd="0" presId="urn:microsoft.com/office/officeart/2005/8/layout/list1"/>
    <dgm:cxn modelId="{E27BE582-FD21-4DE8-89EF-02C4CCAC23DB}" type="presParOf" srcId="{343F2DF9-CB5D-4DA9-9FD7-3746E01002D8}" destId="{8A908D78-0DCF-4EFE-8A06-634CA3E2A70B}" srcOrd="1" destOrd="0" presId="urn:microsoft.com/office/officeart/2005/8/layout/list1"/>
    <dgm:cxn modelId="{4DC4020A-8AD3-48A9-BC48-205B5EFB306E}" type="presParOf" srcId="{D094AD1F-FEE3-46F7-B264-1F3BA575D0FD}" destId="{484BD6A1-9C2E-4EE5-B9D0-C4882F8B267B}" srcOrd="9" destOrd="0" presId="urn:microsoft.com/office/officeart/2005/8/layout/list1"/>
    <dgm:cxn modelId="{07182601-D930-4CAC-94A3-D3A6DD78D41A}" type="presParOf" srcId="{D094AD1F-FEE3-46F7-B264-1F3BA575D0FD}" destId="{E6FD54D6-A4B8-4EC8-8EA4-1C701776BD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1884C-71CF-4FB2-B494-BA7CB672942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85E7B7-3FCF-4477-9172-DA9ED757475C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Медицина</a:t>
          </a:r>
          <a:endParaRPr lang="ru-RU" sz="3100" kern="1200" dirty="0"/>
        </a:p>
      </dsp:txBody>
      <dsp:txXfrm>
        <a:off x="349472" y="51131"/>
        <a:ext cx="4177856" cy="825776"/>
      </dsp:txXfrm>
    </dsp:sp>
    <dsp:sp modelId="{1821F8C9-1CCF-4D75-94DA-E7B22EE7D46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1D37A-656A-4A8D-A6AA-FE170A28393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Ауыл шаруашылығы</a:t>
          </a:r>
          <a:endParaRPr lang="ru-RU" sz="3100" kern="1200" dirty="0"/>
        </a:p>
      </dsp:txBody>
      <dsp:txXfrm>
        <a:off x="349472" y="1457291"/>
        <a:ext cx="4177856" cy="825776"/>
      </dsp:txXfrm>
    </dsp:sp>
    <dsp:sp modelId="{E6FD54D6-A4B8-4EC8-8EA4-1C701776BD6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908D78-0DCF-4EFE-8A06-634CA3E2A70B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100" kern="1200" dirty="0" smtClean="0"/>
            <a:t>Химиялық технология</a:t>
          </a:r>
          <a:endParaRPr lang="ru-RU" sz="3100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0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6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0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2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7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AAEF-2A48-4838-97FB-EEB3E460AB43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59C4-7E99-47AE-AD72-DF97FECF1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дезоксирибонуклеин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11.4.3.3 рекомбинантты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дезоксирибонуклеин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5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>
            <a:spLocks noGrp="1" noChangeArrowheads="1"/>
          </p:cNvSpPr>
          <p:nvPr>
            <p:ph type="title"/>
          </p:nvPr>
        </p:nvSpPr>
        <p:spPr>
          <a:xfrm>
            <a:off x="1378425" y="344013"/>
            <a:ext cx="9958316" cy="1477962"/>
          </a:xfrm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2-кезең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ДНҚ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молекулаға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3614383" y="6124434"/>
            <a:ext cx="5486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Гибридті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плазмидтік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306" y="1987522"/>
            <a:ext cx="4219575" cy="39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5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5"/>
          <p:cNvSpPr txBox="1">
            <a:spLocks noChangeArrowheads="1"/>
          </p:cNvSpPr>
          <p:nvPr/>
        </p:nvSpPr>
        <p:spPr bwMode="auto">
          <a:xfrm>
            <a:off x="3048000" y="4419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133600" y="4572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kumimoji="1"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419600" y="2438400"/>
            <a:ext cx="2895600" cy="1371600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9471" name="Picture 15" descr="кл 2 с фоном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DA8B"/>
              </a:clrFrom>
              <a:clrTo>
                <a:srgbClr val="F5DA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3505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6"/>
          <p:cNvSpPr txBox="1">
            <a:spLocks noChangeArrowheads="1"/>
          </p:cNvSpPr>
          <p:nvPr/>
        </p:nvSpPr>
        <p:spPr bwMode="auto">
          <a:xfrm>
            <a:off x="8763000" y="548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Клетка В</a:t>
            </a:r>
          </a:p>
        </p:txBody>
      </p:sp>
      <p:sp>
        <p:nvSpPr>
          <p:cNvPr id="10246" name="Text Box 18"/>
          <p:cNvSpPr>
            <a:spLocks noGrp="1" noChangeArrowheads="1"/>
          </p:cNvSpPr>
          <p:nvPr>
            <p:ph type="title"/>
          </p:nvPr>
        </p:nvSpPr>
        <p:spPr>
          <a:xfrm>
            <a:off x="694330" y="304800"/>
            <a:ext cx="10727140" cy="1524000"/>
          </a:xfrm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3-кезең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Гибридті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плазмидті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1"/>
            <a:ext cx="2438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38601"/>
            <a:ext cx="228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682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кл 2 с фоном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24" y="1611313"/>
            <a:ext cx="41910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26724" y="5745709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жасушасы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жаңа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ген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алды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онымен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бірге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жаңа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белгі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пайда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болды</a:t>
            </a:r>
            <a:endParaRPr kumimoji="1" lang="ru-RU" altLang="ru-RU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543801" y="44958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09683" y="274638"/>
            <a:ext cx="1076808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ru-RU" alt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4-кезең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жасушадағы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генді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көшіру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0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кл с вырез и с фон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DA8B"/>
              </a:clrFrom>
              <a:clrTo>
                <a:srgbClr val="F5DA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0" y="1143001"/>
            <a:ext cx="1143000" cy="584775"/>
          </a:xfrm>
          <a:prstGeom prst="rect">
            <a:avLst/>
          </a:prstGeom>
          <a:solidFill>
            <a:srgbClr val="CC99FF">
              <a:alpha val="70195"/>
            </a:srgbClr>
          </a:solidFill>
          <a:ln>
            <a:noFill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ДНҚ </a:t>
            </a:r>
            <a:r>
              <a:rPr kumimoji="1" lang="ru-RU" alt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үлескісі</a:t>
            </a:r>
            <a:endParaRPr kumimoji="1" lang="ru-RU" alt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3733800" y="838200"/>
            <a:ext cx="1752600" cy="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>
            <a:outerShdw blurRad="63500" dist="107763" dir="13500000" algn="ctr" rotWithShape="0">
              <a:srgbClr val="6600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700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 rot="10753748" flipV="1">
            <a:off x="3459659" y="288338"/>
            <a:ext cx="1996082" cy="369332"/>
          </a:xfrm>
          <a:prstGeom prst="rect">
            <a:avLst/>
          </a:prstGeom>
          <a:solidFill>
            <a:srgbClr val="CC99FF">
              <a:alpha val="61960"/>
            </a:srgbClr>
          </a:solidFill>
          <a:ln>
            <a:noFill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err="1" smtClean="0">
                <a:solidFill>
                  <a:schemeClr val="tx1"/>
                </a:solidFill>
              </a:rPr>
              <a:t>рестриктазалар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6400800" y="838200"/>
            <a:ext cx="1600200" cy="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>
            <a:outerShdw blurRad="63500" dist="107763" dir="13500000" algn="ctr" rotWithShape="0">
              <a:srgbClr val="6600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733800" y="1371601"/>
            <a:ext cx="1447800" cy="366713"/>
          </a:xfrm>
          <a:prstGeom prst="rect">
            <a:avLst/>
          </a:prstGeom>
          <a:solidFill>
            <a:schemeClr val="folHlink">
              <a:alpha val="70195"/>
            </a:schemeClr>
          </a:solidFill>
          <a:ln>
            <a:noFill/>
          </a:ln>
          <a:effectLst>
            <a:outerShdw blurRad="63500" dist="38099" dir="2700000" algn="ctr" rotWithShape="0">
              <a:srgbClr val="6600CC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1-кезең</a:t>
            </a:r>
            <a:endParaRPr lang="ru-RU" alt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6629400" y="1371601"/>
            <a:ext cx="1295400" cy="366713"/>
          </a:xfrm>
          <a:prstGeom prst="rect">
            <a:avLst/>
          </a:prstGeom>
          <a:solidFill>
            <a:schemeClr val="folHlink">
              <a:alpha val="69019"/>
            </a:schemeClr>
          </a:solidFill>
          <a:ln>
            <a:noFill/>
          </a:ln>
          <a:effectLst>
            <a:outerShdw blurRad="63500" dist="38099" dir="2700000" algn="ctr" rotWithShape="0">
              <a:srgbClr val="6600CC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2-кезең</a:t>
            </a:r>
            <a:endParaRPr lang="ru-RU" alt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3657600" y="2133600"/>
            <a:ext cx="4191000" cy="312420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>
            <a:outerShdw blurRad="63500" dist="107763" dir="13500000" algn="ctr" rotWithShape="0">
              <a:srgbClr val="6600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300" name="Picture 16" descr="кл 2 с фоном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DA8B"/>
              </a:clrFrom>
              <a:clrTo>
                <a:srgbClr val="F5DA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91076"/>
            <a:ext cx="2286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62601"/>
            <a:ext cx="228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9"/>
          <p:cNvSpPr txBox="1">
            <a:spLocks noChangeArrowheads="1"/>
          </p:cNvSpPr>
          <p:nvPr/>
        </p:nvSpPr>
        <p:spPr bwMode="auto">
          <a:xfrm rot="-2230803">
            <a:off x="4495800" y="3429001"/>
            <a:ext cx="1354138" cy="366713"/>
          </a:xfrm>
          <a:prstGeom prst="rect">
            <a:avLst/>
          </a:prstGeom>
          <a:solidFill>
            <a:schemeClr val="folHlink">
              <a:alpha val="72940"/>
            </a:schemeClr>
          </a:solidFill>
          <a:ln>
            <a:noFill/>
          </a:ln>
          <a:effectLst>
            <a:outerShdw blurRad="63500" dist="38099" dir="2700000" algn="ctr" rotWithShape="0">
              <a:srgbClr val="6600CC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3-кезең</a:t>
            </a:r>
            <a:endParaRPr lang="ru-RU" alt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6474019" y="290897"/>
            <a:ext cx="1371600" cy="369332"/>
          </a:xfrm>
          <a:prstGeom prst="rect">
            <a:avLst/>
          </a:prstGeom>
          <a:solidFill>
            <a:srgbClr val="CC99FF">
              <a:alpha val="56078"/>
            </a:srgbClr>
          </a:solidFill>
          <a:ln>
            <a:noFill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err="1" smtClean="0">
                <a:solidFill>
                  <a:schemeClr val="tx1"/>
                </a:solidFill>
              </a:rPr>
              <a:t>лигазалар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  <p:pic>
        <p:nvPicPr>
          <p:cNvPr id="12304" name="Picture 21" descr="кл 2 с фоном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DA8B"/>
              </a:clrFrom>
              <a:clrTo>
                <a:srgbClr val="F5DA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91076"/>
            <a:ext cx="2286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876801"/>
            <a:ext cx="228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257801"/>
            <a:ext cx="228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10201"/>
            <a:ext cx="228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5" name="Line 25"/>
          <p:cNvSpPr>
            <a:spLocks noChangeShapeType="1"/>
          </p:cNvSpPr>
          <p:nvPr/>
        </p:nvSpPr>
        <p:spPr bwMode="auto">
          <a:xfrm flipV="1">
            <a:off x="4114800" y="5486400"/>
            <a:ext cx="3581400" cy="76200"/>
          </a:xfrm>
          <a:prstGeom prst="line">
            <a:avLst/>
          </a:prstGeom>
          <a:noFill/>
          <a:ln w="57150">
            <a:solidFill>
              <a:schemeClr val="folHlink"/>
            </a:solidFill>
            <a:miter lim="800000"/>
            <a:headEnd/>
            <a:tailEnd type="triangle" w="med" len="med"/>
          </a:ln>
          <a:effectLst>
            <a:outerShdw blurRad="63500" dist="107763" dir="13500000" algn="ctr" rotWithShape="0">
              <a:srgbClr val="6600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6248400" y="4953001"/>
            <a:ext cx="1447800" cy="366713"/>
          </a:xfrm>
          <a:prstGeom prst="rect">
            <a:avLst/>
          </a:prstGeom>
          <a:solidFill>
            <a:schemeClr val="folHlink">
              <a:alpha val="76077"/>
            </a:schemeClr>
          </a:solidFill>
          <a:ln>
            <a:noFill/>
          </a:ln>
          <a:effectLst>
            <a:outerShdw blurRad="63500" dist="38099" dir="2700000" algn="ctr" rotWithShape="0">
              <a:srgbClr val="6600CC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4-кезең</a:t>
            </a:r>
            <a:endParaRPr lang="ru-RU" altLang="ru-R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332155"/>
            <a:ext cx="3251606" cy="30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11609" y="549088"/>
            <a:ext cx="8642325" cy="80204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</a:t>
            </a: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alt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</a:t>
            </a:r>
            <a:endParaRPr lang="ru-RU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80869055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69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" b="598"/>
          <a:stretch/>
        </p:blipFill>
        <p:spPr>
          <a:xfrm>
            <a:off x="1355296" y="120813"/>
            <a:ext cx="9179417" cy="67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goldiesroom.org/Multimedia/Bio_Images/20%20Molecular%20Genetics/32%20Recombinant%20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205038"/>
            <a:ext cx="73453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http://medside.ru/wp-content/uploads/2013/04/karlikovost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15888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355" y="498475"/>
            <a:ext cx="7677862" cy="1139825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Ергежейлік</a:t>
            </a:r>
            <a:endParaRPr lang="ru-RU" alt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9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.ytimg.com/vi/fBJZcLcYjQg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25" y="1700695"/>
            <a:ext cx="3896432" cy="21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07" y="1690688"/>
            <a:ext cx="3937620" cy="22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67" y="3902446"/>
            <a:ext cx="4549980" cy="29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52" y="0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505"/>
          <a:stretch/>
        </p:blipFill>
        <p:spPr>
          <a:xfrm>
            <a:off x="824552" y="1182597"/>
            <a:ext cx="4773709" cy="2705514"/>
          </a:xfrm>
          <a:prstGeom prst="rect">
            <a:avLst/>
          </a:prstGeom>
        </p:spPr>
      </p:pic>
      <p:pic>
        <p:nvPicPr>
          <p:cNvPr id="2052" name="Picture 4" descr="Трансгенные животные и другие достижения науки — AgroX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33" y="4032048"/>
            <a:ext cx="3874828" cy="26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224" y="4612085"/>
            <a:ext cx="3196429" cy="2054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849" y="1182597"/>
            <a:ext cx="4937303" cy="33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8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ДНҚ-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34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рекомбинациясының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ДНҚ қолданылу аясын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1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349" y="1690688"/>
            <a:ext cx="7001301" cy="49600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1-санымен көрсетілген құрлымды атаңыз.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2928" y="3016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2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ДНҚ қай салаларда қолданылады?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dirty="0" smtClean="0"/>
              <a:t>Медицина</a:t>
            </a:r>
          </a:p>
          <a:p>
            <a:pPr algn="ctr"/>
            <a:r>
              <a:rPr lang="kk-KZ" dirty="0" smtClean="0"/>
              <a:t>Ауыл шаруашылығы</a:t>
            </a:r>
          </a:p>
          <a:p>
            <a:pPr algn="ctr"/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smtClean="0"/>
              <a:t>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46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ДНҚ дегеніміз не?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ДНҚ – гендік инженерия әдістерін қолдана отырып,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 бөгде ДНҚ фрагменттерін қосу нәтижесінде алынған ДНҚ молекуласы.</a:t>
            </a:r>
          </a:p>
          <a:p>
            <a:pPr algn="just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Гендік инженериияда жасалынатын рекомбинантты ДНҚ жасанды, яғни химералық деп аталады.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</a:t>
            </a:r>
            <a:r>
              <a:rPr lang="ru-RU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әдісінің</a:t>
            </a:r>
            <a:r>
              <a:rPr lang="ru-RU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920" y="1646404"/>
            <a:ext cx="6777249" cy="312697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жүгеріге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рекомбинация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болатындығын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дәлелденгені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генетик Барбара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Нобель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сыйлығына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genomenewsnetwork.org/resources/timeline/1972_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68" y="1363817"/>
            <a:ext cx="2052096" cy="28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66814" y="4230595"/>
            <a:ext cx="14890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86" y="3861263"/>
            <a:ext cx="3624559" cy="23747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38400" y="4742740"/>
            <a:ext cx="53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ж. П. Берг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Стэнфорд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рДНҚ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994" y="6433867"/>
            <a:ext cx="236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Барбара Мак-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6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95" y="93852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вирус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жасушаішілік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ие-жасушасының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ДНҚ-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тігетін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инъекция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шприцке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«вектор»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03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ДНҚ алуға арналған векторлар: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4645227"/>
            <a:ext cx="12055522" cy="977651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Плазмидалар                        Вирустар               Жасанды хромосомалар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Структура частицы вируса Bunya бесплатная иллюстрац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4536" r="4600" b="14218"/>
          <a:stretch/>
        </p:blipFill>
        <p:spPr bwMode="auto">
          <a:xfrm>
            <a:off x="4076131" y="1690688"/>
            <a:ext cx="3848669" cy="30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X Digital, Cromossomas Artificiais Com O ADN Que Leva O Código Genético  Conceito Da Genética, Conceito Da Inteligência Artificia Ilustração Stock -  Ilustração de genético, digital: 141754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62" y="1766720"/>
            <a:ext cx="4168502" cy="27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XC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6" y="1879102"/>
            <a:ext cx="3999931" cy="26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0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" y="518615"/>
            <a:ext cx="6277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Рекомбинантты ДНҚ технологиясы (молекулалық клондау)</a:t>
            </a:r>
          </a:p>
          <a:p>
            <a:pPr algn="ctr"/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 организмнен қажетті ДНҚ бөліп алады, оны ферменттік гидролизде өңдейді және қажетті генді бөліп алады.</a:t>
            </a:r>
          </a:p>
          <a:p>
            <a:pPr marL="457200" indent="-457200" algn="just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Бактериялардан немесе басқа да жасушалық құрылымдардан векторды (плазмиданы) бөліп алады және оны кесіп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Векторға ДНҚ фрагментін орнатады.</a:t>
            </a:r>
          </a:p>
          <a:p>
            <a:pPr marL="457200" indent="-457200" algn="just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 конструкцияны (құрылымды) ие ағзаның жасушасына енгізеді, мұнда ол ұрпақтарға беріледі.</a:t>
            </a:r>
          </a:p>
          <a:p>
            <a:pPr marL="457200" indent="-457200" algn="just">
              <a:buAutoNum type="arabicPeriod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 ағзаның жасушаларында синтезделген арнайы нәруыздық өнім алады.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2532" b="1231"/>
          <a:stretch/>
        </p:blipFill>
        <p:spPr>
          <a:xfrm>
            <a:off x="7180284" y="0"/>
            <a:ext cx="4554823" cy="67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173" y="5486611"/>
            <a:ext cx="10466685" cy="1020763"/>
          </a:xfrm>
        </p:spPr>
        <p:txBody>
          <a:bodyPr>
            <a:normAutofit/>
          </a:bodyPr>
          <a:lstStyle/>
          <a:p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трансгенездің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геннің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4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1828800" y="1048604"/>
            <a:ext cx="3579125" cy="2811036"/>
            <a:chOff x="204" y="890"/>
            <a:chExt cx="2256" cy="2389"/>
          </a:xfrm>
        </p:grpSpPr>
        <p:pic>
          <p:nvPicPr>
            <p:cNvPr id="7176" name="Picture 5" descr="кл1 с фоном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90"/>
              <a:ext cx="225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1927" y="2795"/>
              <a:ext cx="28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D5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D5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D5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А</a:t>
              </a:r>
            </a:p>
          </p:txBody>
        </p:sp>
      </p:grpSp>
      <p:grpSp>
        <p:nvGrpSpPr>
          <p:cNvPr id="7171" name="Group 7"/>
          <p:cNvGrpSpPr>
            <a:grpSpLocks/>
          </p:cNvGrpSpPr>
          <p:nvPr/>
        </p:nvGrpSpPr>
        <p:grpSpPr bwMode="auto">
          <a:xfrm>
            <a:off x="6804407" y="1048604"/>
            <a:ext cx="3579125" cy="2761397"/>
            <a:chOff x="3888" y="1162"/>
            <a:chExt cx="1872" cy="1947"/>
          </a:xfrm>
        </p:grpSpPr>
        <p:pic>
          <p:nvPicPr>
            <p:cNvPr id="7174" name="Picture 8" descr="кл без изм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162"/>
              <a:ext cx="18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9"/>
            <p:cNvSpPr txBox="1">
              <a:spLocks noChangeArrowheads="1"/>
            </p:cNvSpPr>
            <p:nvPr/>
          </p:nvSpPr>
          <p:spPr bwMode="auto">
            <a:xfrm>
              <a:off x="5329" y="2704"/>
              <a:ext cx="24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D5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D5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D5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504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В</a:t>
              </a:r>
            </a:p>
          </p:txBody>
        </p:sp>
      </p:grp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638566" y="4165294"/>
            <a:ext cx="73458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1"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клеткасында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белгіні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жасушасынан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алғымыз</a:t>
            </a:r>
            <a:r>
              <a:rPr kumimoji="1"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endParaRPr kumimoji="1"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1828800" y="372995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64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кл с вырез и с фон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DA8B"/>
              </a:clrFrom>
              <a:clrTo>
                <a:srgbClr val="F5DA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368925" y="10668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ДНҚ </a:t>
            </a:r>
            <a:r>
              <a:rPr kumimoji="1" lang="ru-RU" alt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үлескісі</a:t>
            </a:r>
            <a:endParaRPr kumimoji="1" lang="ru-RU" alt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648075" y="836614"/>
            <a:ext cx="1944688" cy="1258887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191000" y="4076700"/>
            <a:ext cx="1752600" cy="457200"/>
          </a:xfrm>
          <a:prstGeom prst="rect">
            <a:avLst/>
          </a:prstGeom>
          <a:solidFill>
            <a:srgbClr val="CC99FF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Жасуша</a:t>
            </a:r>
            <a:r>
              <a:rPr kumimoji="1"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ru-RU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76400" y="4724400"/>
            <a:ext cx="4343400" cy="1938992"/>
          </a:xfrm>
          <a:prstGeom prst="rect">
            <a:avLst/>
          </a:prstGeom>
          <a:solidFill>
            <a:srgbClr val="6600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жасушасынан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зерттеушілерді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қызықтыратын</a:t>
            </a:r>
            <a:r>
              <a:rPr lang="ru-RU" alt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генді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идентификациялау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және</a:t>
            </a:r>
            <a:r>
              <a:rPr lang="ru-RU" alt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бөлу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alt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61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1752600" y="3048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1828800" y="304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1-кезең</a:t>
            </a:r>
            <a:endParaRPr lang="ru-RU" alt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172200" y="4724401"/>
            <a:ext cx="4343400" cy="830997"/>
          </a:xfrm>
          <a:prstGeom prst="rect">
            <a:avLst/>
          </a:prstGeom>
          <a:solidFill>
            <a:srgbClr val="6600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Бактерия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жасушасынан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плазмиданы</a:t>
            </a:r>
            <a:r>
              <a:rPr lang="ru-RU" alt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бөлу</a:t>
            </a:r>
            <a:endParaRPr lang="ru-RU" alt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304800"/>
            <a:ext cx="15636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7162800" y="990600"/>
            <a:ext cx="1752600" cy="1563688"/>
          </a:xfrm>
          <a:prstGeom prst="line">
            <a:avLst/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4" name="Text Box 22"/>
          <p:cNvSpPr txBox="1">
            <a:spLocks noChangeArrowheads="1"/>
          </p:cNvSpPr>
          <p:nvPr/>
        </p:nvSpPr>
        <p:spPr bwMode="auto">
          <a:xfrm>
            <a:off x="7772400" y="41910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324600" y="4114800"/>
            <a:ext cx="3581400" cy="457200"/>
          </a:xfrm>
          <a:prstGeom prst="rect">
            <a:avLst/>
          </a:prstGeom>
          <a:solidFill>
            <a:srgbClr val="CC99FF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Бактериалық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жасуша</a:t>
            </a:r>
            <a:endParaRPr lang="ru-RU" alt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20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3200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25"/>
          <p:cNvSpPr txBox="1">
            <a:spLocks noChangeArrowheads="1"/>
          </p:cNvSpPr>
          <p:nvPr/>
        </p:nvSpPr>
        <p:spPr bwMode="auto">
          <a:xfrm rot="-1917054">
            <a:off x="3352800" y="11430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D5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D5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D5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5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err="1" smtClean="0">
                <a:solidFill>
                  <a:schemeClr val="tx1"/>
                </a:solidFill>
              </a:rPr>
              <a:t>рестриктаза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49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50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345</Words>
  <Application>Microsoft Office PowerPoint</Application>
  <PresentationFormat>Произвольный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Рекомбинантты дезоксирибонуклеин қышқылы</vt:lpstr>
      <vt:lpstr>Бағалау критерийлері:</vt:lpstr>
      <vt:lpstr>Рекомбинантты ДНҚ дегеніміз не?</vt:lpstr>
      <vt:lpstr>Рекомбинантты ДНҚ алу әдісінің тарихы</vt:lpstr>
      <vt:lpstr>Презентация PowerPoint</vt:lpstr>
      <vt:lpstr>Рекомбинантты ДНҚ алуға арналған векторлар:</vt:lpstr>
      <vt:lpstr>Презентация PowerPoint</vt:lpstr>
      <vt:lpstr>Ол үшін трансгенездің (геннің тасымалдау) 4 кезеңін жүзеге асыру қажет …</vt:lpstr>
      <vt:lpstr>Презентация PowerPoint</vt:lpstr>
      <vt:lpstr>2-кезең    Жеке ДНҚ фрагменттерін плазмид құрамындағы бір молекулаға біріктіру</vt:lpstr>
      <vt:lpstr>3-кезең                                                           Гибридті плазмидті ДНҚ-ны В жасушасына енгізу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Трансгенді өсімдіктер – бұл басқа ағза гендері «қондырылған» өсімдіктер.</vt:lpstr>
      <vt:lpstr>Трансгенді жануарлар</vt:lpstr>
      <vt:lpstr>Рекомбинантты ДНҚ-ны ең алғаш кім алды?</vt:lpstr>
      <vt:lpstr> 1-санымен көрсетілген құрлымды атаңыз.</vt:lpstr>
      <vt:lpstr>Рекомбинантты ДНҚ қай салаларда қолданылады?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Рекомбинантты дезоксирибонуклеин қышқылы</dc:title>
  <dc:creator>Гүлжайна Әміралиева</dc:creator>
  <cp:lastModifiedBy>User</cp:lastModifiedBy>
  <cp:revision>44</cp:revision>
  <dcterms:created xsi:type="dcterms:W3CDTF">2021-01-22T13:56:49Z</dcterms:created>
  <dcterms:modified xsi:type="dcterms:W3CDTF">2021-01-25T18:37:04Z</dcterms:modified>
</cp:coreProperties>
</file>