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12.png" ContentType="image/png"/>
  <Override PartName="/ppt/media/image8.jpeg" ContentType="image/jpeg"/>
  <Override PartName="/ppt/media/image17.png" ContentType="image/png"/>
  <Override PartName="/ppt/media/image5.png" ContentType="image/png"/>
  <Override PartName="/ppt/media/image13.png" ContentType="image/png"/>
  <Override PartName="/ppt/media/image7.jpeg" ContentType="image/jpeg"/>
  <Override PartName="/ppt/media/image11.jpeg" ContentType="image/jpeg"/>
  <Override PartName="/ppt/media/image9.jpeg" ContentType="image/jpeg"/>
  <Override PartName="/ppt/media/image14.png" ContentType="image/png"/>
  <Override PartName="/ppt/media/image6.png" ContentType="image/png"/>
  <Override PartName="/ppt/media/image10.jpeg" ContentType="image/jpeg"/>
  <Override PartName="/ppt/media/image15.png" ContentType="image/png"/>
  <Override PartName="/ppt/media/image16.png" ContentType="image/png"/>
  <Override PartName="/ppt/media/image18.png" ContentType="image/png"/>
  <Override PartName="/ppt/media/image19.png" ContentType="image/png"/>
  <Override PartName="/ppt/media/image20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3588" cy="6858000"/>
  <p:notesSz cx="6858000" cy="994727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/>
        </p:nvSpPr>
        <p:spPr>
          <a:xfrm>
            <a:off x="0" y="0"/>
            <a:ext cx="6858000" cy="9946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96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dt" idx="4"/>
          </p:nvPr>
        </p:nvSpPr>
        <p:spPr>
          <a:xfrm>
            <a:off x="3884400" y="0"/>
            <a:ext cx="2971800" cy="496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sldImg"/>
          </p:nvPr>
        </p:nvSpPr>
        <p:spPr>
          <a:xfrm>
            <a:off x="114120" y="746280"/>
            <a:ext cx="6629400" cy="373032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move the slide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body"/>
          </p:nvPr>
        </p:nvSpPr>
        <p:spPr>
          <a:xfrm>
            <a:off x="685800" y="4724280"/>
            <a:ext cx="5486400" cy="4476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Click to edit the notes format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ftr" idx="5"/>
          </p:nvPr>
        </p:nvSpPr>
        <p:spPr>
          <a:xfrm>
            <a:off x="-360" y="9448920"/>
            <a:ext cx="2971800" cy="496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PlaceHolder 6"/>
          <p:cNvSpPr>
            <a:spLocks noGrp="1"/>
          </p:cNvSpPr>
          <p:nvPr>
            <p:ph type="sldNum" idx="6"/>
          </p:nvPr>
        </p:nvSpPr>
        <p:spPr>
          <a:xfrm>
            <a:off x="3884400" y="9448920"/>
            <a:ext cx="2971800" cy="496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5210691-8421-492A-A7BE-C96FD89D77A1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sldImg"/>
          </p:nvPr>
        </p:nvSpPr>
        <p:spPr>
          <a:xfrm>
            <a:off x="114480" y="746280"/>
            <a:ext cx="6629400" cy="3730320"/>
          </a:xfrm>
          <a:prstGeom prst="rect">
            <a:avLst/>
          </a:prstGeom>
          <a:ln w="0">
            <a:noFill/>
          </a:ln>
        </p:spPr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85800" y="4724280"/>
            <a:ext cx="5486400" cy="447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8" name="Номер слайда 3"/>
          <p:cNvSpPr/>
          <p:nvPr/>
        </p:nvSpPr>
        <p:spPr>
          <a:xfrm>
            <a:off x="3884760" y="9448920"/>
            <a:ext cx="297180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243C021-F400-45C0-8B27-D192721BCEBB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C17EF2E-5B33-4402-9732-C31DE777516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edit the title text format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5EC1412-83BB-46D1-83ED-C2EE2A02121C}" type="slidenum"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image" Target="../media/image12.png"/><Relationship Id="rId10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"/>
          <p:cNvSpPr/>
          <p:nvPr/>
        </p:nvSpPr>
        <p:spPr>
          <a:xfrm>
            <a:off x="1568520" y="3040200"/>
            <a:ext cx="873612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1f4e79"/>
                </a:solidFill>
                <a:uFillTx/>
                <a:latin typeface="Times New Roman"/>
                <a:ea typeface="Times New Roman"/>
              </a:rPr>
              <a:t>Тақырып:</a:t>
            </a:r>
            <a:r>
              <a:rPr b="0" lang="kk-KZ" sz="2400" strike="noStrike" u="none">
                <a:solidFill>
                  <a:srgbClr val="1f4e79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Қоректік орталардың түрлері және оларды әзірлеу. Зертханалық жұмыс «Сүтқышқылды өнімдердің түрлі қоректік ортадағы микрофлорасын зерттеу»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Рисунок 7" descr=""/>
          <p:cNvPicPr/>
          <p:nvPr/>
        </p:nvPicPr>
        <p:blipFill>
          <a:blip r:embed="rId1"/>
          <a:srcRect l="0" t="6993" r="0" b="7648"/>
          <a:stretch/>
        </p:blipFill>
        <p:spPr>
          <a:xfrm>
            <a:off x="0" y="479520"/>
            <a:ext cx="12198240" cy="5854680"/>
          </a:xfrm>
          <a:prstGeom prst="rect">
            <a:avLst/>
          </a:prstGeom>
          <a:ln w="0">
            <a:noFill/>
          </a:ln>
        </p:spPr>
      </p:pic>
      <p:sp>
        <p:nvSpPr>
          <p:cNvPr id="86" name="Прямоугольник 1"/>
          <p:cNvSpPr/>
          <p:nvPr/>
        </p:nvSpPr>
        <p:spPr>
          <a:xfrm>
            <a:off x="10744200" y="5383080"/>
            <a:ext cx="1322280" cy="1167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7" name="Прямоугольник 8"/>
          <p:cNvSpPr/>
          <p:nvPr/>
        </p:nvSpPr>
        <p:spPr>
          <a:xfrm>
            <a:off x="0" y="69840"/>
            <a:ext cx="12192120" cy="64944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Микробиологиялық зерттеулердің кезеңдері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88" name="Picture 6" descr=""/>
          <p:cNvPicPr/>
          <p:nvPr/>
        </p:nvPicPr>
        <p:blipFill>
          <a:blip r:embed="rId2"/>
          <a:stretch/>
        </p:blipFill>
        <p:spPr>
          <a:xfrm>
            <a:off x="1679400" y="6289560"/>
            <a:ext cx="9309240" cy="115920"/>
          </a:xfrm>
          <a:prstGeom prst="rect">
            <a:avLst/>
          </a:prstGeom>
          <a:ln w="0">
            <a:noFill/>
          </a:ln>
        </p:spPr>
      </p:pic>
      <p:pic>
        <p:nvPicPr>
          <p:cNvPr id="89" name="Picture 7" descr=""/>
          <p:cNvPicPr/>
          <p:nvPr/>
        </p:nvPicPr>
        <p:blipFill>
          <a:blip r:embed="rId3"/>
          <a:stretch/>
        </p:blipFill>
        <p:spPr>
          <a:xfrm>
            <a:off x="1679400" y="6397560"/>
            <a:ext cx="9309240" cy="109440"/>
          </a:xfrm>
          <a:prstGeom prst="rect">
            <a:avLst/>
          </a:prstGeom>
          <a:ln w="0">
            <a:noFill/>
          </a:ln>
        </p:spPr>
      </p:pic>
      <p:pic>
        <p:nvPicPr>
          <p:cNvPr id="90" name="Схема 7" descr=""/>
          <p:cNvPicPr/>
          <p:nvPr/>
        </p:nvPicPr>
        <p:blipFill>
          <a:blip r:embed="rId4"/>
          <a:stretch/>
        </p:blipFill>
        <p:spPr>
          <a:xfrm>
            <a:off x="324000" y="1652760"/>
            <a:ext cx="4760640" cy="4698720"/>
          </a:xfrm>
          <a:prstGeom prst="rect">
            <a:avLst/>
          </a:prstGeom>
          <a:ln w="0">
            <a:noFill/>
          </a:ln>
        </p:spPr>
      </p:pic>
      <p:sp>
        <p:nvSpPr>
          <p:cNvPr id="91" name="Прямоугольник 9"/>
          <p:cNvSpPr/>
          <p:nvPr/>
        </p:nvSpPr>
        <p:spPr>
          <a:xfrm>
            <a:off x="334800" y="806400"/>
            <a:ext cx="5415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1f4e79"/>
                </a:solidFill>
                <a:uFillTx/>
                <a:latin typeface="Times New Roman"/>
                <a:ea typeface="Tahoma"/>
              </a:rPr>
              <a:t>Қоректік орталарға  себу мақсаттары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2" name="Стрелка вниз 10"/>
          <p:cNvSpPr/>
          <p:nvPr/>
        </p:nvSpPr>
        <p:spPr>
          <a:xfrm>
            <a:off x="2192400" y="1219320"/>
            <a:ext cx="753840" cy="4935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3" name="Прямоугольник 11"/>
          <p:cNvSpPr/>
          <p:nvPr/>
        </p:nvSpPr>
        <p:spPr>
          <a:xfrm>
            <a:off x="6653520" y="760320"/>
            <a:ext cx="4952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1f4e79"/>
                </a:solidFill>
                <a:uFillTx/>
                <a:latin typeface="Times New Roman"/>
                <a:ea typeface="Tahoma"/>
              </a:rPr>
              <a:t>Қоректік орталарға  себу тәсілдері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94" name="Схема 12" descr=""/>
          <p:cNvPicPr/>
          <p:nvPr/>
        </p:nvPicPr>
        <p:blipFill>
          <a:blip r:embed="rId5"/>
          <a:stretch/>
        </p:blipFill>
        <p:spPr>
          <a:xfrm>
            <a:off x="6340320" y="1530360"/>
            <a:ext cx="4741920" cy="4078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Рисунок 7" descr=""/>
          <p:cNvPicPr/>
          <p:nvPr/>
        </p:nvPicPr>
        <p:blipFill>
          <a:blip r:embed="rId1"/>
          <a:srcRect l="0" t="6993" r="0" b="7648"/>
          <a:stretch/>
        </p:blipFill>
        <p:spPr>
          <a:xfrm>
            <a:off x="0" y="487440"/>
            <a:ext cx="12198240" cy="5854680"/>
          </a:xfrm>
          <a:prstGeom prst="rect">
            <a:avLst/>
          </a:prstGeom>
          <a:ln w="0">
            <a:noFill/>
          </a:ln>
        </p:spPr>
      </p:pic>
      <p:sp>
        <p:nvSpPr>
          <p:cNvPr id="96" name="Прямоугольник 1"/>
          <p:cNvSpPr/>
          <p:nvPr/>
        </p:nvSpPr>
        <p:spPr>
          <a:xfrm>
            <a:off x="10744200" y="5383080"/>
            <a:ext cx="1322280" cy="1167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7" name="Прямоугольник 8"/>
          <p:cNvSpPr/>
          <p:nvPr/>
        </p:nvSpPr>
        <p:spPr>
          <a:xfrm>
            <a:off x="0" y="69840"/>
            <a:ext cx="12192120" cy="64944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Микробиологиялық зерттеулердің кезеңдері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98" name="Picture 6" descr=""/>
          <p:cNvPicPr/>
          <p:nvPr/>
        </p:nvPicPr>
        <p:blipFill>
          <a:blip r:embed="rId2"/>
          <a:stretch/>
        </p:blipFill>
        <p:spPr>
          <a:xfrm>
            <a:off x="1679400" y="6289560"/>
            <a:ext cx="9309240" cy="115920"/>
          </a:xfrm>
          <a:prstGeom prst="rect">
            <a:avLst/>
          </a:prstGeom>
          <a:ln w="0">
            <a:noFill/>
          </a:ln>
        </p:spPr>
      </p:pic>
      <p:pic>
        <p:nvPicPr>
          <p:cNvPr id="99" name="Picture 7" descr=""/>
          <p:cNvPicPr/>
          <p:nvPr/>
        </p:nvPicPr>
        <p:blipFill>
          <a:blip r:embed="rId3"/>
          <a:stretch/>
        </p:blipFill>
        <p:spPr>
          <a:xfrm>
            <a:off x="1679400" y="6397560"/>
            <a:ext cx="9309240" cy="109440"/>
          </a:xfrm>
          <a:prstGeom prst="rect">
            <a:avLst/>
          </a:prstGeom>
          <a:ln w="0">
            <a:noFill/>
          </a:ln>
        </p:spPr>
      </p:pic>
      <p:sp>
        <p:nvSpPr>
          <p:cNvPr id="100" name="TextBox 7"/>
          <p:cNvSpPr/>
          <p:nvPr/>
        </p:nvSpPr>
        <p:spPr>
          <a:xfrm>
            <a:off x="1054080" y="1104840"/>
            <a:ext cx="5216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1f4e79"/>
                </a:solidFill>
                <a:uFillTx/>
                <a:latin typeface="Tahoma"/>
                <a:ea typeface="Tahoma"/>
              </a:rPr>
              <a:t>Механикалық принциптері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01" name="Схема 10" descr=""/>
          <p:cNvPicPr/>
          <p:nvPr/>
        </p:nvPicPr>
        <p:blipFill>
          <a:blip r:embed="rId4"/>
          <a:stretch/>
        </p:blipFill>
        <p:spPr>
          <a:xfrm>
            <a:off x="669960" y="1682640"/>
            <a:ext cx="6589800" cy="3737160"/>
          </a:xfrm>
          <a:prstGeom prst="rect">
            <a:avLst/>
          </a:prstGeom>
          <a:ln w="0">
            <a:noFill/>
          </a:ln>
        </p:spPr>
      </p:pic>
      <p:pic>
        <p:nvPicPr>
          <p:cNvPr id="102" name="Picture 6" descr="https://i1.wp.com/zdravkom.ru/ckfinder/userfiles/images/super%20bacteria.jpg"/>
          <p:cNvPicPr/>
          <p:nvPr/>
        </p:nvPicPr>
        <p:blipFill>
          <a:blip r:embed="rId5"/>
          <a:stretch/>
        </p:blipFill>
        <p:spPr>
          <a:xfrm>
            <a:off x="7796160" y="1878120"/>
            <a:ext cx="3780000" cy="6308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Рисунок 7" descr=""/>
          <p:cNvPicPr/>
          <p:nvPr/>
        </p:nvPicPr>
        <p:blipFill>
          <a:blip r:embed="rId1"/>
          <a:srcRect l="0" t="6993" r="0" b="7648"/>
          <a:stretch/>
        </p:blipFill>
        <p:spPr>
          <a:xfrm>
            <a:off x="0" y="479520"/>
            <a:ext cx="12198240" cy="5854680"/>
          </a:xfrm>
          <a:prstGeom prst="rect">
            <a:avLst/>
          </a:prstGeom>
          <a:ln w="0">
            <a:noFill/>
          </a:ln>
        </p:spPr>
      </p:pic>
      <p:sp>
        <p:nvSpPr>
          <p:cNvPr id="104" name="Прямоугольник 1"/>
          <p:cNvSpPr/>
          <p:nvPr/>
        </p:nvSpPr>
        <p:spPr>
          <a:xfrm>
            <a:off x="10744200" y="5383080"/>
            <a:ext cx="1322280" cy="1167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5" name="Прямоугольник 8"/>
          <p:cNvSpPr/>
          <p:nvPr/>
        </p:nvSpPr>
        <p:spPr>
          <a:xfrm>
            <a:off x="0" y="69840"/>
            <a:ext cx="12192120" cy="64944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Микробиологиялық зерттеулердің кезеңдері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06" name="Picture 6" descr=""/>
          <p:cNvPicPr/>
          <p:nvPr/>
        </p:nvPicPr>
        <p:blipFill>
          <a:blip r:embed="rId2"/>
          <a:stretch/>
        </p:blipFill>
        <p:spPr>
          <a:xfrm>
            <a:off x="1679400" y="6289560"/>
            <a:ext cx="9309240" cy="115920"/>
          </a:xfrm>
          <a:prstGeom prst="rect">
            <a:avLst/>
          </a:prstGeom>
          <a:ln w="0">
            <a:noFill/>
          </a:ln>
        </p:spPr>
      </p:pic>
      <p:pic>
        <p:nvPicPr>
          <p:cNvPr id="107" name="Picture 7" descr=""/>
          <p:cNvPicPr/>
          <p:nvPr/>
        </p:nvPicPr>
        <p:blipFill>
          <a:blip r:embed="rId3"/>
          <a:stretch/>
        </p:blipFill>
        <p:spPr>
          <a:xfrm>
            <a:off x="1679400" y="6397560"/>
            <a:ext cx="9309240" cy="109440"/>
          </a:xfrm>
          <a:prstGeom prst="rect">
            <a:avLst/>
          </a:prstGeom>
          <a:ln w="0">
            <a:noFill/>
          </a:ln>
        </p:spPr>
      </p:pic>
      <p:sp>
        <p:nvSpPr>
          <p:cNvPr id="108" name="TextBox 7"/>
          <p:cNvSpPr/>
          <p:nvPr/>
        </p:nvSpPr>
        <p:spPr>
          <a:xfrm>
            <a:off x="392040" y="843120"/>
            <a:ext cx="1116180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1f4e79"/>
                </a:solidFill>
                <a:uFillTx/>
                <a:latin typeface="Tahoma"/>
                <a:ea typeface="Tahoma"/>
              </a:rPr>
              <a:t> </a:t>
            </a:r>
            <a:r>
              <a:rPr b="1" lang="kk-KZ" sz="2000" strike="noStrike" u="none">
                <a:solidFill>
                  <a:srgbClr val="1f4e79"/>
                </a:solidFill>
                <a:uFillTx/>
                <a:latin typeface="Tahoma"/>
                <a:ea typeface="Tahoma"/>
              </a:rPr>
              <a:t>Зертханалық жұмыс: Сүтқышқылды өнімдердің әртүрлі қоректік ортадағы микрофлорасын  зерттеу.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109" name=""/>
          <p:cNvGraphicFramePr/>
          <p:nvPr/>
        </p:nvGraphicFramePr>
        <p:xfrm>
          <a:off x="474840" y="1668600"/>
          <a:ext cx="11150280" cy="4449600"/>
        </p:xfrm>
        <a:graphic>
          <a:graphicData uri="http://schemas.openxmlformats.org/drawingml/2006/table">
            <a:tbl>
              <a:tblPr/>
              <a:tblGrid>
                <a:gridCol w="2135160"/>
                <a:gridCol w="1933560"/>
                <a:gridCol w="2868480"/>
                <a:gridCol w="2144880"/>
                <a:gridCol w="2068200"/>
              </a:tblGrid>
              <a:tr h="7016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Жұмыстың мақсаты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5b9bd5"/>
                      </a:solidFill>
                      <a:prstDash val="solid"/>
                    </a:lnL>
                    <a:lnR w="5760">
                      <a:solidFill>
                        <a:srgbClr val="5b9bd5"/>
                      </a:solidFill>
                      <a:prstDash val="solid"/>
                    </a:lnR>
                    <a:lnT w="5760">
                      <a:solidFill>
                        <a:srgbClr val="5b9bd5"/>
                      </a:solidFill>
                      <a:prstDash val="solid"/>
                    </a:lnT>
                    <a:lnB w="576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Құрал-жабдық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тар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5b9bd5"/>
                      </a:solidFill>
                      <a:prstDash val="solid"/>
                    </a:lnL>
                    <a:lnR w="5760">
                      <a:solidFill>
                        <a:srgbClr val="5b9bd5"/>
                      </a:solidFill>
                      <a:prstDash val="solid"/>
                    </a:lnR>
                    <a:lnT w="5760">
                      <a:solidFill>
                        <a:srgbClr val="5b9bd5"/>
                      </a:solidFill>
                      <a:prstDash val="solid"/>
                    </a:lnT>
                    <a:lnB w="576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Жұмыстың барысы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5b9bd5"/>
                      </a:solidFill>
                      <a:prstDash val="solid"/>
                    </a:lnL>
                    <a:lnR w="5760">
                      <a:solidFill>
                        <a:srgbClr val="5b9bd5"/>
                      </a:solidFill>
                      <a:prstDash val="solid"/>
                    </a:lnR>
                    <a:lnT w="5760">
                      <a:solidFill>
                        <a:srgbClr val="5b9bd5"/>
                      </a:solidFill>
                      <a:prstDash val="solid"/>
                    </a:lnT>
                    <a:lnB w="576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Қорытынды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5b9bd5"/>
                      </a:solidFill>
                      <a:prstDash val="solid"/>
                    </a:lnL>
                    <a:lnR w="5760">
                      <a:solidFill>
                        <a:srgbClr val="5b9bd5"/>
                      </a:solidFill>
                      <a:prstDash val="solid"/>
                    </a:lnR>
                    <a:lnT w="5760">
                      <a:solidFill>
                        <a:srgbClr val="5b9bd5"/>
                      </a:solidFill>
                      <a:prstDash val="solid"/>
                    </a:lnT>
                    <a:lnB w="576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Не байқалды?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5b9bd5"/>
                      </a:solidFill>
                      <a:prstDash val="solid"/>
                    </a:lnL>
                    <a:lnR w="5760">
                      <a:solidFill>
                        <a:srgbClr val="5b9bd5"/>
                      </a:solidFill>
                      <a:prstDash val="solid"/>
                    </a:lnR>
                    <a:lnT w="5760">
                      <a:solidFill>
                        <a:srgbClr val="5b9bd5"/>
                      </a:solidFill>
                      <a:prstDash val="solid"/>
                    </a:lnT>
                    <a:lnB w="576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37508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1f4e79"/>
                          </a:solidFill>
                          <a:uFillTx/>
                          <a:latin typeface="Times New Roman"/>
                          <a:ea typeface="Times New Roman"/>
                        </a:rPr>
                        <a:t>Сүтқышқылды өнімдердің микрофлора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1f4e79"/>
                          </a:solidFill>
                          <a:uFillTx/>
                          <a:latin typeface="Times New Roman"/>
                          <a:ea typeface="Times New Roman"/>
                        </a:rPr>
                        <a:t>сын зерттеу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5b9bd5"/>
                      </a:solidFill>
                      <a:prstDash val="solid"/>
                    </a:lnL>
                    <a:lnR w="5760">
                      <a:solidFill>
                        <a:srgbClr val="5b9bd5"/>
                      </a:solidFill>
                      <a:prstDash val="solid"/>
                    </a:lnR>
                    <a:lnT w="5760">
                      <a:solidFill>
                        <a:srgbClr val="5b9bd5"/>
                      </a:solidFill>
                      <a:prstDash val="solid"/>
                    </a:lnT>
                    <a:lnB w="576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1f4e79"/>
                          </a:solidFill>
                          <a:uFillTx/>
                          <a:latin typeface="Times New Roman"/>
                          <a:ea typeface="Times New Roman"/>
                        </a:rPr>
                        <a:t>Сүт өнімдері, заттық шыны, микроскоп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5b9bd5"/>
                      </a:solidFill>
                      <a:prstDash val="solid"/>
                    </a:lnL>
                    <a:lnR w="5760">
                      <a:solidFill>
                        <a:srgbClr val="5b9bd5"/>
                      </a:solidFill>
                      <a:prstDash val="solid"/>
                    </a:lnR>
                    <a:lnT w="5760">
                      <a:solidFill>
                        <a:srgbClr val="5b9bd5"/>
                      </a:solidFill>
                      <a:prstDash val="solid"/>
                    </a:lnT>
                    <a:lnB w="576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1f4e79"/>
                          </a:solidFill>
                          <a:uFillTx/>
                          <a:latin typeface="Times New Roman"/>
                          <a:ea typeface="Times New Roman"/>
                        </a:rPr>
                        <a:t>Сүт өнімінің бір тамшысын заттық шынығы тамызып, жабын шынымен жабамыз. Микроскоппен қарап, жоғарыда сипатталған бактерияларды  немесе ашытқы жасушаларын табыңыздар.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5b9bd5"/>
                      </a:solidFill>
                      <a:prstDash val="solid"/>
                    </a:lnL>
                    <a:lnR w="5760">
                      <a:solidFill>
                        <a:srgbClr val="5b9bd5"/>
                      </a:solidFill>
                      <a:prstDash val="solid"/>
                    </a:lnR>
                    <a:lnT w="5760">
                      <a:solidFill>
                        <a:srgbClr val="5b9bd5"/>
                      </a:solidFill>
                      <a:prstDash val="solid"/>
                    </a:lnT>
                    <a:lnB w="576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1f4e79"/>
                          </a:solidFill>
                          <a:uFillTx/>
                          <a:latin typeface="Times New Roman"/>
                          <a:ea typeface="Tahoma"/>
                        </a:rPr>
                        <a:t>Жұмыстың мақсаты орындалды ма?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5b9bd5"/>
                      </a:solidFill>
                      <a:prstDash val="solid"/>
                    </a:lnL>
                    <a:lnR w="5760">
                      <a:solidFill>
                        <a:srgbClr val="5b9bd5"/>
                      </a:solidFill>
                      <a:prstDash val="solid"/>
                    </a:lnR>
                    <a:lnT w="5760">
                      <a:solidFill>
                        <a:srgbClr val="5b9bd5"/>
                      </a:solidFill>
                      <a:prstDash val="solid"/>
                    </a:lnT>
                    <a:lnB w="576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1f4e79"/>
                          </a:solidFill>
                          <a:uFillTx/>
                          <a:latin typeface="Times New Roman"/>
                          <a:ea typeface="Tahoma"/>
                        </a:rPr>
                        <a:t>Бақылауды дәптерге жазыңыздар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1440" marR="91440">
                    <a:lnL w="5760">
                      <a:solidFill>
                        <a:srgbClr val="5b9bd5"/>
                      </a:solidFill>
                      <a:prstDash val="solid"/>
                    </a:lnL>
                    <a:lnR w="5760">
                      <a:solidFill>
                        <a:srgbClr val="5b9bd5"/>
                      </a:solidFill>
                      <a:prstDash val="solid"/>
                    </a:lnR>
                    <a:lnT w="5760">
                      <a:solidFill>
                        <a:srgbClr val="5b9bd5"/>
                      </a:solidFill>
                      <a:prstDash val="solid"/>
                    </a:lnT>
                    <a:lnB w="576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Рисунок 7" descr=""/>
          <p:cNvPicPr/>
          <p:nvPr/>
        </p:nvPicPr>
        <p:blipFill>
          <a:blip r:embed="rId1"/>
          <a:srcRect l="0" t="6993" r="0" b="7648"/>
          <a:stretch/>
        </p:blipFill>
        <p:spPr>
          <a:xfrm>
            <a:off x="0" y="479520"/>
            <a:ext cx="12198240" cy="5854680"/>
          </a:xfrm>
          <a:prstGeom prst="rect">
            <a:avLst/>
          </a:prstGeom>
          <a:ln w="0">
            <a:noFill/>
          </a:ln>
        </p:spPr>
      </p:pic>
      <p:sp>
        <p:nvSpPr>
          <p:cNvPr id="111" name="Прямоугольник 1"/>
          <p:cNvSpPr/>
          <p:nvPr/>
        </p:nvSpPr>
        <p:spPr>
          <a:xfrm>
            <a:off x="10744200" y="5383080"/>
            <a:ext cx="1322280" cy="1167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2" name="Прямоугольник 8"/>
          <p:cNvSpPr/>
          <p:nvPr/>
        </p:nvSpPr>
        <p:spPr>
          <a:xfrm>
            <a:off x="0" y="69840"/>
            <a:ext cx="12192120" cy="64944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Микробиологиялық зерттеулердің кезеңдері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13" name="Picture 6" descr=""/>
          <p:cNvPicPr/>
          <p:nvPr/>
        </p:nvPicPr>
        <p:blipFill>
          <a:blip r:embed="rId2"/>
          <a:stretch/>
        </p:blipFill>
        <p:spPr>
          <a:xfrm>
            <a:off x="1679400" y="6289560"/>
            <a:ext cx="9309240" cy="115920"/>
          </a:xfrm>
          <a:prstGeom prst="rect">
            <a:avLst/>
          </a:prstGeom>
          <a:ln w="0">
            <a:noFill/>
          </a:ln>
        </p:spPr>
      </p:pic>
      <p:pic>
        <p:nvPicPr>
          <p:cNvPr id="114" name="Picture 7" descr=""/>
          <p:cNvPicPr/>
          <p:nvPr/>
        </p:nvPicPr>
        <p:blipFill>
          <a:blip r:embed="rId3"/>
          <a:stretch/>
        </p:blipFill>
        <p:spPr>
          <a:xfrm>
            <a:off x="1679400" y="6397560"/>
            <a:ext cx="9309240" cy="109440"/>
          </a:xfrm>
          <a:prstGeom prst="rect">
            <a:avLst/>
          </a:prstGeom>
          <a:ln w="0">
            <a:noFill/>
          </a:ln>
        </p:spPr>
      </p:pic>
      <p:sp>
        <p:nvSpPr>
          <p:cNvPr id="115" name="Rectangle 1"/>
          <p:cNvSpPr/>
          <p:nvPr/>
        </p:nvSpPr>
        <p:spPr>
          <a:xfrm>
            <a:off x="900000" y="1338480"/>
            <a:ext cx="10493640" cy="4118760"/>
          </a:xfrm>
          <a:prstGeom prst="rect">
            <a:avLst/>
          </a:prstGeom>
          <a:gradFill rotWithShape="0">
            <a:gsLst>
              <a:gs pos="0">
                <a:srgbClr val="b1cbe9"/>
              </a:gs>
              <a:gs pos="100000">
                <a:srgbClr val="92b9e4"/>
              </a:gs>
            </a:gsLst>
            <a:lin ang="5400000"/>
          </a:gradFill>
          <a:ln w="648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000000"/>
                </a:solidFill>
                <a:uFillTx/>
                <a:latin typeface="Times New Roman"/>
                <a:ea typeface="SimSun"/>
              </a:rPr>
              <a:t>Қорытынды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002060"/>
                </a:solidFill>
                <a:uFillTx/>
                <a:latin typeface="Times New Roman"/>
                <a:ea typeface="Tahoma"/>
              </a:rPr>
              <a:t>Бүгінгі сабақта сіздер</a:t>
            </a: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ahoma"/>
              </a:rPr>
              <a:t> </a:t>
            </a:r>
            <a:r>
              <a:rPr b="1" lang="kk-KZ" sz="2400" strike="noStrike" u="none">
                <a:solidFill>
                  <a:srgbClr val="002060"/>
                </a:solidFill>
                <a:uFillTx/>
                <a:latin typeface="Times New Roman"/>
                <a:ea typeface="Tahoma"/>
              </a:rPr>
              <a:t>қоректік орталардың түрлері және оларды әзірлеу мен қоректік  орталарға себу тәсілдері мен техникасымен танысып,сүтқышқылды өнімдердің әртүрлі қоректік ортадағы микрофлорасын зерттеуді түсіндіңіздер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SimSun"/>
              </a:rPr>
              <a:t>Үй тапсырмасы: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SimSun"/>
              </a:rPr>
              <a:t>§</a:t>
            </a:r>
            <a:r>
              <a:rPr b="0" lang="en-US" sz="2800" strike="noStrike" u="none">
                <a:solidFill>
                  <a:srgbClr val="000000"/>
                </a:solidFill>
                <a:uFillTx/>
                <a:latin typeface="Times New Roman"/>
                <a:ea typeface="SimSun"/>
              </a:rPr>
              <a:t>41-42</a:t>
            </a: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SimSun"/>
              </a:rPr>
              <a:t>. Мазмұндау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SimSun"/>
              </a:rPr>
              <a:t>Біліміңді тексер, дәптерге орындау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"/>
          <p:cNvSpPr txBox="1"/>
          <p:nvPr/>
        </p:nvSpPr>
        <p:spPr>
          <a:xfrm>
            <a:off x="678960" y="1945800"/>
            <a:ext cx="10960200" cy="1032120"/>
          </a:xfrm>
          <a:prstGeom prst="rect">
            <a:avLst/>
          </a:prstGeom>
          <a:solidFill>
            <a:srgbClr val="ededed"/>
          </a:solidFill>
          <a:ln w="9360">
            <a:solidFill>
              <a:srgbClr val="002060"/>
            </a:solidFill>
            <a:miter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   </a:t>
            </a: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Бағалау критерийлері: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1f4e7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1f4e79"/>
                </a:solidFill>
                <a:uFillTx/>
                <a:latin typeface="Times New Roman"/>
                <a:ea typeface="Calibri"/>
              </a:rPr>
              <a:t> </a:t>
            </a:r>
            <a:r>
              <a:rPr b="1" lang="kk-KZ" sz="2400" strike="noStrike" u="none">
                <a:solidFill>
                  <a:srgbClr val="1f4e79"/>
                </a:solidFill>
                <a:uFillTx/>
                <a:latin typeface="Times New Roman"/>
                <a:ea typeface="Calibri"/>
              </a:rPr>
              <a:t>микробиологиялық зерттеу кезеңдерін сипаттайды және түсіндіреді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" name="Прямоугольник 3"/>
          <p:cNvSpPr/>
          <p:nvPr/>
        </p:nvSpPr>
        <p:spPr>
          <a:xfrm>
            <a:off x="0" y="152280"/>
            <a:ext cx="12192120" cy="787680"/>
          </a:xfrm>
          <a:prstGeom prst="rect">
            <a:avLst/>
          </a:prstGeom>
          <a:solidFill>
            <a:srgbClr val="2e75b6"/>
          </a:solidFill>
          <a:ln w="12600">
            <a:solidFill>
              <a:srgbClr val="7030a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Оқу мақсаты: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1f4e79"/>
                </a:solidFill>
                <a:uFillTx/>
                <a:latin typeface="Times New Roman"/>
                <a:ea typeface="Times New Roman"/>
              </a:rPr>
              <a:t>        </a:t>
            </a:r>
            <a:r>
              <a:rPr b="1" lang="kk-KZ" sz="2400" strike="noStrike" u="none">
                <a:solidFill>
                  <a:srgbClr val="1f4e79"/>
                </a:solidFill>
                <a:uFillTx/>
                <a:latin typeface="Times New Roman"/>
                <a:ea typeface="Times New Roman"/>
              </a:rPr>
              <a:t>11.4.3.1 - микробиологиялық зерттеу кезеңдерін сипаттау және түсіндіру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1f4e79"/>
                </a:solidFill>
                <a:uFillTx/>
                <a:latin typeface="Times New Roman"/>
                <a:ea typeface="Times New Roman"/>
              </a:rPr>
              <a:t>   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5" name="Picture 5" descr=""/>
          <p:cNvPicPr/>
          <p:nvPr/>
        </p:nvPicPr>
        <p:blipFill>
          <a:blip r:embed="rId1"/>
          <a:stretch/>
        </p:blipFill>
        <p:spPr>
          <a:xfrm>
            <a:off x="1770120" y="6234120"/>
            <a:ext cx="9345600" cy="201600"/>
          </a:xfrm>
          <a:prstGeom prst="rect">
            <a:avLst/>
          </a:prstGeom>
          <a:ln w="0">
            <a:noFill/>
          </a:ln>
        </p:spPr>
      </p:pic>
      <p:pic>
        <p:nvPicPr>
          <p:cNvPr id="16" name="Picture 8" descr="https://static.dezeen.com/uploads/2016/07/future-flora-giulia-tomasello-graduate-project-design-women_dezeen_1568_6-1024x731.jpg"/>
          <p:cNvPicPr/>
          <p:nvPr/>
        </p:nvPicPr>
        <p:blipFill>
          <a:blip r:embed="rId2"/>
          <a:stretch/>
        </p:blipFill>
        <p:spPr>
          <a:xfrm>
            <a:off x="8290080" y="3267000"/>
            <a:ext cx="3438360" cy="2451240"/>
          </a:xfrm>
          <a:prstGeom prst="rect">
            <a:avLst/>
          </a:prstGeom>
          <a:ln w="0">
            <a:noFill/>
          </a:ln>
        </p:spPr>
      </p:pic>
      <p:sp>
        <p:nvSpPr>
          <p:cNvPr id="17" name="Rectangle 9"/>
          <p:cNvSpPr/>
          <p:nvPr/>
        </p:nvSpPr>
        <p:spPr>
          <a:xfrm>
            <a:off x="609480" y="3505680"/>
            <a:ext cx="7764480" cy="192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203864"/>
                </a:solidFill>
                <a:uFillTx/>
                <a:latin typeface="Times New Roman"/>
                <a:ea typeface="SimSun"/>
              </a:rPr>
              <a:t>Ой-қозғау: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203864"/>
                </a:solidFill>
                <a:uFillTx/>
                <a:latin typeface="Times New Roman"/>
                <a:ea typeface="SimSun"/>
              </a:rPr>
              <a:t>1. Қоректік ортаның қандай түрлерін білесіздер?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203864"/>
                </a:solidFill>
                <a:uFillTx/>
                <a:latin typeface="Times New Roman"/>
                <a:ea typeface="SimSun"/>
              </a:rPr>
              <a:t>2. Қоректік орталарды қалай дайындайды?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203864"/>
                </a:solidFill>
                <a:uFillTx/>
                <a:latin typeface="Times New Roman"/>
                <a:ea typeface="SimSun"/>
              </a:rPr>
              <a:t>3.Қоректік ортаны дайындауда қандай шикізаттар қажет?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7" descr=""/>
          <p:cNvPicPr/>
          <p:nvPr/>
        </p:nvPicPr>
        <p:blipFill>
          <a:blip r:embed="rId1"/>
          <a:srcRect l="0" t="6993" r="0" b="7648"/>
          <a:stretch/>
        </p:blipFill>
        <p:spPr>
          <a:xfrm>
            <a:off x="0" y="479520"/>
            <a:ext cx="12198240" cy="5854680"/>
          </a:xfrm>
          <a:prstGeom prst="rect">
            <a:avLst/>
          </a:prstGeom>
          <a:ln w="0">
            <a:noFill/>
          </a:ln>
        </p:spPr>
      </p:pic>
      <p:sp>
        <p:nvSpPr>
          <p:cNvPr id="19" name="Прямоугольник 1"/>
          <p:cNvSpPr/>
          <p:nvPr/>
        </p:nvSpPr>
        <p:spPr>
          <a:xfrm>
            <a:off x="10744200" y="5383080"/>
            <a:ext cx="1322280" cy="1167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0" name="Прямоугольник 8"/>
          <p:cNvSpPr/>
          <p:nvPr/>
        </p:nvSpPr>
        <p:spPr>
          <a:xfrm>
            <a:off x="0" y="69840"/>
            <a:ext cx="12192120" cy="64944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Микробиологиялық зерттеулердің кезеңдері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1" name="Picture 6" descr=""/>
          <p:cNvPicPr/>
          <p:nvPr/>
        </p:nvPicPr>
        <p:blipFill>
          <a:blip r:embed="rId2"/>
          <a:stretch/>
        </p:blipFill>
        <p:spPr>
          <a:xfrm>
            <a:off x="1679400" y="6289560"/>
            <a:ext cx="9309240" cy="115920"/>
          </a:xfrm>
          <a:prstGeom prst="rect">
            <a:avLst/>
          </a:prstGeom>
          <a:ln w="0">
            <a:noFill/>
          </a:ln>
        </p:spPr>
      </p:pic>
      <p:pic>
        <p:nvPicPr>
          <p:cNvPr id="22" name="Picture 7" descr=""/>
          <p:cNvPicPr/>
          <p:nvPr/>
        </p:nvPicPr>
        <p:blipFill>
          <a:blip r:embed="rId3"/>
          <a:stretch/>
        </p:blipFill>
        <p:spPr>
          <a:xfrm>
            <a:off x="1679400" y="6397560"/>
            <a:ext cx="9309240" cy="109440"/>
          </a:xfrm>
          <a:prstGeom prst="rect">
            <a:avLst/>
          </a:prstGeom>
          <a:ln w="0">
            <a:noFill/>
          </a:ln>
        </p:spPr>
      </p:pic>
      <p:pic>
        <p:nvPicPr>
          <p:cNvPr id="23" name="Схема 9" descr=""/>
          <p:cNvPicPr/>
          <p:nvPr/>
        </p:nvPicPr>
        <p:blipFill>
          <a:blip r:embed="rId4"/>
          <a:stretch/>
        </p:blipFill>
        <p:spPr>
          <a:xfrm>
            <a:off x="1695600" y="1341360"/>
            <a:ext cx="8478720" cy="4797360"/>
          </a:xfrm>
          <a:prstGeom prst="rect">
            <a:avLst/>
          </a:prstGeom>
          <a:ln w="0">
            <a:noFill/>
          </a:ln>
        </p:spPr>
      </p:pic>
      <p:sp>
        <p:nvSpPr>
          <p:cNvPr id="24" name="Прямоугольник 10"/>
          <p:cNvSpPr/>
          <p:nvPr/>
        </p:nvSpPr>
        <p:spPr>
          <a:xfrm>
            <a:off x="2751840" y="719280"/>
            <a:ext cx="6753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1f4e79"/>
                </a:solidFill>
                <a:uFillTx/>
                <a:latin typeface="Tahoma"/>
                <a:ea typeface="Tahoma"/>
              </a:rPr>
              <a:t>Қоректік орталарға қойылатын талаптар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7" descr=""/>
          <p:cNvPicPr/>
          <p:nvPr/>
        </p:nvPicPr>
        <p:blipFill>
          <a:blip r:embed="rId1"/>
          <a:srcRect l="0" t="6993" r="0" b="7648"/>
          <a:stretch/>
        </p:blipFill>
        <p:spPr>
          <a:xfrm>
            <a:off x="0" y="479520"/>
            <a:ext cx="12198240" cy="5854680"/>
          </a:xfrm>
          <a:prstGeom prst="rect">
            <a:avLst/>
          </a:prstGeom>
          <a:ln w="0">
            <a:noFill/>
          </a:ln>
        </p:spPr>
      </p:pic>
      <p:sp>
        <p:nvSpPr>
          <p:cNvPr id="26" name="Прямоугольник 1"/>
          <p:cNvSpPr/>
          <p:nvPr/>
        </p:nvSpPr>
        <p:spPr>
          <a:xfrm>
            <a:off x="10744200" y="5383080"/>
            <a:ext cx="1322280" cy="1167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7" name="Прямоугольник 8"/>
          <p:cNvSpPr/>
          <p:nvPr/>
        </p:nvSpPr>
        <p:spPr>
          <a:xfrm>
            <a:off x="0" y="69840"/>
            <a:ext cx="12192120" cy="64944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Микробиологиялық зерттеулердің кезеңдері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8" name="Picture 6" descr=""/>
          <p:cNvPicPr/>
          <p:nvPr/>
        </p:nvPicPr>
        <p:blipFill>
          <a:blip r:embed="rId2"/>
          <a:stretch/>
        </p:blipFill>
        <p:spPr>
          <a:xfrm>
            <a:off x="1679400" y="6289560"/>
            <a:ext cx="9309240" cy="115920"/>
          </a:xfrm>
          <a:prstGeom prst="rect">
            <a:avLst/>
          </a:prstGeom>
          <a:ln w="0">
            <a:noFill/>
          </a:ln>
        </p:spPr>
      </p:pic>
      <p:pic>
        <p:nvPicPr>
          <p:cNvPr id="29" name="Picture 7" descr=""/>
          <p:cNvPicPr/>
          <p:nvPr/>
        </p:nvPicPr>
        <p:blipFill>
          <a:blip r:embed="rId3"/>
          <a:stretch/>
        </p:blipFill>
        <p:spPr>
          <a:xfrm>
            <a:off x="1679400" y="6397560"/>
            <a:ext cx="9309240" cy="109440"/>
          </a:xfrm>
          <a:prstGeom prst="rect">
            <a:avLst/>
          </a:prstGeom>
          <a:ln w="0">
            <a:noFill/>
          </a:ln>
        </p:spPr>
      </p:pic>
      <p:sp>
        <p:nvSpPr>
          <p:cNvPr id="30" name="Прямоугольник 7"/>
          <p:cNvSpPr/>
          <p:nvPr/>
        </p:nvSpPr>
        <p:spPr>
          <a:xfrm>
            <a:off x="3239640" y="690480"/>
            <a:ext cx="58885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1f4e79"/>
                </a:solidFill>
                <a:uFillTx/>
                <a:latin typeface="Times New Roman"/>
                <a:ea typeface="Tahoma"/>
              </a:rPr>
              <a:t>Қоректік орталардың жіктелуі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1" name="Стрелка вниз 11"/>
          <p:cNvSpPr/>
          <p:nvPr/>
        </p:nvSpPr>
        <p:spPr>
          <a:xfrm rot="2631600">
            <a:off x="4571640" y="1112760"/>
            <a:ext cx="406440" cy="725400"/>
          </a:xfrm>
          <a:prstGeom prst="downArrow">
            <a:avLst>
              <a:gd name="adj1" fmla="val 50000"/>
              <a:gd name="adj2" fmla="val 49990"/>
            </a:avLst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2" name="Стрелка вниз 12"/>
          <p:cNvSpPr/>
          <p:nvPr/>
        </p:nvSpPr>
        <p:spPr>
          <a:xfrm rot="19350600">
            <a:off x="7211880" y="1162080"/>
            <a:ext cx="392400" cy="669960"/>
          </a:xfrm>
          <a:prstGeom prst="downArrow">
            <a:avLst>
              <a:gd name="adj1" fmla="val 50000"/>
              <a:gd name="adj2" fmla="val 49963"/>
            </a:avLst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3" name="TextBox 13"/>
          <p:cNvSpPr/>
          <p:nvPr/>
        </p:nvSpPr>
        <p:spPr>
          <a:xfrm>
            <a:off x="2882520" y="1754280"/>
            <a:ext cx="22629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1f4e79"/>
                </a:solidFill>
                <a:uFillTx/>
                <a:latin typeface="Tahoma"/>
                <a:ea typeface="Tahoma"/>
              </a:rPr>
              <a:t>Табиғи орталар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4" name="TextBox 14"/>
          <p:cNvSpPr/>
          <p:nvPr/>
        </p:nvSpPr>
        <p:spPr>
          <a:xfrm>
            <a:off x="6788160" y="1774800"/>
            <a:ext cx="25858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1f4e79"/>
                </a:solidFill>
                <a:uFillTx/>
                <a:latin typeface="Tahoma"/>
                <a:ea typeface="Tahoma"/>
              </a:rPr>
              <a:t>Жасанды орталар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5" name="Picture 2" descr="https://baribar.kz/wp-content/uploads/2018/04/477ba2c1575c306fc72933b76745bb81.jpg"/>
          <p:cNvPicPr/>
          <p:nvPr/>
        </p:nvPicPr>
        <p:blipFill>
          <a:blip r:embed="rId4"/>
          <a:stretch/>
        </p:blipFill>
        <p:spPr>
          <a:xfrm>
            <a:off x="711360" y="2235240"/>
            <a:ext cx="2184120" cy="1547640"/>
          </a:xfrm>
          <a:prstGeom prst="rect">
            <a:avLst/>
          </a:prstGeom>
          <a:ln w="0">
            <a:noFill/>
          </a:ln>
        </p:spPr>
      </p:pic>
      <p:pic>
        <p:nvPicPr>
          <p:cNvPr id="36" name="Picture 4" descr="https://www.dream-your.com/wp-content/uploads/2016/09/%D0%BA%D0%B5%D1%84%D0%B8%D1%802-min.jpg"/>
          <p:cNvPicPr/>
          <p:nvPr/>
        </p:nvPicPr>
        <p:blipFill>
          <a:blip r:embed="rId5"/>
          <a:stretch/>
        </p:blipFill>
        <p:spPr>
          <a:xfrm>
            <a:off x="3164040" y="2200320"/>
            <a:ext cx="2003400" cy="1603440"/>
          </a:xfrm>
          <a:prstGeom prst="rect">
            <a:avLst/>
          </a:prstGeom>
          <a:ln w="0">
            <a:noFill/>
          </a:ln>
        </p:spPr>
      </p:pic>
      <p:pic>
        <p:nvPicPr>
          <p:cNvPr id="37" name="Picture 6" descr="https://www.feedsfloor.com/sites/default/files/styles/largenews/public/Prostate%20Specific%20Antigen%20Industry%20Market.jpg?itok=OpKouFx3"/>
          <p:cNvPicPr/>
          <p:nvPr/>
        </p:nvPicPr>
        <p:blipFill>
          <a:blip r:embed="rId6"/>
          <a:stretch/>
        </p:blipFill>
        <p:spPr>
          <a:xfrm>
            <a:off x="914400" y="3948120"/>
            <a:ext cx="3933720" cy="1754280"/>
          </a:xfrm>
          <a:prstGeom prst="rect">
            <a:avLst/>
          </a:prstGeom>
          <a:ln w="0">
            <a:noFill/>
          </a:ln>
        </p:spPr>
      </p:pic>
      <p:pic>
        <p:nvPicPr>
          <p:cNvPr id="38" name="Picture 8" descr="https://static5.depositphotos.com/1000366/508/i/950/depositphotos_5080006-stock-photo-water-formula.jpg"/>
          <p:cNvPicPr/>
          <p:nvPr/>
        </p:nvPicPr>
        <p:blipFill>
          <a:blip r:embed="rId7"/>
          <a:stretch/>
        </p:blipFill>
        <p:spPr>
          <a:xfrm>
            <a:off x="5979960" y="2168640"/>
            <a:ext cx="2198880" cy="1619280"/>
          </a:xfrm>
          <a:prstGeom prst="rect">
            <a:avLst/>
          </a:prstGeom>
          <a:ln w="0">
            <a:noFill/>
          </a:ln>
        </p:spPr>
      </p:pic>
      <p:pic>
        <p:nvPicPr>
          <p:cNvPr id="39" name="Picture 10" descr="http://brewers.ru/images/upload/images/%D0%A1%D1%82%D0%B0%D1%82%D1%8C%D0%B8/11/water3.jpg"/>
          <p:cNvPicPr/>
          <p:nvPr/>
        </p:nvPicPr>
        <p:blipFill>
          <a:blip r:embed="rId8"/>
          <a:stretch/>
        </p:blipFill>
        <p:spPr>
          <a:xfrm>
            <a:off x="8556480" y="2325600"/>
            <a:ext cx="2060640" cy="1344600"/>
          </a:xfrm>
          <a:prstGeom prst="rect">
            <a:avLst/>
          </a:prstGeom>
          <a:ln w="28440">
            <a:solidFill>
              <a:srgbClr val="1f4e79"/>
            </a:solidFill>
            <a:miter/>
          </a:ln>
        </p:spPr>
      </p:pic>
      <p:pic>
        <p:nvPicPr>
          <p:cNvPr id="40" name="Picture 8" descr="https://alashainasy.kz/userdata/news/2015/news_63499/thumb_b/photo_66826.png"/>
          <p:cNvPicPr/>
          <p:nvPr/>
        </p:nvPicPr>
        <p:blipFill>
          <a:blip r:embed="rId9"/>
          <a:stretch/>
        </p:blipFill>
        <p:spPr>
          <a:xfrm>
            <a:off x="6502320" y="3916440"/>
            <a:ext cx="3802320" cy="1598400"/>
          </a:xfrm>
          <a:prstGeom prst="rect">
            <a:avLst/>
          </a:prstGeom>
          <a:ln w="28440">
            <a:solidFill>
              <a:srgbClr val="1f4e79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7" descr=""/>
          <p:cNvPicPr/>
          <p:nvPr/>
        </p:nvPicPr>
        <p:blipFill>
          <a:blip r:embed="rId1"/>
          <a:srcRect l="0" t="6993" r="0" b="7648"/>
          <a:stretch/>
        </p:blipFill>
        <p:spPr>
          <a:xfrm>
            <a:off x="0" y="479520"/>
            <a:ext cx="12198240" cy="5854680"/>
          </a:xfrm>
          <a:prstGeom prst="rect">
            <a:avLst/>
          </a:prstGeom>
          <a:ln w="0">
            <a:noFill/>
          </a:ln>
        </p:spPr>
      </p:pic>
      <p:sp>
        <p:nvSpPr>
          <p:cNvPr id="42" name="Прямоугольник 1"/>
          <p:cNvSpPr/>
          <p:nvPr/>
        </p:nvSpPr>
        <p:spPr>
          <a:xfrm>
            <a:off x="10744200" y="5383080"/>
            <a:ext cx="1322280" cy="1167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3" name="Прямоугольник 8"/>
          <p:cNvSpPr/>
          <p:nvPr/>
        </p:nvSpPr>
        <p:spPr>
          <a:xfrm>
            <a:off x="0" y="69840"/>
            <a:ext cx="12192120" cy="64944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Микробиологиялық зерттеулердің кезеңдері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4" name="Picture 6" descr=""/>
          <p:cNvPicPr/>
          <p:nvPr/>
        </p:nvPicPr>
        <p:blipFill>
          <a:blip r:embed="rId2"/>
          <a:stretch/>
        </p:blipFill>
        <p:spPr>
          <a:xfrm>
            <a:off x="1679400" y="6289560"/>
            <a:ext cx="9309240" cy="11592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7" descr=""/>
          <p:cNvPicPr/>
          <p:nvPr/>
        </p:nvPicPr>
        <p:blipFill>
          <a:blip r:embed="rId3"/>
          <a:stretch/>
        </p:blipFill>
        <p:spPr>
          <a:xfrm>
            <a:off x="1679400" y="6397560"/>
            <a:ext cx="9309240" cy="109440"/>
          </a:xfrm>
          <a:prstGeom prst="rect">
            <a:avLst/>
          </a:prstGeom>
          <a:ln w="0">
            <a:noFill/>
          </a:ln>
        </p:spPr>
      </p:pic>
      <p:sp>
        <p:nvSpPr>
          <p:cNvPr id="46" name="TextBox 7"/>
          <p:cNvSpPr/>
          <p:nvPr/>
        </p:nvSpPr>
        <p:spPr>
          <a:xfrm>
            <a:off x="630360" y="1685880"/>
            <a:ext cx="4957560" cy="398880"/>
          </a:xfrm>
          <a:prstGeom prst="rect">
            <a:avLst/>
          </a:prstGeom>
          <a:solidFill>
            <a:srgbClr val="deebf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1f4e79"/>
                </a:solidFill>
                <a:uFillTx/>
                <a:latin typeface="Tahoma"/>
                <a:ea typeface="Tahoma"/>
              </a:rPr>
              <a:t>Дайындау дәрежесі бойынша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7" name="Прямоугольник 9"/>
          <p:cNvSpPr/>
          <p:nvPr/>
        </p:nvSpPr>
        <p:spPr>
          <a:xfrm>
            <a:off x="6750000" y="782640"/>
            <a:ext cx="2630520" cy="914400"/>
          </a:xfrm>
          <a:prstGeom prst="rect">
            <a:avLst/>
          </a:prstGeom>
          <a:solidFill>
            <a:srgbClr val="deebf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1f4e79"/>
                </a:solidFill>
                <a:uFillTx/>
                <a:latin typeface="Tahoma"/>
                <a:ea typeface="Tahoma"/>
              </a:rPr>
              <a:t>дайын қоректік орталар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8" name="Прямоугольник 10"/>
          <p:cNvSpPr/>
          <p:nvPr/>
        </p:nvSpPr>
        <p:spPr>
          <a:xfrm>
            <a:off x="7593120" y="1792440"/>
            <a:ext cx="2278080" cy="914400"/>
          </a:xfrm>
          <a:prstGeom prst="rect">
            <a:avLst/>
          </a:prstGeom>
          <a:solidFill>
            <a:srgbClr val="deebf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1f4e79"/>
                </a:solidFill>
                <a:uFillTx/>
                <a:latin typeface="Tahoma"/>
                <a:ea typeface="Tahoma"/>
              </a:rPr>
              <a:t>құрғақ қоспалар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9" name="Стрелка вправо 11"/>
          <p:cNvSpPr/>
          <p:nvPr/>
        </p:nvSpPr>
        <p:spPr>
          <a:xfrm rot="20671800">
            <a:off x="5616720" y="1349280"/>
            <a:ext cx="1117440" cy="290520"/>
          </a:xfrm>
          <a:prstGeom prst="rightArrow">
            <a:avLst>
              <a:gd name="adj1" fmla="val 50000"/>
              <a:gd name="adj2" fmla="val 49985"/>
            </a:avLst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0" name="Стрелка вправо 12"/>
          <p:cNvSpPr/>
          <p:nvPr/>
        </p:nvSpPr>
        <p:spPr>
          <a:xfrm>
            <a:off x="5675400" y="1916280"/>
            <a:ext cx="1770120" cy="276120"/>
          </a:xfrm>
          <a:prstGeom prst="rightArrow">
            <a:avLst>
              <a:gd name="adj1" fmla="val 50000"/>
              <a:gd name="adj2" fmla="val 50009"/>
            </a:avLst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1" name="TextBox 13"/>
          <p:cNvSpPr/>
          <p:nvPr/>
        </p:nvSpPr>
        <p:spPr>
          <a:xfrm>
            <a:off x="565200" y="4237200"/>
            <a:ext cx="4819680" cy="398880"/>
          </a:xfrm>
          <a:prstGeom prst="rect">
            <a:avLst/>
          </a:prstGeom>
          <a:solidFill>
            <a:srgbClr val="deebf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1f4e79"/>
                </a:solidFill>
                <a:uFillTx/>
                <a:latin typeface="Tahoma"/>
                <a:ea typeface="Tahoma"/>
              </a:rPr>
              <a:t>Тығыздық дәрежесі бойынша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2" name="Прямоугольник 14"/>
          <p:cNvSpPr/>
          <p:nvPr/>
        </p:nvSpPr>
        <p:spPr>
          <a:xfrm>
            <a:off x="6321600" y="3068640"/>
            <a:ext cx="1796760" cy="976320"/>
          </a:xfrm>
          <a:prstGeom prst="rect">
            <a:avLst/>
          </a:prstGeom>
          <a:solidFill>
            <a:srgbClr val="dae3f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1f4e79"/>
                </a:solidFill>
                <a:uFillTx/>
                <a:latin typeface="Tahoma"/>
                <a:ea typeface="Tahoma"/>
              </a:rPr>
              <a:t>сұйық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3" name="Прямоугольник 15"/>
          <p:cNvSpPr/>
          <p:nvPr/>
        </p:nvSpPr>
        <p:spPr>
          <a:xfrm>
            <a:off x="7467480" y="4167360"/>
            <a:ext cx="1797120" cy="914400"/>
          </a:xfrm>
          <a:prstGeom prst="rect">
            <a:avLst/>
          </a:prstGeom>
          <a:solidFill>
            <a:srgbClr val="b4c7e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1f4e79"/>
                </a:solidFill>
                <a:uFillTx/>
                <a:latin typeface="Tahoma"/>
                <a:ea typeface="Tahoma"/>
              </a:rPr>
              <a:t>жартылай сұйық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4" name="Прямоугольник 16"/>
          <p:cNvSpPr/>
          <p:nvPr/>
        </p:nvSpPr>
        <p:spPr>
          <a:xfrm>
            <a:off x="8415360" y="5195880"/>
            <a:ext cx="1797120" cy="914400"/>
          </a:xfrm>
          <a:prstGeom prst="rect">
            <a:avLst/>
          </a:prstGeom>
          <a:solidFill>
            <a:srgbClr val="8faad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1f4e79"/>
                </a:solidFill>
                <a:uFillTx/>
                <a:latin typeface="Tahoma"/>
                <a:ea typeface="Tahoma"/>
              </a:rPr>
              <a:t>тығыз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5" name="Стрелка вправо 17"/>
          <p:cNvSpPr/>
          <p:nvPr/>
        </p:nvSpPr>
        <p:spPr>
          <a:xfrm rot="20089800">
            <a:off x="5413320" y="3874680"/>
            <a:ext cx="827280" cy="276120"/>
          </a:xfrm>
          <a:prstGeom prst="rightArrow">
            <a:avLst>
              <a:gd name="adj1" fmla="val 50000"/>
              <a:gd name="adj2" fmla="val 50032"/>
            </a:avLst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6" name="Стрелка вправо 18"/>
          <p:cNvSpPr/>
          <p:nvPr/>
        </p:nvSpPr>
        <p:spPr>
          <a:xfrm>
            <a:off x="5443560" y="4281480"/>
            <a:ext cx="1843200" cy="318960"/>
          </a:xfrm>
          <a:prstGeom prst="rightArrow">
            <a:avLst>
              <a:gd name="adj1" fmla="val 50000"/>
              <a:gd name="adj2" fmla="val 50029"/>
            </a:avLst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7" name="Стрелка вправо 19"/>
          <p:cNvSpPr/>
          <p:nvPr/>
        </p:nvSpPr>
        <p:spPr>
          <a:xfrm rot="1380600">
            <a:off x="5427360" y="5094360"/>
            <a:ext cx="2903400" cy="290520"/>
          </a:xfrm>
          <a:prstGeom prst="rightArrow">
            <a:avLst>
              <a:gd name="adj1" fmla="val 50000"/>
              <a:gd name="adj2" fmla="val 50015"/>
            </a:avLst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7" descr=""/>
          <p:cNvPicPr/>
          <p:nvPr/>
        </p:nvPicPr>
        <p:blipFill>
          <a:blip r:embed="rId1"/>
          <a:srcRect l="0" t="6993" r="0" b="7648"/>
          <a:stretch/>
        </p:blipFill>
        <p:spPr>
          <a:xfrm>
            <a:off x="0" y="479520"/>
            <a:ext cx="12198240" cy="5854680"/>
          </a:xfrm>
          <a:prstGeom prst="rect">
            <a:avLst/>
          </a:prstGeom>
          <a:ln w="0">
            <a:noFill/>
          </a:ln>
        </p:spPr>
      </p:pic>
      <p:sp>
        <p:nvSpPr>
          <p:cNvPr id="59" name="Прямоугольник 1"/>
          <p:cNvSpPr/>
          <p:nvPr/>
        </p:nvSpPr>
        <p:spPr>
          <a:xfrm>
            <a:off x="10744200" y="5383080"/>
            <a:ext cx="1322280" cy="1167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0" name="Прямоугольник 8"/>
          <p:cNvSpPr/>
          <p:nvPr/>
        </p:nvSpPr>
        <p:spPr>
          <a:xfrm>
            <a:off x="0" y="69840"/>
            <a:ext cx="12192120" cy="64944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Микробиологиялық зерттеулердің кезеңдері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1" name="Picture 6" descr=""/>
          <p:cNvPicPr/>
          <p:nvPr/>
        </p:nvPicPr>
        <p:blipFill>
          <a:blip r:embed="rId2"/>
          <a:stretch/>
        </p:blipFill>
        <p:spPr>
          <a:xfrm>
            <a:off x="1679400" y="6289560"/>
            <a:ext cx="9309240" cy="11592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7" descr=""/>
          <p:cNvPicPr/>
          <p:nvPr/>
        </p:nvPicPr>
        <p:blipFill>
          <a:blip r:embed="rId3"/>
          <a:stretch/>
        </p:blipFill>
        <p:spPr>
          <a:xfrm>
            <a:off x="1679400" y="6397560"/>
            <a:ext cx="9309240" cy="109440"/>
          </a:xfrm>
          <a:prstGeom prst="rect">
            <a:avLst/>
          </a:prstGeom>
          <a:ln w="0">
            <a:noFill/>
          </a:ln>
        </p:spPr>
      </p:pic>
      <p:pic>
        <p:nvPicPr>
          <p:cNvPr id="63" name="Схема 7" descr=""/>
          <p:cNvPicPr/>
          <p:nvPr/>
        </p:nvPicPr>
        <p:blipFill>
          <a:blip r:embed="rId4"/>
          <a:stretch/>
        </p:blipFill>
        <p:spPr>
          <a:xfrm>
            <a:off x="1871640" y="847800"/>
            <a:ext cx="8620200" cy="4887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7" descr=""/>
          <p:cNvPicPr/>
          <p:nvPr/>
        </p:nvPicPr>
        <p:blipFill>
          <a:blip r:embed="rId1"/>
          <a:srcRect l="0" t="6993" r="0" b="7648"/>
          <a:stretch/>
        </p:blipFill>
        <p:spPr>
          <a:xfrm>
            <a:off x="0" y="479520"/>
            <a:ext cx="12198240" cy="5854680"/>
          </a:xfrm>
          <a:prstGeom prst="rect">
            <a:avLst/>
          </a:prstGeom>
          <a:ln w="0">
            <a:noFill/>
          </a:ln>
        </p:spPr>
      </p:pic>
      <p:sp>
        <p:nvSpPr>
          <p:cNvPr id="65" name="Прямоугольник 1"/>
          <p:cNvSpPr/>
          <p:nvPr/>
        </p:nvSpPr>
        <p:spPr>
          <a:xfrm>
            <a:off x="10744200" y="5383080"/>
            <a:ext cx="1322280" cy="1167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6" name="Прямоугольник 8"/>
          <p:cNvSpPr/>
          <p:nvPr/>
        </p:nvSpPr>
        <p:spPr>
          <a:xfrm>
            <a:off x="0" y="69840"/>
            <a:ext cx="12192120" cy="64944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Микробиологиялық зерттеулердің кезеңдері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7" name="Picture 6" descr=""/>
          <p:cNvPicPr/>
          <p:nvPr/>
        </p:nvPicPr>
        <p:blipFill>
          <a:blip r:embed="rId2"/>
          <a:stretch/>
        </p:blipFill>
        <p:spPr>
          <a:xfrm>
            <a:off x="1679400" y="6289560"/>
            <a:ext cx="9309240" cy="11592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7" descr=""/>
          <p:cNvPicPr/>
          <p:nvPr/>
        </p:nvPicPr>
        <p:blipFill>
          <a:blip r:embed="rId3"/>
          <a:stretch/>
        </p:blipFill>
        <p:spPr>
          <a:xfrm>
            <a:off x="1679400" y="6397560"/>
            <a:ext cx="9309240" cy="109440"/>
          </a:xfrm>
          <a:prstGeom prst="rect">
            <a:avLst/>
          </a:prstGeom>
          <a:ln w="0">
            <a:noFill/>
          </a:ln>
        </p:spPr>
      </p:pic>
      <p:pic>
        <p:nvPicPr>
          <p:cNvPr id="69" name="Схема 7" descr=""/>
          <p:cNvPicPr/>
          <p:nvPr/>
        </p:nvPicPr>
        <p:blipFill>
          <a:blip r:embed="rId4"/>
          <a:stretch/>
        </p:blipFill>
        <p:spPr>
          <a:xfrm>
            <a:off x="2157480" y="1652760"/>
            <a:ext cx="8145360" cy="4760640"/>
          </a:xfrm>
          <a:prstGeom prst="rect">
            <a:avLst/>
          </a:prstGeom>
          <a:ln w="0">
            <a:noFill/>
          </a:ln>
        </p:spPr>
      </p:pic>
      <p:sp>
        <p:nvSpPr>
          <p:cNvPr id="70" name="TextBox 9"/>
          <p:cNvSpPr/>
          <p:nvPr/>
        </p:nvSpPr>
        <p:spPr>
          <a:xfrm>
            <a:off x="4272120" y="1273320"/>
            <a:ext cx="3554280" cy="520920"/>
          </a:xfrm>
          <a:prstGeom prst="rect">
            <a:avLst/>
          </a:prstGeom>
          <a:solidFill>
            <a:srgbClr val="deebf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1f4e79"/>
                </a:solidFill>
                <a:uFillTx/>
                <a:latin typeface="Times New Roman"/>
                <a:ea typeface="Tahoma"/>
              </a:rPr>
              <a:t>Мақсаты бойынша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" descr=""/>
          <p:cNvPicPr/>
          <p:nvPr/>
        </p:nvPicPr>
        <p:blipFill>
          <a:blip r:embed="rId1"/>
          <a:srcRect l="0" t="6993" r="0" b="7648"/>
          <a:stretch/>
        </p:blipFill>
        <p:spPr>
          <a:xfrm>
            <a:off x="0" y="479520"/>
            <a:ext cx="12198240" cy="5854680"/>
          </a:xfrm>
          <a:prstGeom prst="rect">
            <a:avLst/>
          </a:prstGeom>
          <a:ln w="0">
            <a:noFill/>
          </a:ln>
        </p:spPr>
      </p:pic>
      <p:sp>
        <p:nvSpPr>
          <p:cNvPr id="72" name="Прямоугольник 1"/>
          <p:cNvSpPr/>
          <p:nvPr/>
        </p:nvSpPr>
        <p:spPr>
          <a:xfrm>
            <a:off x="10744200" y="5383080"/>
            <a:ext cx="1322280" cy="1167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3" name="Прямоугольник 8"/>
          <p:cNvSpPr/>
          <p:nvPr/>
        </p:nvSpPr>
        <p:spPr>
          <a:xfrm>
            <a:off x="0" y="69840"/>
            <a:ext cx="12192120" cy="64944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Микробиологиялық зерттеулердің кезеңдері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4" name="Picture 6" descr=""/>
          <p:cNvPicPr/>
          <p:nvPr/>
        </p:nvPicPr>
        <p:blipFill>
          <a:blip r:embed="rId2"/>
          <a:stretch/>
        </p:blipFill>
        <p:spPr>
          <a:xfrm>
            <a:off x="1679400" y="6289560"/>
            <a:ext cx="9309240" cy="115920"/>
          </a:xfrm>
          <a:prstGeom prst="rect">
            <a:avLst/>
          </a:prstGeom>
          <a:ln w="0">
            <a:noFill/>
          </a:ln>
        </p:spPr>
      </p:pic>
      <p:pic>
        <p:nvPicPr>
          <p:cNvPr id="75" name="Picture 7" descr=""/>
          <p:cNvPicPr/>
          <p:nvPr/>
        </p:nvPicPr>
        <p:blipFill>
          <a:blip r:embed="rId3"/>
          <a:stretch/>
        </p:blipFill>
        <p:spPr>
          <a:xfrm>
            <a:off x="1679400" y="6397560"/>
            <a:ext cx="9309240" cy="109440"/>
          </a:xfrm>
          <a:prstGeom prst="rect">
            <a:avLst/>
          </a:prstGeom>
          <a:ln w="0">
            <a:noFill/>
          </a:ln>
        </p:spPr>
      </p:pic>
      <p:pic>
        <p:nvPicPr>
          <p:cNvPr id="76" name="Схема 9" descr=""/>
          <p:cNvPicPr/>
          <p:nvPr/>
        </p:nvPicPr>
        <p:blipFill>
          <a:blip r:embed="rId4"/>
          <a:stretch/>
        </p:blipFill>
        <p:spPr>
          <a:xfrm>
            <a:off x="2030400" y="1432080"/>
            <a:ext cx="8131320" cy="4713120"/>
          </a:xfrm>
          <a:prstGeom prst="rect">
            <a:avLst/>
          </a:prstGeom>
          <a:ln w="0">
            <a:noFill/>
          </a:ln>
        </p:spPr>
      </p:pic>
      <p:sp>
        <p:nvSpPr>
          <p:cNvPr id="77" name="Прямоугольник 10"/>
          <p:cNvSpPr/>
          <p:nvPr/>
        </p:nvSpPr>
        <p:spPr>
          <a:xfrm>
            <a:off x="3443040" y="878040"/>
            <a:ext cx="5094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1f4e79"/>
                </a:solidFill>
                <a:uFillTx/>
                <a:latin typeface="Tahoma"/>
                <a:ea typeface="Tahoma"/>
              </a:rPr>
              <a:t>Қоректік орталарды дайындау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7" descr=""/>
          <p:cNvPicPr/>
          <p:nvPr/>
        </p:nvPicPr>
        <p:blipFill>
          <a:blip r:embed="rId1"/>
          <a:srcRect l="0" t="6993" r="0" b="7648"/>
          <a:stretch/>
        </p:blipFill>
        <p:spPr>
          <a:xfrm>
            <a:off x="0" y="479520"/>
            <a:ext cx="12198240" cy="5854680"/>
          </a:xfrm>
          <a:prstGeom prst="rect">
            <a:avLst/>
          </a:prstGeom>
          <a:ln w="0">
            <a:noFill/>
          </a:ln>
        </p:spPr>
      </p:pic>
      <p:sp>
        <p:nvSpPr>
          <p:cNvPr id="79" name="Прямоугольник 1"/>
          <p:cNvSpPr/>
          <p:nvPr/>
        </p:nvSpPr>
        <p:spPr>
          <a:xfrm>
            <a:off x="10744200" y="5383080"/>
            <a:ext cx="1322280" cy="1167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0" name="Прямоугольник 8"/>
          <p:cNvSpPr/>
          <p:nvPr/>
        </p:nvSpPr>
        <p:spPr>
          <a:xfrm>
            <a:off x="0" y="69840"/>
            <a:ext cx="12192120" cy="64944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Микробиологиялық зерттеулердің кезеңдері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81" name="Picture 6" descr=""/>
          <p:cNvPicPr/>
          <p:nvPr/>
        </p:nvPicPr>
        <p:blipFill>
          <a:blip r:embed="rId2"/>
          <a:stretch/>
        </p:blipFill>
        <p:spPr>
          <a:xfrm>
            <a:off x="1679400" y="6289560"/>
            <a:ext cx="9309240" cy="115920"/>
          </a:xfrm>
          <a:prstGeom prst="rect">
            <a:avLst/>
          </a:prstGeom>
          <a:ln w="0">
            <a:noFill/>
          </a:ln>
        </p:spPr>
      </p:pic>
      <p:pic>
        <p:nvPicPr>
          <p:cNvPr id="82" name="Picture 7" descr=""/>
          <p:cNvPicPr/>
          <p:nvPr/>
        </p:nvPicPr>
        <p:blipFill>
          <a:blip r:embed="rId3"/>
          <a:stretch/>
        </p:blipFill>
        <p:spPr>
          <a:xfrm>
            <a:off x="1679400" y="6397560"/>
            <a:ext cx="9309240" cy="109440"/>
          </a:xfrm>
          <a:prstGeom prst="rect">
            <a:avLst/>
          </a:prstGeom>
          <a:ln w="0">
            <a:noFill/>
          </a:ln>
        </p:spPr>
      </p:pic>
      <p:sp>
        <p:nvSpPr>
          <p:cNvPr id="83" name="Прямоугольник 7"/>
          <p:cNvSpPr/>
          <p:nvPr/>
        </p:nvSpPr>
        <p:spPr>
          <a:xfrm>
            <a:off x="4138920" y="776160"/>
            <a:ext cx="2955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1f4e79"/>
                </a:solidFill>
                <a:uFillTx/>
                <a:latin typeface="Times New Roman"/>
                <a:ea typeface="Tahoma"/>
              </a:rPr>
              <a:t>Дайындау кезеңдері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84" name="Схема 9" descr=""/>
          <p:cNvPicPr/>
          <p:nvPr/>
        </p:nvPicPr>
        <p:blipFill>
          <a:blip r:embed="rId4"/>
          <a:stretch/>
        </p:blipFill>
        <p:spPr>
          <a:xfrm>
            <a:off x="1719360" y="920880"/>
            <a:ext cx="8454960" cy="5419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12960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2020-03-31T19:00:45Z</dcterms:created>
  <dc:creator>Admin</dc:creator>
  <dc:description/>
  <dc:language>ru-RU</dc:language>
  <cp:lastModifiedBy>Данагул</cp:lastModifiedBy>
  <cp:lastPrinted>2020-07-29T16:32:38Z</cp:lastPrinted>
  <dcterms:modified xsi:type="dcterms:W3CDTF">2024-11-05T20:01:17Z</dcterms:modified>
  <cp:revision>682</cp:revision>
  <dc:subject/>
  <dc:title>Презентация PowerPoint</dc:title>
</cp:coreProperties>
</file>