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png" ContentType="image/png"/>
  <Override PartName="/ppt/media/image12.png" ContentType="image/png"/>
  <Override PartName="/ppt/media/image5.png" ContentType="image/png"/>
  <Override PartName="/ppt/media/image13.png" ContentType="image/png"/>
  <Override PartName="/ppt/media/image6.png" ContentType="image/png"/>
  <Override PartName="/ppt/media/image14.png" ContentType="image/png"/>
  <Override PartName="/ppt/media/image15.png" ContentType="image/png"/>
  <Override PartName="/ppt/media/image7.png" ContentType="image/png"/>
  <Override PartName="/ppt/media/image16.png" ContentType="image/png"/>
  <Override PartName="/ppt/media/image8.png" ContentType="image/png"/>
  <Override PartName="/ppt/media/image2.png" ContentType="image/png"/>
  <Override PartName="/ppt/media/image10.png" ContentType="image/png"/>
  <Override PartName="/ppt/media/image3.png" ContentType="image/png"/>
  <Override PartName="/ppt/media/image11.png" ContentType="image/png"/>
  <Override PartName="/ppt/media/image9.png" ContentType="image/png"/>
  <Override PartName="/ppt/media/image17.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_rels/notesSlide10.xml.rels" ContentType="application/vnd.openxmlformats-package.relationships+xml"/>
  <Override PartName="/ppt/notesSlides/_rels/notesSlide8.xml.rels" ContentType="application/vnd.openxmlformats-package.relationships+xml"/>
  <Override PartName="/ppt/notesSlides/_rels/notesSlide3.xml.rels" ContentType="application/vnd.openxmlformats-package.relationships+xml"/>
  <Override PartName="/ppt/notesSlides/_rels/notesSlide6.xml.rels" ContentType="application/vnd.openxmlformats-package.relationships+xml"/>
  <Override PartName="/ppt/notesSlides/_rels/notesSlide4.xml.rels" ContentType="application/vnd.openxmlformats-package.relationships+xml"/>
  <Override PartName="/ppt/notesSlides/_rels/notesSlide7.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Lst>
  <p:sldSz cx="12193588" cy="6858000"/>
  <p:notesSz cx="6858000" cy="99472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858000" cy="99468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Calibri"/>
            </a:endParaRPr>
          </a:p>
        </p:txBody>
      </p:sp>
      <p:sp>
        <p:nvSpPr>
          <p:cNvPr id="6" name="PlaceHolder 1"/>
          <p:cNvSpPr>
            <a:spLocks noGrp="1"/>
          </p:cNvSpPr>
          <p:nvPr>
            <p:ph type="hdr"/>
          </p:nvPr>
        </p:nvSpPr>
        <p:spPr>
          <a:xfrm>
            <a:off x="-360" y="0"/>
            <a:ext cx="2971800" cy="4968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 name="PlaceHolder 2"/>
          <p:cNvSpPr>
            <a:spLocks noGrp="1"/>
          </p:cNvSpPr>
          <p:nvPr>
            <p:ph type="dt" idx="4"/>
          </p:nvPr>
        </p:nvSpPr>
        <p:spPr>
          <a:xfrm>
            <a:off x="3884400" y="0"/>
            <a:ext cx="2971800" cy="4968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&lt;date/time&gt;</a:t>
            </a:r>
            <a:endParaRPr b="0" lang="ru-RU" sz="1200" strike="noStrike" u="none">
              <a:solidFill>
                <a:srgbClr val="000000"/>
              </a:solidFill>
              <a:uFillTx/>
              <a:latin typeface="Calibri"/>
            </a:endParaRPr>
          </a:p>
        </p:txBody>
      </p:sp>
      <p:sp>
        <p:nvSpPr>
          <p:cNvPr id="8" name="PlaceHolder 3"/>
          <p:cNvSpPr>
            <a:spLocks noGrp="1"/>
          </p:cNvSpPr>
          <p:nvPr>
            <p:ph type="sldImg"/>
          </p:nvPr>
        </p:nvSpPr>
        <p:spPr>
          <a:xfrm>
            <a:off x="114120" y="746280"/>
            <a:ext cx="6629400" cy="3730320"/>
          </a:xfrm>
          <a:prstGeom prst="rect">
            <a:avLst/>
          </a:prstGeom>
          <a:noFill/>
          <a:ln w="1260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move the slide</a:t>
            </a:r>
            <a:endParaRPr b="0" lang="ru-RU" sz="4400" strike="noStrike" u="none">
              <a:solidFill>
                <a:srgbClr val="000000"/>
              </a:solidFill>
              <a:uFillTx/>
              <a:latin typeface="Calibri Light"/>
            </a:endParaRPr>
          </a:p>
        </p:txBody>
      </p:sp>
      <p:sp>
        <p:nvSpPr>
          <p:cNvPr id="9" name="PlaceHolder 4"/>
          <p:cNvSpPr>
            <a:spLocks noGrp="1"/>
          </p:cNvSpPr>
          <p:nvPr>
            <p:ph type="body"/>
          </p:nvPr>
        </p:nvSpPr>
        <p:spPr>
          <a:xfrm>
            <a:off x="685800" y="4724280"/>
            <a:ext cx="5486400" cy="447696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10" name="PlaceHolder 5"/>
          <p:cNvSpPr>
            <a:spLocks noGrp="1"/>
          </p:cNvSpPr>
          <p:nvPr>
            <p:ph type="ftr" idx="5"/>
          </p:nvPr>
        </p:nvSpPr>
        <p:spPr>
          <a:xfrm>
            <a:off x="-360" y="9448920"/>
            <a:ext cx="2971800" cy="4968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 name="PlaceHolder 6"/>
          <p:cNvSpPr>
            <a:spLocks noGrp="1"/>
          </p:cNvSpPr>
          <p:nvPr>
            <p:ph type="sldNum" idx="6"/>
          </p:nvPr>
        </p:nvSpPr>
        <p:spPr>
          <a:xfrm>
            <a:off x="3884400" y="9448920"/>
            <a:ext cx="2971800" cy="4968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7727714-96CB-4E11-A8B8-5F9C597A2DB8}"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114480" y="746280"/>
            <a:ext cx="6629400" cy="3730320"/>
          </a:xfrm>
          <a:prstGeom prst="rect">
            <a:avLst/>
          </a:prstGeom>
          <a:ln w="0">
            <a:noFill/>
          </a:ln>
        </p:spPr>
      </p:sp>
      <p:sp>
        <p:nvSpPr>
          <p:cNvPr id="80" name="PlaceHolder 2"/>
          <p:cNvSpPr>
            <a:spLocks noGrp="1"/>
          </p:cNvSpPr>
          <p:nvPr>
            <p:ph type="body"/>
          </p:nvPr>
        </p:nvSpPr>
        <p:spPr>
          <a:xfrm>
            <a:off x="685800" y="4724280"/>
            <a:ext cx="5486400" cy="44769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81"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818CE95-CF23-4603-823E-94E7478C79D4}"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sldImg"/>
          </p:nvPr>
        </p:nvSpPr>
        <p:spPr>
          <a:xfrm>
            <a:off x="114480" y="746280"/>
            <a:ext cx="6629400" cy="3730320"/>
          </a:xfrm>
          <a:prstGeom prst="rect">
            <a:avLst/>
          </a:prstGeom>
          <a:ln w="0">
            <a:noFill/>
          </a:ln>
        </p:spPr>
      </p:sp>
      <p:sp>
        <p:nvSpPr>
          <p:cNvPr id="62" name="PlaceHolder 2"/>
          <p:cNvSpPr>
            <a:spLocks noGrp="1"/>
          </p:cNvSpPr>
          <p:nvPr>
            <p:ph type="body"/>
          </p:nvPr>
        </p:nvSpPr>
        <p:spPr>
          <a:xfrm>
            <a:off x="685800" y="4724280"/>
            <a:ext cx="5486400" cy="44769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63"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17521B6-5334-4D8A-8932-83D7D188DAB7}"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PlaceHolder 1"/>
          <p:cNvSpPr>
            <a:spLocks noGrp="1"/>
          </p:cNvSpPr>
          <p:nvPr>
            <p:ph type="sldImg"/>
          </p:nvPr>
        </p:nvSpPr>
        <p:spPr>
          <a:xfrm>
            <a:off x="114480" y="746280"/>
            <a:ext cx="6629400" cy="3730320"/>
          </a:xfrm>
          <a:prstGeom prst="rect">
            <a:avLst/>
          </a:prstGeom>
          <a:ln w="0">
            <a:noFill/>
          </a:ln>
        </p:spPr>
      </p:sp>
      <p:sp>
        <p:nvSpPr>
          <p:cNvPr id="65" name="PlaceHolder 2"/>
          <p:cNvSpPr>
            <a:spLocks noGrp="1"/>
          </p:cNvSpPr>
          <p:nvPr>
            <p:ph type="body"/>
          </p:nvPr>
        </p:nvSpPr>
        <p:spPr>
          <a:xfrm>
            <a:off x="685800" y="4724280"/>
            <a:ext cx="5486400" cy="44769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66"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0E37EF7-586F-44EC-AE92-A640DC55790B}"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PlaceHolder 1"/>
          <p:cNvSpPr>
            <a:spLocks noGrp="1"/>
          </p:cNvSpPr>
          <p:nvPr>
            <p:ph type="sldImg"/>
          </p:nvPr>
        </p:nvSpPr>
        <p:spPr>
          <a:xfrm>
            <a:off x="114480" y="746280"/>
            <a:ext cx="6629400" cy="3730320"/>
          </a:xfrm>
          <a:prstGeom prst="rect">
            <a:avLst/>
          </a:prstGeom>
          <a:ln w="0">
            <a:noFill/>
          </a:ln>
        </p:spPr>
      </p:sp>
      <p:sp>
        <p:nvSpPr>
          <p:cNvPr id="68" name="PlaceHolder 2"/>
          <p:cNvSpPr>
            <a:spLocks noGrp="1"/>
          </p:cNvSpPr>
          <p:nvPr>
            <p:ph type="body"/>
          </p:nvPr>
        </p:nvSpPr>
        <p:spPr>
          <a:xfrm>
            <a:off x="685800" y="4724280"/>
            <a:ext cx="5486400" cy="44769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69"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7C19C23-71C6-4784-BC8A-199848B665F2}"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sldImg"/>
          </p:nvPr>
        </p:nvSpPr>
        <p:spPr>
          <a:xfrm>
            <a:off x="114480" y="746280"/>
            <a:ext cx="6629400" cy="3730320"/>
          </a:xfrm>
          <a:prstGeom prst="rect">
            <a:avLst/>
          </a:prstGeom>
          <a:ln w="0">
            <a:noFill/>
          </a:ln>
        </p:spPr>
      </p:sp>
      <p:sp>
        <p:nvSpPr>
          <p:cNvPr id="71" name="PlaceHolder 2"/>
          <p:cNvSpPr>
            <a:spLocks noGrp="1"/>
          </p:cNvSpPr>
          <p:nvPr>
            <p:ph type="body"/>
          </p:nvPr>
        </p:nvSpPr>
        <p:spPr>
          <a:xfrm>
            <a:off x="685800" y="4724280"/>
            <a:ext cx="5486400" cy="4476960"/>
          </a:xfrm>
          <a:prstGeom prst="rect">
            <a:avLst/>
          </a:prstGeom>
          <a:noFill/>
          <a:ln w="0">
            <a:noFill/>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72"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F81A458-B5BE-4EC6-A490-5F31B40F8525}"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sldImg"/>
          </p:nvPr>
        </p:nvSpPr>
        <p:spPr>
          <a:xfrm>
            <a:off x="114480" y="746280"/>
            <a:ext cx="6629400" cy="3730320"/>
          </a:xfrm>
          <a:prstGeom prst="rect">
            <a:avLst/>
          </a:prstGeom>
          <a:ln w="0">
            <a:noFill/>
          </a:ln>
        </p:spPr>
      </p:sp>
      <p:sp>
        <p:nvSpPr>
          <p:cNvPr id="74" name="PlaceHolder 2"/>
          <p:cNvSpPr>
            <a:spLocks noGrp="1"/>
          </p:cNvSpPr>
          <p:nvPr>
            <p:ph type="body"/>
          </p:nvPr>
        </p:nvSpPr>
        <p:spPr>
          <a:xfrm>
            <a:off x="685800" y="4724280"/>
            <a:ext cx="5486400" cy="44769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75"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8A080E3-DAD2-47C9-B220-D4AE9F295E19}"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114480" y="746280"/>
            <a:ext cx="6629400" cy="3730320"/>
          </a:xfrm>
          <a:prstGeom prst="rect">
            <a:avLst/>
          </a:prstGeom>
          <a:ln w="0">
            <a:noFill/>
          </a:ln>
        </p:spPr>
      </p:sp>
      <p:sp>
        <p:nvSpPr>
          <p:cNvPr id="77" name="PlaceHolder 2"/>
          <p:cNvSpPr>
            <a:spLocks noGrp="1"/>
          </p:cNvSpPr>
          <p:nvPr>
            <p:ph type="body"/>
          </p:nvPr>
        </p:nvSpPr>
        <p:spPr>
          <a:xfrm>
            <a:off x="685800" y="4724280"/>
            <a:ext cx="5486400" cy="4476960"/>
          </a:xfrm>
          <a:prstGeom prst="rect">
            <a:avLst/>
          </a:prstGeom>
          <a:noFill/>
          <a:ln w="0">
            <a:noFill/>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200" strike="noStrike" u="none">
                <a:solidFill>
                  <a:srgbClr val="000000"/>
                </a:solidFill>
                <a:uFillTx/>
                <a:latin typeface="Calibri"/>
              </a:rPr>
              <a:t>     </a:t>
            </a:r>
            <a:endParaRPr b="0" lang="ru-RU" sz="1200" strike="noStrike" u="none">
              <a:solidFill>
                <a:srgbClr val="000000"/>
              </a:solidFill>
              <a:uFillTx/>
              <a:latin typeface="Calibri"/>
            </a:endParaRPr>
          </a:p>
        </p:txBody>
      </p:sp>
      <p:sp>
        <p:nvSpPr>
          <p:cNvPr id="78"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955015A-A14B-4F69-B8B0-9B8EEFC992AD}"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3C276136-BDE1-42EA-ADE0-564E238FFF6D}"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A39AD18-DA20-4654-ADE4-7084655D2E47}"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hyperlink" Target="https://kk.wikipedia.org/wiki/&#1043;&#1088;&#1077;&#1082;_&#1090;&#1110;&#1083;&#1110;" TargetMode="External"/><Relationship Id="rId3" Type="http://schemas.openxmlformats.org/officeDocument/2006/relationships/slideLayout" Target="../slideLayouts/slideLayout1.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1.xml"/><Relationship Id="rId6"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7.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Layout" Target="../slideLayouts/slideLayout1.xml"/><Relationship Id="rId6"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7.png"/><Relationship Id="rId3" Type="http://schemas.openxmlformats.org/officeDocument/2006/relationships/image" Target="../media/image15.png"/><Relationship Id="rId4" Type="http://schemas.openxmlformats.org/officeDocument/2006/relationships/slideLayout" Target="../slideLayouts/slideLayout1.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TextBox 2"/>
          <p:cNvSpPr/>
          <p:nvPr/>
        </p:nvSpPr>
        <p:spPr>
          <a:xfrm>
            <a:off x="1568520" y="3040200"/>
            <a:ext cx="8736120" cy="1191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Times New Roman"/>
              </a:rPr>
              <a:t>Тақырып:Оптикалық және электрондық микроскоптардың үлкейту және айқындау мүмкіндіктері арасындағы айырмашылықтар</a:t>
            </a:r>
            <a:endParaRPr b="0" lang="ru-RU" sz="24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Прямоугольник 4"/>
          <p:cNvSpPr/>
          <p:nvPr/>
        </p:nvSpPr>
        <p:spPr>
          <a:xfrm>
            <a:off x="0" y="196920"/>
            <a:ext cx="12192120" cy="7048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15000"/>
              </a:lnSpc>
              <a:spcBef>
                <a:spcPts val="300"/>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58" name="Прямоугольник 7"/>
          <p:cNvSpPr/>
          <p:nvPr/>
        </p:nvSpPr>
        <p:spPr>
          <a:xfrm>
            <a:off x="7286760" y="5276880"/>
            <a:ext cx="441936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4472c4"/>
                </a:solidFill>
                <a:uFillTx/>
                <a:latin typeface="Times New Roman"/>
                <a:ea typeface="Times New Roman"/>
              </a:rPr>
              <a:t>     </a:t>
            </a:r>
            <a:endParaRPr b="0" lang="ru-RU" sz="2000" strike="noStrike" u="none">
              <a:solidFill>
                <a:srgbClr val="000000"/>
              </a:solidFill>
              <a:uFillTx/>
              <a:latin typeface="Calibri"/>
            </a:endParaRPr>
          </a:p>
        </p:txBody>
      </p:sp>
      <p:sp>
        <p:nvSpPr>
          <p:cNvPr id="59" name="TextBox 5"/>
          <p:cNvSpPr/>
          <p:nvPr/>
        </p:nvSpPr>
        <p:spPr>
          <a:xfrm>
            <a:off x="4448160" y="295200"/>
            <a:ext cx="30672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ffffff"/>
                </a:solidFill>
                <a:uFillTx/>
                <a:latin typeface="Times New Roman"/>
                <a:ea typeface="Times New Roman"/>
              </a:rPr>
              <a:t>Үй жұмысы </a:t>
            </a:r>
            <a:endParaRPr b="0" lang="ru-RU" sz="3600" strike="noStrike" u="none">
              <a:solidFill>
                <a:srgbClr val="000000"/>
              </a:solidFill>
              <a:uFillTx/>
              <a:latin typeface="Calibri"/>
            </a:endParaRPr>
          </a:p>
        </p:txBody>
      </p:sp>
      <p:sp>
        <p:nvSpPr>
          <p:cNvPr id="60" name="TextBox 1"/>
          <p:cNvSpPr/>
          <p:nvPr/>
        </p:nvSpPr>
        <p:spPr>
          <a:xfrm>
            <a:off x="498600" y="1255680"/>
            <a:ext cx="6132240" cy="1069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Times New Roman"/>
                <a:ea typeface="Times New Roman"/>
              </a:rPr>
              <a:t>§37</a:t>
            </a:r>
            <a:r>
              <a:rPr b="0" lang="kk-KZ" sz="3200" strike="noStrike" u="none">
                <a:solidFill>
                  <a:srgbClr val="000000"/>
                </a:solidFill>
                <a:uFillTx/>
                <a:latin typeface="Times New Roman"/>
                <a:ea typeface="Times New Roman"/>
              </a:rPr>
              <a:t>. Білімдеріңді тексеріңдер:</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Синтез сұрағы </a:t>
            </a:r>
            <a:r>
              <a:rPr b="0" lang="ru-RU" sz="3200" strike="noStrike" u="none">
                <a:solidFill>
                  <a:srgbClr val="000000"/>
                </a:solidFill>
                <a:uFillTx/>
                <a:latin typeface="Times New Roman"/>
                <a:ea typeface="Times New Roman"/>
              </a:rPr>
              <a:t>1және 2. 16 </a:t>
            </a:r>
            <a:r>
              <a:rPr b="0" lang="kk-KZ" sz="3200" strike="noStrike" u="none">
                <a:solidFill>
                  <a:srgbClr val="000000"/>
                </a:solidFill>
                <a:uFillTx/>
                <a:latin typeface="Times New Roman"/>
                <a:ea typeface="Times New Roman"/>
              </a:rPr>
              <a:t>бет</a:t>
            </a:r>
            <a:endParaRPr b="0" lang="ru-RU" sz="3200" strike="noStrike" u="none">
              <a:solidFill>
                <a:srgbClr val="000000"/>
              </a:solidFill>
              <a:uFillTx/>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 name=""/>
          <p:cNvSpPr txBox="1"/>
          <p:nvPr/>
        </p:nvSpPr>
        <p:spPr>
          <a:xfrm>
            <a:off x="97920" y="4127400"/>
            <a:ext cx="10431720" cy="1535040"/>
          </a:xfrm>
          <a:prstGeom prst="rect">
            <a:avLst/>
          </a:prstGeom>
          <a:noFill/>
          <a:ln w="0">
            <a:noFill/>
          </a:ln>
        </p:spPr>
        <p:txBody>
          <a:bodyPr anchor="t">
            <a:norm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Calibri"/>
              </a:rPr>
              <a:t>      </a:t>
            </a:r>
            <a:r>
              <a:rPr b="1" lang="kk-KZ" sz="2400" strike="noStrike" u="none">
                <a:solidFill>
                  <a:srgbClr val="4472c4"/>
                </a:solidFill>
                <a:uFillTx/>
                <a:latin typeface="Times New Roman"/>
                <a:ea typeface="Calibri"/>
              </a:rPr>
              <a:t>Бағалау критерийлері: </a:t>
            </a:r>
            <a:endParaRPr b="0" lang="ru-RU" sz="2400" strike="noStrike" u="none">
              <a:solidFill>
                <a:srgbClr val="000000"/>
              </a:solidFill>
              <a:uFillTx/>
              <a:latin typeface="Calibri"/>
            </a:endParaRPr>
          </a:p>
          <a:p>
            <a:pPr>
              <a:lnSpc>
                <a:spcPct val="90000"/>
              </a:lnSpc>
              <a:spcBef>
                <a:spcPts val="10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4472c4"/>
                </a:solidFill>
                <a:uFillTx/>
                <a:latin typeface="Times New Roman"/>
                <a:ea typeface="Calibri"/>
              </a:rPr>
              <a:t>Оптикалық микроскоптардың үлкейту және айқындау мүмкіндіктерін біледі</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sp>
        <p:nvSpPr>
          <p:cNvPr id="14" name="Прямоугольник 3"/>
          <p:cNvSpPr/>
          <p:nvPr/>
        </p:nvSpPr>
        <p:spPr>
          <a:xfrm>
            <a:off x="0" y="152280"/>
            <a:ext cx="12192120" cy="5605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Оқу мақсаты:</a:t>
            </a: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4472c4"/>
                </a:solidFill>
                <a:uFillTx/>
                <a:latin typeface="Times New Roman"/>
                <a:ea typeface="Times New Roman"/>
              </a:rPr>
              <a:t>       </a:t>
            </a:r>
            <a:r>
              <a:rPr b="0" lang="ru-RU" sz="2800" strike="noStrike" u="none">
                <a:solidFill>
                  <a:srgbClr val="4472c4"/>
                </a:solidFill>
                <a:uFillTx/>
                <a:latin typeface="Times New Roman"/>
                <a:ea typeface="Times New Roman"/>
              </a:rPr>
              <a:t>11</a:t>
            </a:r>
            <a:r>
              <a:rPr b="0" lang="kk-KZ" sz="2800" strike="noStrike" u="none">
                <a:solidFill>
                  <a:srgbClr val="4472c4"/>
                </a:solidFill>
                <a:uFillTx/>
                <a:latin typeface="Times New Roman"/>
                <a:ea typeface="Times New Roman"/>
              </a:rPr>
              <a:t>.4.2 .2.</a:t>
            </a:r>
            <a:r>
              <a:rPr b="0" lang="kk-KZ" sz="2800" strike="noStrike" u="none">
                <a:solidFill>
                  <a:srgbClr val="4472c4"/>
                </a:solidFill>
                <a:uFillTx/>
                <a:latin typeface="Times New Roman"/>
                <a:ea typeface="Calibri"/>
              </a:rPr>
              <a:t>Оптикалық микроскоптардың үлкейту және айқындау </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4472c4"/>
                </a:solidFill>
                <a:uFillTx/>
                <a:latin typeface="Times New Roman"/>
                <a:ea typeface="Calibri"/>
              </a:rPr>
              <a:t>               </a:t>
            </a:r>
            <a:r>
              <a:rPr b="0" lang="kk-KZ" sz="2800" strike="noStrike" u="none">
                <a:solidFill>
                  <a:srgbClr val="4472c4"/>
                </a:solidFill>
                <a:uFillTx/>
                <a:latin typeface="Times New Roman"/>
                <a:ea typeface="Calibri"/>
              </a:rPr>
              <a:t>мүмкіндіктерін білу</a:t>
            </a:r>
            <a:endParaRPr b="0" lang="ru-RU" sz="2800" strike="noStrike" u="none">
              <a:solidFill>
                <a:srgbClr val="000000"/>
              </a:solidFill>
              <a:uFillTx/>
              <a:latin typeface="Calibri"/>
            </a:endParaRPr>
          </a:p>
        </p:txBody>
      </p:sp>
      <p:pic>
        <p:nvPicPr>
          <p:cNvPr id="15" name="Picture 5" descr=""/>
          <p:cNvPicPr/>
          <p:nvPr/>
        </p:nvPicPr>
        <p:blipFill>
          <a:blip r:embed="rId1"/>
          <a:stretch/>
        </p:blipFill>
        <p:spPr>
          <a:xfrm>
            <a:off x="1770120" y="6234120"/>
            <a:ext cx="9345600" cy="201600"/>
          </a:xfrm>
          <a:prstGeom prst="rect">
            <a:avLst/>
          </a:prstGeom>
          <a:ln w="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 name="Прямоугольник 1"/>
          <p:cNvSpPr/>
          <p:nvPr/>
        </p:nvSpPr>
        <p:spPr>
          <a:xfrm>
            <a:off x="0" y="212760"/>
            <a:ext cx="12211200" cy="6062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ea typeface="Times New Roman"/>
              </a:rPr>
              <a:t>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ffffff"/>
                </a:solidFill>
                <a:uFillTx/>
                <a:latin typeface="Times New Roman"/>
                <a:ea typeface="Times New Roman"/>
              </a:rPr>
              <a:t>Оптикалық және электрондық микроскоп</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p:txBody>
      </p:sp>
      <p:pic>
        <p:nvPicPr>
          <p:cNvPr id="17" name="Picture 8" descr=""/>
          <p:cNvPicPr/>
          <p:nvPr/>
        </p:nvPicPr>
        <p:blipFill>
          <a:blip r:embed="rId1"/>
          <a:stretch/>
        </p:blipFill>
        <p:spPr>
          <a:xfrm>
            <a:off x="8513640" y="1011240"/>
            <a:ext cx="3038760" cy="4624560"/>
          </a:xfrm>
          <a:prstGeom prst="rect">
            <a:avLst/>
          </a:prstGeom>
          <a:ln w="0">
            <a:noFill/>
          </a:ln>
        </p:spPr>
      </p:pic>
      <p:sp>
        <p:nvSpPr>
          <p:cNvPr id="18" name="TextBox 2"/>
          <p:cNvSpPr/>
          <p:nvPr/>
        </p:nvSpPr>
        <p:spPr>
          <a:xfrm>
            <a:off x="153000" y="1560600"/>
            <a:ext cx="8712000" cy="4483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Оптикалық немесе жарық микроскоп (</a:t>
            </a:r>
            <a:r>
              <a:rPr b="0" lang="kk-KZ" sz="2400" strike="noStrike" u="sng">
                <a:solidFill>
                  <a:srgbClr val="0563c1"/>
                </a:solidFill>
                <a:uFillTx/>
                <a:latin typeface="Times New Roman"/>
                <a:ea typeface="Times New Roman"/>
                <a:hlinkClick r:id="rId2"/>
              </a:rPr>
              <a:t>грек.</a:t>
            </a:r>
            <a:r>
              <a:rPr b="0" lang="kk-KZ" sz="2400" strike="noStrike" u="none">
                <a:solidFill>
                  <a:srgbClr val="000000"/>
                </a:solidFill>
                <a:uFillTx/>
                <a:latin typeface="Times New Roman"/>
                <a:ea typeface="Times New Roman"/>
              </a:rPr>
              <a:t> </a:t>
            </a:r>
            <a:r>
              <a:rPr b="0" i="1" lang="kk-KZ" sz="2400" strike="noStrike" u="none">
                <a:solidFill>
                  <a:srgbClr val="000000"/>
                </a:solidFill>
                <a:uFillTx/>
                <a:latin typeface="Times New Roman"/>
                <a:ea typeface="Times New Roman"/>
              </a:rPr>
              <a:t>mіkros</a:t>
            </a:r>
            <a:r>
              <a:rPr b="0" lang="kk-KZ" sz="2400" strike="noStrike" u="none">
                <a:solidFill>
                  <a:srgbClr val="000000"/>
                </a:solidFill>
                <a:uFillTx/>
                <a:latin typeface="Times New Roman"/>
                <a:ea typeface="Times New Roman"/>
              </a:rPr>
              <a:t> – ұсақ және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грек. </a:t>
            </a:r>
            <a:r>
              <a:rPr b="0" i="1" lang="kk-KZ" sz="2400" strike="noStrike" u="none">
                <a:solidFill>
                  <a:srgbClr val="000000"/>
                </a:solidFill>
                <a:uFillTx/>
                <a:latin typeface="Times New Roman"/>
                <a:ea typeface="Times New Roman"/>
              </a:rPr>
              <a:t>skopeo</a:t>
            </a:r>
            <a:r>
              <a:rPr b="0" lang="kk-KZ" sz="2400" strike="noStrike" u="none">
                <a:solidFill>
                  <a:srgbClr val="000000"/>
                </a:solidFill>
                <a:uFillTx/>
                <a:latin typeface="Times New Roman"/>
                <a:ea typeface="Times New Roman"/>
              </a:rPr>
              <a:t> – көремін) – жай көзге көрінбейтін нысандардың</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(немесе олардың құрылымдық бөліктерінің)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бірнеше есе үлкейтілген кескінін алатын оптикалық құрал.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Микроскоптың оптикалық жүйесі объектив және окуляр сияқты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негізгі элементтерден тұрады. Оптикалық микроскоптардың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объективпен окуляр арасындағы қосымша линзаларсыз ұлғайтуы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олардың көбейтінісіне тең.</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Жарық микроскопының максимум   айқындау қабілеті </a:t>
            </a:r>
            <a:r>
              <a:rPr b="0" lang="ru-RU" sz="2400" strike="noStrike" u="none">
                <a:solidFill>
                  <a:srgbClr val="000000"/>
                </a:solidFill>
                <a:uFillTx/>
                <a:latin typeface="Times New Roman"/>
                <a:ea typeface="Times New Roman"/>
              </a:rPr>
              <a:t>0,2 мкм,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ол ұлғайтудың  1500х дейінгі жоғары дәлдігін қамтамасыз етеді.</a:t>
            </a:r>
            <a:endParaRPr b="0" lang="ru-RU" sz="24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Прямоугольник 3"/>
          <p:cNvSpPr/>
          <p:nvPr/>
        </p:nvSpPr>
        <p:spPr>
          <a:xfrm>
            <a:off x="0" y="69840"/>
            <a:ext cx="12192120" cy="6494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Оптикалық және электрондық микроскоп</a:t>
            </a:r>
            <a:endParaRPr b="0" lang="ru-RU" sz="2800" strike="noStrike" u="none">
              <a:solidFill>
                <a:srgbClr val="000000"/>
              </a:solidFill>
              <a:uFillTx/>
              <a:latin typeface="Calibri"/>
            </a:endParaRPr>
          </a:p>
        </p:txBody>
      </p:sp>
      <p:pic>
        <p:nvPicPr>
          <p:cNvPr id="20" name="Picture 6" descr=""/>
          <p:cNvPicPr/>
          <p:nvPr/>
        </p:nvPicPr>
        <p:blipFill>
          <a:blip r:embed="rId1"/>
          <a:stretch/>
        </p:blipFill>
        <p:spPr>
          <a:xfrm>
            <a:off x="1679400" y="6159600"/>
            <a:ext cx="9309240" cy="115920"/>
          </a:xfrm>
          <a:prstGeom prst="rect">
            <a:avLst/>
          </a:prstGeom>
          <a:ln w="0">
            <a:noFill/>
          </a:ln>
        </p:spPr>
      </p:pic>
      <p:pic>
        <p:nvPicPr>
          <p:cNvPr id="21" name="Picture 7" descr=""/>
          <p:cNvPicPr/>
          <p:nvPr/>
        </p:nvPicPr>
        <p:blipFill>
          <a:blip r:embed="rId2"/>
          <a:stretch/>
        </p:blipFill>
        <p:spPr>
          <a:xfrm>
            <a:off x="1679400" y="6292800"/>
            <a:ext cx="9309240" cy="109440"/>
          </a:xfrm>
          <a:prstGeom prst="rect">
            <a:avLst/>
          </a:prstGeom>
          <a:ln w="0">
            <a:noFill/>
          </a:ln>
        </p:spPr>
      </p:pic>
      <p:pic>
        <p:nvPicPr>
          <p:cNvPr id="22" name="Picture 8" descr=""/>
          <p:cNvPicPr/>
          <p:nvPr/>
        </p:nvPicPr>
        <p:blipFill>
          <a:blip r:embed="rId3"/>
          <a:srcRect l="51066" t="16417" r="6360" b="31669"/>
          <a:stretch/>
        </p:blipFill>
        <p:spPr>
          <a:xfrm>
            <a:off x="7145280" y="1089000"/>
            <a:ext cx="4857840" cy="4443480"/>
          </a:xfrm>
          <a:prstGeom prst="rect">
            <a:avLst/>
          </a:prstGeom>
          <a:ln w="0">
            <a:noFill/>
          </a:ln>
        </p:spPr>
      </p:pic>
      <p:sp>
        <p:nvSpPr>
          <p:cNvPr id="23" name="Прямоугольник 1"/>
          <p:cNvSpPr/>
          <p:nvPr/>
        </p:nvSpPr>
        <p:spPr>
          <a:xfrm>
            <a:off x="128520" y="1181160"/>
            <a:ext cx="7612200" cy="4848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Қазіргі электронды микроскоптың көрсеткіштік қабілеттілігі </a:t>
            </a:r>
            <a:r>
              <a:rPr b="1" lang="kk-KZ" sz="2400" strike="noStrike" u="sng">
                <a:solidFill>
                  <a:srgbClr val="000000"/>
                </a:solidFill>
                <a:uFillTx/>
                <a:latin typeface="Times New Roman"/>
                <a:ea typeface="Times New Roman"/>
              </a:rPr>
              <a:t>0,1-0,3</a:t>
            </a:r>
            <a:r>
              <a:rPr b="0" lang="kk-KZ" sz="2400" strike="noStrike" u="none">
                <a:solidFill>
                  <a:srgbClr val="000000"/>
                </a:solidFill>
                <a:uFillTx/>
                <a:latin typeface="Times New Roman"/>
                <a:ea typeface="Times New Roman"/>
              </a:rPr>
              <a:t> нм-ге дейін жетеді. Электрондық микроскоптың құрылыс принципі жарық микроскопына ұқсас, сәулелерінің рөлін электр тоғымен қыздырылған вакуумда орналасқан </a:t>
            </a:r>
            <a:r>
              <a:rPr b="1" lang="kk-KZ" sz="2400" strike="noStrike" u="sng">
                <a:solidFill>
                  <a:srgbClr val="000000"/>
                </a:solidFill>
                <a:uFillTx/>
                <a:latin typeface="Times New Roman"/>
                <a:ea typeface="Times New Roman"/>
              </a:rPr>
              <a:t>V</a:t>
            </a:r>
            <a:r>
              <a:rPr b="0" lang="kk-KZ" sz="2400" strike="noStrike" u="none">
                <a:solidFill>
                  <a:srgbClr val="000000"/>
                </a:solidFill>
                <a:uFillTx/>
                <a:latin typeface="Times New Roman"/>
                <a:ea typeface="Times New Roman"/>
              </a:rPr>
              <a:t> пішінді фольфрам жібі электрондар тасқынының қызметін атқарады, әйнек линзалардың орнында электромагниттік линзалар орналасқан. Жарық микроскопының объективі мен окулярының орнына электрондық микроскоптың магниттік катушкалары сәйкес келеді. Электронды микроскоптың экраны мен фотопластинкада </a:t>
            </a:r>
            <a:r>
              <a:rPr b="1" lang="kk-KZ" sz="2400" strike="noStrike" u="sng">
                <a:solidFill>
                  <a:srgbClr val="000000"/>
                </a:solidFill>
                <a:uFillTx/>
                <a:latin typeface="Times New Roman"/>
                <a:ea typeface="Times New Roman"/>
              </a:rPr>
              <a:t>50 000 </a:t>
            </a:r>
            <a:r>
              <a:rPr b="0" lang="kk-KZ" sz="2400" strike="noStrike" u="none">
                <a:solidFill>
                  <a:srgbClr val="000000"/>
                </a:solidFill>
                <a:uFillTx/>
                <a:latin typeface="Times New Roman"/>
                <a:ea typeface="Times New Roman"/>
              </a:rPr>
              <a:t>есе үлкейтуге, фотошығаруда одан да көп есе үлкейтуге болады.</a:t>
            </a:r>
            <a:endParaRPr b="0" lang="ru-RU" sz="24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 name="PlaceHolder 1"/>
          <p:cNvSpPr>
            <a:spLocks noGrp="1"/>
          </p:cNvSpPr>
          <p:nvPr>
            <p:ph type="title"/>
          </p:nvPr>
        </p:nvSpPr>
        <p:spPr>
          <a:xfrm>
            <a:off x="838080" y="365040"/>
            <a:ext cx="10515600" cy="1303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r>
              <a:rPr b="0" i="1" lang="kk-KZ" sz="2000" strike="noStrike" u="none">
                <a:solidFill>
                  <a:srgbClr val="000000"/>
                </a:solidFill>
                <a:uFillTx/>
                <a:latin typeface="Times New Roman"/>
                <a:ea typeface="Times New Roman"/>
              </a:rPr>
              <a:t>                        </a:t>
            </a:r>
            <a:br>
              <a:rPr sz="2000"/>
            </a:br>
            <a:br>
              <a:rPr sz="2000"/>
            </a:br>
            <a:endParaRPr b="0" lang="ru-RU" sz="2000" strike="noStrike" u="none">
              <a:solidFill>
                <a:srgbClr val="000000"/>
              </a:solidFill>
              <a:uFillTx/>
              <a:latin typeface="Calibri Light"/>
            </a:endParaRPr>
          </a:p>
        </p:txBody>
      </p:sp>
      <p:sp>
        <p:nvSpPr>
          <p:cNvPr id="25" name="Прямоугольник 8"/>
          <p:cNvSpPr/>
          <p:nvPr/>
        </p:nvSpPr>
        <p:spPr>
          <a:xfrm>
            <a:off x="6572160" y="1720800"/>
            <a:ext cx="516276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Aft>
                <a:spcPts val="52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4472c4"/>
                </a:solidFill>
                <a:uFillTx/>
                <a:latin typeface="Times New Roman"/>
                <a:ea typeface="Times New Roman"/>
              </a:rPr>
              <a:t>. </a:t>
            </a:r>
            <a:endParaRPr b="0" lang="ru-RU" sz="1800" strike="noStrike" u="none">
              <a:solidFill>
                <a:srgbClr val="000000"/>
              </a:solidFill>
              <a:uFillTx/>
              <a:latin typeface="Calibri"/>
            </a:endParaRPr>
          </a:p>
        </p:txBody>
      </p:sp>
      <p:sp>
        <p:nvSpPr>
          <p:cNvPr id="26" name="Прямоугольник 14"/>
          <p:cNvSpPr/>
          <p:nvPr/>
        </p:nvSpPr>
        <p:spPr>
          <a:xfrm>
            <a:off x="4680" y="241200"/>
            <a:ext cx="12192120" cy="8478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ff0000"/>
                </a:solidFill>
                <a:uFillTx/>
                <a:latin typeface="Times New Roman"/>
                <a:ea typeface="Times New Roman"/>
              </a:rPr>
              <a:t>Микроскоптардың түрлері</a:t>
            </a:r>
            <a:endParaRPr b="0" lang="ru-RU" sz="3600" strike="noStrike" u="none">
              <a:solidFill>
                <a:srgbClr val="000000"/>
              </a:solidFill>
              <a:uFillTx/>
              <a:latin typeface="Calibri"/>
            </a:endParaRPr>
          </a:p>
        </p:txBody>
      </p:sp>
      <p:pic>
        <p:nvPicPr>
          <p:cNvPr id="27" name="Picture 10" descr=""/>
          <p:cNvPicPr/>
          <p:nvPr/>
        </p:nvPicPr>
        <p:blipFill>
          <a:blip r:embed="rId1"/>
          <a:stretch/>
        </p:blipFill>
        <p:spPr>
          <a:xfrm>
            <a:off x="1900080" y="6473880"/>
            <a:ext cx="9344160" cy="201600"/>
          </a:xfrm>
          <a:prstGeom prst="rect">
            <a:avLst/>
          </a:prstGeom>
          <a:ln w="0">
            <a:noFill/>
          </a:ln>
        </p:spPr>
      </p:pic>
      <p:pic>
        <p:nvPicPr>
          <p:cNvPr id="28" name="Picture 9" descr="Фазово-контрастная микроскопия — Традиция"/>
          <p:cNvPicPr/>
          <p:nvPr/>
        </p:nvPicPr>
        <p:blipFill>
          <a:blip r:embed="rId2"/>
          <a:stretch/>
        </p:blipFill>
        <p:spPr>
          <a:xfrm>
            <a:off x="3852720" y="1023840"/>
            <a:ext cx="3475080" cy="3627360"/>
          </a:xfrm>
          <a:prstGeom prst="rect">
            <a:avLst/>
          </a:prstGeom>
          <a:ln w="0">
            <a:noFill/>
          </a:ln>
        </p:spPr>
      </p:pic>
      <p:sp>
        <p:nvSpPr>
          <p:cNvPr id="29" name="Выноска со стрелкой вправо 6"/>
          <p:cNvSpPr/>
          <p:nvPr/>
        </p:nvSpPr>
        <p:spPr>
          <a:xfrm>
            <a:off x="192240" y="1130400"/>
            <a:ext cx="3416040" cy="3619440"/>
          </a:xfrm>
          <a:prstGeom prst="rightArrowCallout">
            <a:avLst>
              <a:gd name="adj1" fmla="val 8408"/>
              <a:gd name="adj2" fmla="val 7937"/>
              <a:gd name="adj3" fmla="val 19315"/>
              <a:gd name="adj4" fmla="val 71444"/>
            </a:avLst>
          </a:prstGeom>
          <a:gradFill rotWithShape="0">
            <a:gsLst>
              <a:gs pos="0">
                <a:srgbClr val="ffdd9c"/>
              </a:gs>
              <a:gs pos="100000">
                <a:srgbClr val="ffd479"/>
              </a:gs>
            </a:gsLst>
            <a:lin ang="5400000"/>
          </a:gradFill>
          <a:ln w="6480">
            <a:solidFill>
              <a:srgbClr val="ffc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Фазалы-контрасты микроскопия тірі мөлдір нысанды анық бақылауға мүмкіндік береді. </a:t>
            </a:r>
            <a:endParaRPr b="0" lang="ru-RU" sz="2400" strike="noStrike" u="none">
              <a:solidFill>
                <a:srgbClr val="000000"/>
              </a:solidFill>
              <a:uFillTx/>
              <a:latin typeface="Calibri"/>
            </a:endParaRPr>
          </a:p>
        </p:txBody>
      </p:sp>
      <p:sp>
        <p:nvSpPr>
          <p:cNvPr id="30" name="Выноска со стрелкой вверх 7"/>
          <p:cNvSpPr/>
          <p:nvPr/>
        </p:nvSpPr>
        <p:spPr>
          <a:xfrm>
            <a:off x="2041560" y="4581360"/>
            <a:ext cx="6676920" cy="1892520"/>
          </a:xfrm>
          <a:prstGeom prst="upArrowCallout">
            <a:avLst>
              <a:gd name="adj1" fmla="val 16204"/>
              <a:gd name="adj2" fmla="val 11335"/>
              <a:gd name="adj3" fmla="val 16704"/>
              <a:gd name="adj4" fmla="val 50519"/>
            </a:avLst>
          </a:prstGeom>
          <a:gradFill rotWithShape="0">
            <a:gsLst>
              <a:gs pos="0">
                <a:srgbClr val="a8b7df"/>
              </a:gs>
              <a:gs pos="100000">
                <a:srgbClr val="879ed7"/>
              </a:gs>
            </a:gsLst>
            <a:lin ang="5400000"/>
          </a:gradFill>
          <a:ln w="6480">
            <a:solidFill>
              <a:srgbClr val="4472c4"/>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Фазалы</a:t>
            </a:r>
            <a:r>
              <a:rPr b="0" lang="ru-RU" sz="2400" strike="noStrike" u="none">
                <a:solidFill>
                  <a:srgbClr val="000000"/>
                </a:solidFill>
                <a:uFillTx/>
                <a:latin typeface="Times New Roman"/>
                <a:ea typeface="Times New Roman"/>
              </a:rPr>
              <a:t>-</a:t>
            </a:r>
            <a:r>
              <a:rPr b="0" lang="kk-KZ" sz="2400" strike="noStrike" u="none">
                <a:solidFill>
                  <a:srgbClr val="000000"/>
                </a:solidFill>
                <a:uFillTx/>
                <a:latin typeface="Times New Roman"/>
                <a:ea typeface="Times New Roman"/>
              </a:rPr>
              <a:t>контрасты микроскопия көмегімен жасушалардың пішіні, көлемі, өзара орналасуы, қозғалысы, көбеюі, микроорганизмдердің спораларының өсуі және т.б. зерттеледі.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31" name="Выноска со стрелкой влево 9"/>
          <p:cNvSpPr/>
          <p:nvPr/>
        </p:nvSpPr>
        <p:spPr>
          <a:xfrm>
            <a:off x="7680240" y="1130400"/>
            <a:ext cx="4054680" cy="3940200"/>
          </a:xfrm>
          <a:prstGeom prst="leftArrowCallout">
            <a:avLst>
              <a:gd name="adj1" fmla="val 6908"/>
              <a:gd name="adj2" fmla="val 7412"/>
              <a:gd name="adj3" fmla="val 11058"/>
              <a:gd name="adj4" fmla="val 81489"/>
            </a:avLst>
          </a:prstGeom>
          <a:gradFill rotWithShape="0">
            <a:gsLst>
              <a:gs pos="0">
                <a:srgbClr val="b5d5a7"/>
              </a:gs>
              <a:gs pos="100000">
                <a:srgbClr val="9cca86"/>
              </a:gs>
            </a:gsLst>
            <a:lin ang="5400000"/>
          </a:gradFill>
          <a:ln w="6480">
            <a:solidFill>
              <a:srgbClr val="70ad47"/>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Микроскопияның бұл түрін қолдануға байланысты боялмаған тірі микроорганизмдердің контрасты бірден артады, олар жарық фонда күңгірт немесе фонда ашық түсті болып көрінеді.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 name="Прямоугольник 3"/>
          <p:cNvSpPr/>
          <p:nvPr/>
        </p:nvSpPr>
        <p:spPr>
          <a:xfrm>
            <a:off x="15840" y="150840"/>
            <a:ext cx="12192120" cy="8413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ff0000"/>
                </a:solidFill>
                <a:uFillTx/>
                <a:latin typeface="Times New Roman"/>
                <a:ea typeface="Times New Roman"/>
              </a:rPr>
              <a:t>Микроскоптардың түрлері</a:t>
            </a:r>
            <a:endParaRPr b="0" lang="ru-RU" sz="3600" strike="noStrike" u="none">
              <a:solidFill>
                <a:srgbClr val="000000"/>
              </a:solidFill>
              <a:uFillTx/>
              <a:latin typeface="Calibri"/>
            </a:endParaRPr>
          </a:p>
        </p:txBody>
      </p:sp>
      <p:pic>
        <p:nvPicPr>
          <p:cNvPr id="33" name="Picture 6" descr=""/>
          <p:cNvPicPr/>
          <p:nvPr/>
        </p:nvPicPr>
        <p:blipFill>
          <a:blip r:embed="rId1"/>
          <a:stretch/>
        </p:blipFill>
        <p:spPr>
          <a:xfrm>
            <a:off x="1500120" y="6408720"/>
            <a:ext cx="9309240" cy="109440"/>
          </a:xfrm>
          <a:prstGeom prst="rect">
            <a:avLst/>
          </a:prstGeom>
          <a:ln w="0">
            <a:noFill/>
          </a:ln>
        </p:spPr>
      </p:pic>
      <p:pic>
        <p:nvPicPr>
          <p:cNvPr id="34" name="Picture 7" descr=""/>
          <p:cNvPicPr/>
          <p:nvPr/>
        </p:nvPicPr>
        <p:blipFill>
          <a:blip r:embed="rId2"/>
          <a:stretch/>
        </p:blipFill>
        <p:spPr>
          <a:xfrm>
            <a:off x="1500120" y="6318360"/>
            <a:ext cx="9223560" cy="36360"/>
          </a:xfrm>
          <a:prstGeom prst="rect">
            <a:avLst/>
          </a:prstGeom>
          <a:ln w="0">
            <a:noFill/>
          </a:ln>
        </p:spPr>
      </p:pic>
      <p:sp>
        <p:nvSpPr>
          <p:cNvPr id="35" name="Прямоугольник 2"/>
          <p:cNvSpPr/>
          <p:nvPr/>
        </p:nvSpPr>
        <p:spPr>
          <a:xfrm>
            <a:off x="7962840" y="4505400"/>
            <a:ext cx="356256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 </a:t>
            </a:r>
            <a:endParaRPr b="0" lang="ru-RU" sz="1800" strike="noStrike" u="none">
              <a:solidFill>
                <a:srgbClr val="000000"/>
              </a:solidFill>
              <a:uFillTx/>
              <a:latin typeface="Calibri"/>
            </a:endParaRPr>
          </a:p>
        </p:txBody>
      </p:sp>
      <p:sp>
        <p:nvSpPr>
          <p:cNvPr id="36" name="TextBox 5"/>
          <p:cNvSpPr/>
          <p:nvPr/>
        </p:nvSpPr>
        <p:spPr>
          <a:xfrm>
            <a:off x="4386240" y="1252440"/>
            <a:ext cx="625464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Өсімдік жасушасы          Жануар жасушасы</a:t>
            </a:r>
            <a:endParaRPr b="0" lang="ru-RU" sz="2400" strike="noStrike" u="none">
              <a:solidFill>
                <a:srgbClr val="000000"/>
              </a:solidFill>
              <a:uFillTx/>
              <a:latin typeface="Calibri"/>
            </a:endParaRPr>
          </a:p>
        </p:txBody>
      </p:sp>
      <p:pic>
        <p:nvPicPr>
          <p:cNvPr id="37" name="Picture 9" descr=""/>
          <p:cNvPicPr/>
          <p:nvPr/>
        </p:nvPicPr>
        <p:blipFill>
          <a:blip r:embed="rId3"/>
          <a:stretch/>
        </p:blipFill>
        <p:spPr>
          <a:xfrm>
            <a:off x="7962840" y="1482840"/>
            <a:ext cx="3279960" cy="4519440"/>
          </a:xfrm>
          <a:prstGeom prst="rect">
            <a:avLst/>
          </a:prstGeom>
          <a:ln w="0">
            <a:noFill/>
          </a:ln>
        </p:spPr>
      </p:pic>
      <p:pic>
        <p:nvPicPr>
          <p:cNvPr id="38" name="Схема 1" descr=""/>
          <p:cNvPicPr/>
          <p:nvPr/>
        </p:nvPicPr>
        <p:blipFill>
          <a:blip r:embed="rId4"/>
          <a:stretch/>
        </p:blipFill>
        <p:spPr>
          <a:xfrm>
            <a:off x="92160" y="1036800"/>
            <a:ext cx="8124840" cy="5413320"/>
          </a:xfrm>
          <a:prstGeom prst="rect">
            <a:avLst/>
          </a:prstGeom>
          <a:ln w="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 name="Picture 5" descr=""/>
          <p:cNvPicPr/>
          <p:nvPr/>
        </p:nvPicPr>
        <p:blipFill>
          <a:blip r:embed="rId1"/>
          <a:stretch/>
        </p:blipFill>
        <p:spPr>
          <a:xfrm>
            <a:off x="0" y="163440"/>
            <a:ext cx="12204720" cy="895320"/>
          </a:xfrm>
          <a:prstGeom prst="rect">
            <a:avLst/>
          </a:prstGeom>
          <a:ln w="0">
            <a:noFill/>
          </a:ln>
        </p:spPr>
      </p:pic>
      <p:cxnSp>
        <p:nvCxnSpPr>
          <p:cNvPr id="40" name="Google Shape;77;p1"/>
          <p:cNvCxnSpPr/>
          <p:nvPr/>
        </p:nvCxnSpPr>
        <p:spPr>
          <a:xfrm>
            <a:off x="1787400" y="6535440"/>
            <a:ext cx="9219600" cy="1080"/>
          </a:xfrm>
          <a:prstGeom prst="straightConnector1">
            <a:avLst/>
          </a:prstGeom>
          <a:ln w="38160">
            <a:solidFill>
              <a:srgbClr val="090f78"/>
            </a:solidFill>
            <a:miter/>
          </a:ln>
        </p:spPr>
      </p:cxnSp>
      <p:pic>
        <p:nvPicPr>
          <p:cNvPr id="41" name="Picture 7" descr=""/>
          <p:cNvPicPr/>
          <p:nvPr/>
        </p:nvPicPr>
        <p:blipFill>
          <a:blip r:embed="rId2"/>
          <a:stretch/>
        </p:blipFill>
        <p:spPr>
          <a:xfrm>
            <a:off x="1743120" y="6649920"/>
            <a:ext cx="9308880" cy="109800"/>
          </a:xfrm>
          <a:prstGeom prst="rect">
            <a:avLst/>
          </a:prstGeom>
          <a:ln w="0">
            <a:noFill/>
          </a:ln>
        </p:spPr>
      </p:pic>
      <p:sp>
        <p:nvSpPr>
          <p:cNvPr id="42" name="Прямоугольник 3"/>
          <p:cNvSpPr/>
          <p:nvPr/>
        </p:nvSpPr>
        <p:spPr>
          <a:xfrm>
            <a:off x="3106800" y="287280"/>
            <a:ext cx="5802120" cy="642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ff0000"/>
                </a:solidFill>
                <a:uFillTx/>
                <a:latin typeface="Times New Roman"/>
                <a:ea typeface="Times New Roman"/>
              </a:rPr>
              <a:t>Микроскоптардың түрлері</a:t>
            </a:r>
            <a:endParaRPr b="0" lang="ru-RU" sz="3600" strike="noStrike" u="none">
              <a:solidFill>
                <a:srgbClr val="000000"/>
              </a:solidFill>
              <a:uFillTx/>
              <a:latin typeface="Calibri"/>
            </a:endParaRPr>
          </a:p>
        </p:txBody>
      </p:sp>
      <p:pic>
        <p:nvPicPr>
          <p:cNvPr id="43" name="Picture 9" descr=""/>
          <p:cNvPicPr/>
          <p:nvPr/>
        </p:nvPicPr>
        <p:blipFill>
          <a:blip r:embed="rId3"/>
          <a:stretch/>
        </p:blipFill>
        <p:spPr>
          <a:xfrm>
            <a:off x="7716960" y="1457280"/>
            <a:ext cx="4255920" cy="4254480"/>
          </a:xfrm>
          <a:prstGeom prst="rect">
            <a:avLst/>
          </a:prstGeom>
          <a:ln w="0">
            <a:noFill/>
          </a:ln>
        </p:spPr>
      </p:pic>
      <p:pic>
        <p:nvPicPr>
          <p:cNvPr id="44" name="Схема 1" descr=""/>
          <p:cNvPicPr/>
          <p:nvPr/>
        </p:nvPicPr>
        <p:blipFill>
          <a:blip r:embed="rId4"/>
          <a:stretch/>
        </p:blipFill>
        <p:spPr>
          <a:xfrm>
            <a:off x="0" y="1066680"/>
            <a:ext cx="8126280" cy="5486400"/>
          </a:xfrm>
          <a:prstGeom prst="rect">
            <a:avLst/>
          </a:prstGeom>
          <a:ln w="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Прямоугольник 3"/>
          <p:cNvSpPr/>
          <p:nvPr/>
        </p:nvSpPr>
        <p:spPr>
          <a:xfrm>
            <a:off x="6253200" y="739800"/>
            <a:ext cx="525924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ea typeface="Arial"/>
              </a:rPr>
              <a:t> </a:t>
            </a:r>
            <a:endParaRPr b="0" lang="ru-RU" sz="1800" strike="noStrike" u="none">
              <a:solidFill>
                <a:srgbClr val="000000"/>
              </a:solidFill>
              <a:uFillTx/>
              <a:latin typeface="Calibri"/>
            </a:endParaRPr>
          </a:p>
        </p:txBody>
      </p:sp>
      <p:sp>
        <p:nvSpPr>
          <p:cNvPr id="46" name="Прямоугольник 4"/>
          <p:cNvSpPr/>
          <p:nvPr/>
        </p:nvSpPr>
        <p:spPr>
          <a:xfrm>
            <a:off x="-55440" y="125280"/>
            <a:ext cx="12191760" cy="6429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0000"/>
                </a:solidFill>
                <a:uFillTx/>
                <a:latin typeface="Times New Roman"/>
                <a:ea typeface="Times New Roman"/>
              </a:rPr>
              <a:t>Микроскоптардың түрлері</a:t>
            </a:r>
            <a:endParaRPr b="0" lang="ru-RU" sz="3200" strike="noStrike" u="none">
              <a:solidFill>
                <a:srgbClr val="000000"/>
              </a:solidFill>
              <a:uFillTx/>
              <a:latin typeface="Calibri"/>
            </a:endParaRPr>
          </a:p>
        </p:txBody>
      </p:sp>
      <p:pic>
        <p:nvPicPr>
          <p:cNvPr id="47" name="Picture 2" descr=""/>
          <p:cNvPicPr/>
          <p:nvPr/>
        </p:nvPicPr>
        <p:blipFill>
          <a:blip r:embed="rId1"/>
          <a:stretch/>
        </p:blipFill>
        <p:spPr>
          <a:xfrm>
            <a:off x="460440" y="6621480"/>
            <a:ext cx="11557080" cy="46080"/>
          </a:xfrm>
          <a:prstGeom prst="rect">
            <a:avLst/>
          </a:prstGeom>
          <a:ln w="0">
            <a:noFill/>
          </a:ln>
        </p:spPr>
      </p:pic>
      <p:pic>
        <p:nvPicPr>
          <p:cNvPr id="48" name="Picture 3" descr=""/>
          <p:cNvPicPr/>
          <p:nvPr/>
        </p:nvPicPr>
        <p:blipFill>
          <a:blip r:embed="rId2"/>
          <a:stretch/>
        </p:blipFill>
        <p:spPr>
          <a:xfrm>
            <a:off x="595440" y="6407280"/>
            <a:ext cx="11287080" cy="131760"/>
          </a:xfrm>
          <a:prstGeom prst="rect">
            <a:avLst/>
          </a:prstGeom>
          <a:ln w="0">
            <a:noFill/>
          </a:ln>
        </p:spPr>
      </p:pic>
      <p:sp>
        <p:nvSpPr>
          <p:cNvPr id="49" name="AutoShape 9"/>
          <p:cNvSpPr/>
          <p:nvPr/>
        </p:nvSpPr>
        <p:spPr>
          <a:xfrm>
            <a:off x="42840" y="-49320"/>
            <a:ext cx="304920" cy="30492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50" name="Picture 16" descr="Конфокальный микроскоп Nikon A1 +/A1R + | «ООО «БИОГЕН-АНАЛИТИКА» —  Оборудование для биологических и медицинских лабораторий и производств»"/>
          <p:cNvPicPr/>
          <p:nvPr/>
        </p:nvPicPr>
        <p:blipFill>
          <a:blip r:embed="rId3"/>
          <a:stretch/>
        </p:blipFill>
        <p:spPr>
          <a:xfrm>
            <a:off x="171360" y="1090440"/>
            <a:ext cx="5838840" cy="4426200"/>
          </a:xfrm>
          <a:prstGeom prst="rect">
            <a:avLst/>
          </a:prstGeom>
          <a:ln w="0">
            <a:noFill/>
          </a:ln>
        </p:spPr>
      </p:pic>
      <p:sp>
        <p:nvSpPr>
          <p:cNvPr id="51" name="Вертикальный свиток 1"/>
          <p:cNvSpPr/>
          <p:nvPr/>
        </p:nvSpPr>
        <p:spPr>
          <a:xfrm>
            <a:off x="6114960" y="969840"/>
            <a:ext cx="5569200" cy="5437440"/>
          </a:xfrm>
          <a:prstGeom prst="verticalScroll">
            <a:avLst>
              <a:gd name="adj" fmla="val 12500"/>
            </a:avLst>
          </a:prstGeom>
          <a:gradFill rotWithShape="0">
            <a:gsLst>
              <a:gs pos="0">
                <a:srgbClr val="b5d5a7"/>
              </a:gs>
              <a:gs pos="100000">
                <a:srgbClr val="9cca86"/>
              </a:gs>
            </a:gsLst>
            <a:lin ang="5400000"/>
          </a:gradFill>
          <a:ln w="6480">
            <a:solidFill>
              <a:srgbClr val="70ad47"/>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b0f0"/>
                </a:solidFill>
                <a:uFillTx/>
                <a:latin typeface="Times New Roman"/>
                <a:ea typeface="Times New Roman"/>
              </a:rPr>
              <a:t>Конфокалды лазерлік микроскопия </a:t>
            </a:r>
            <a:r>
              <a:rPr b="0" lang="kk-KZ" sz="2400" strike="noStrike" u="none">
                <a:solidFill>
                  <a:srgbClr val="000000"/>
                </a:solidFill>
                <a:uFillTx/>
                <a:latin typeface="Times New Roman"/>
                <a:ea typeface="Times New Roman"/>
              </a:rPr>
              <a:t>кескінді анық көрсетіп, барлық өріс бойынша фокуста нысандарды бақылауға мүмкіндік береді.  Қазіргі уақытта сканирлейтін  электрондық микроскоп үлкен диапозонда  10 краттан 1000000 кратқа дейін үлкейтеді. Ол оптикалық  микроскопқа қарағанда қарағанда  500 есе жақсы үлкейтеді</a:t>
            </a:r>
            <a:endParaRPr b="0" lang="ru-RU" sz="2400" strike="noStrike" u="none">
              <a:solidFill>
                <a:srgbClr val="000000"/>
              </a:solidFill>
              <a:uFillTx/>
              <a:latin typeface="Calibri"/>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Прямоугольник 2"/>
          <p:cNvSpPr/>
          <p:nvPr/>
        </p:nvSpPr>
        <p:spPr>
          <a:xfrm>
            <a:off x="0" y="201600"/>
            <a:ext cx="12192120" cy="11257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Тапсырма.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Calibri"/>
              </a:rPr>
              <a:t>Биологиялық диктант.</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 </a:t>
            </a:r>
            <a:r>
              <a:rPr b="0" lang="kk-KZ" sz="2400" strike="noStrike" u="none">
                <a:solidFill>
                  <a:srgbClr val="ffffff"/>
                </a:solidFill>
                <a:uFillTx/>
                <a:latin typeface="Times New Roman"/>
                <a:ea typeface="Times New Roman"/>
              </a:rPr>
              <a:t>Берілген тұжырымдамаға тиісті жауапты толтырыңыз</a:t>
            </a:r>
            <a:endParaRPr b="0" lang="ru-RU" sz="2400" strike="noStrike" u="none">
              <a:solidFill>
                <a:srgbClr val="000000"/>
              </a:solidFill>
              <a:uFillTx/>
              <a:latin typeface="Calibri"/>
            </a:endParaRPr>
          </a:p>
        </p:txBody>
      </p:sp>
      <p:pic>
        <p:nvPicPr>
          <p:cNvPr id="53" name="Picture 12" descr=""/>
          <p:cNvPicPr/>
          <p:nvPr/>
        </p:nvPicPr>
        <p:blipFill>
          <a:blip r:embed="rId1"/>
          <a:stretch/>
        </p:blipFill>
        <p:spPr>
          <a:xfrm>
            <a:off x="368280" y="6437160"/>
            <a:ext cx="11558520" cy="133560"/>
          </a:xfrm>
          <a:prstGeom prst="rect">
            <a:avLst/>
          </a:prstGeom>
          <a:ln w="0">
            <a:noFill/>
          </a:ln>
        </p:spPr>
      </p:pic>
      <p:pic>
        <p:nvPicPr>
          <p:cNvPr id="54" name="Picture 13" descr=""/>
          <p:cNvPicPr/>
          <p:nvPr/>
        </p:nvPicPr>
        <p:blipFill>
          <a:blip r:embed="rId2"/>
          <a:stretch/>
        </p:blipFill>
        <p:spPr>
          <a:xfrm>
            <a:off x="368280" y="6570720"/>
            <a:ext cx="11558520" cy="49320"/>
          </a:xfrm>
          <a:prstGeom prst="rect">
            <a:avLst/>
          </a:prstGeom>
          <a:ln w="0">
            <a:noFill/>
          </a:ln>
        </p:spPr>
      </p:pic>
      <p:sp>
        <p:nvSpPr>
          <p:cNvPr id="55" name="TextBox 11"/>
          <p:cNvSpPr/>
          <p:nvPr/>
        </p:nvSpPr>
        <p:spPr>
          <a:xfrm>
            <a:off x="0" y="1477800"/>
            <a:ext cx="12096720" cy="4574520"/>
          </a:xfrm>
          <a:prstGeom prst="rect">
            <a:avLst/>
          </a:prstGeom>
          <a:noFill/>
          <a:ln w="0">
            <a:noFill/>
          </a:ln>
        </p:spPr>
        <p:style>
          <a:lnRef idx="0"/>
          <a:fillRef idx="0"/>
          <a:effectRef idx="0"/>
          <a:fontRef idx="minor"/>
        </p:style>
        <p:txBody>
          <a:bodyPr lIns="90000" rIns="90000" tIns="46800" bIns="46800" anchor="t">
            <a:spAutoFit/>
          </a:bodyPr>
          <a:p>
            <a:pPr marL="457200" indent="-457200">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Электронды микроскоптың экраны мен фотопластинкада ........... есе үлкейтуге, фотошығаруда одан да көп есе үлкейтуге болады.</a:t>
            </a:r>
            <a:endParaRPr b="0" lang="ru-RU" sz="2400" strike="noStrike" u="none">
              <a:solidFill>
                <a:srgbClr val="000000"/>
              </a:solidFill>
              <a:uFillTx/>
              <a:latin typeface="Calibri"/>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2. …………….</a:t>
            </a:r>
            <a:r>
              <a:rPr b="0" lang="kk-KZ" sz="2400" strike="noStrike" u="none">
                <a:solidFill>
                  <a:srgbClr val="000000"/>
                </a:solidFill>
                <a:uFillTx/>
                <a:latin typeface="Times New Roman"/>
                <a:ea typeface="Times New Roman"/>
              </a:rPr>
              <a:t>микроскопия көмегімен жасушалардың пішіні, көлемі, өзара орналасуы, қозғалысы, көбеюі, микроорганизмдердің спораларының өсуі және т.б. зерттеледі. </a:t>
            </a:r>
            <a:endParaRPr b="0" lang="ru-RU" sz="2400" strike="noStrike" u="none">
              <a:solidFill>
                <a:srgbClr val="000000"/>
              </a:solidFill>
              <a:uFillTx/>
              <a:latin typeface="Calibri"/>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uFillTx/>
                <a:latin typeface="Times New Roman"/>
                <a:ea typeface="Times New Roman"/>
              </a:rPr>
              <a:t>3</a:t>
            </a:r>
            <a:r>
              <a:rPr b="0" lang="ru-RU"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Ультракүлгін сәулесін қолданғанда микроскоптың айқындау қабілеті ....... мкм</a:t>
            </a:r>
            <a:r>
              <a:rPr b="0" lang="ru-RU" sz="2400" strike="noStrike" u="none">
                <a:solidFill>
                  <a:srgbClr val="000000"/>
                </a:solidFill>
                <a:uFillTx/>
                <a:latin typeface="Times New Roman"/>
                <a:ea typeface="Times New Roman"/>
              </a:rPr>
              <a:t>-</a:t>
            </a:r>
            <a:r>
              <a:rPr b="0" lang="kk-KZ" sz="2400" strike="noStrike" u="none">
                <a:solidFill>
                  <a:srgbClr val="000000"/>
                </a:solidFill>
                <a:uFillTx/>
                <a:latin typeface="Times New Roman"/>
                <a:ea typeface="Times New Roman"/>
              </a:rPr>
              <a:t>ге жетеді</a:t>
            </a:r>
            <a:endParaRPr b="0" lang="ru-RU" sz="2400" strike="noStrike" u="none">
              <a:solidFill>
                <a:srgbClr val="000000"/>
              </a:solidFill>
              <a:uFillTx/>
              <a:latin typeface="Calibri"/>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4. Қазіргі уақытта сканирлейтін  электрондық микроскоп үлкен диапозонда .......... краттан 1000000 кратқа дейін үлкейтеді.  </a:t>
            </a:r>
            <a:endParaRPr b="0" lang="ru-RU" sz="2400" strike="noStrike" u="none">
              <a:solidFill>
                <a:srgbClr val="000000"/>
              </a:solidFill>
              <a:uFillTx/>
              <a:latin typeface="Calibri"/>
            </a:endParaRPr>
          </a:p>
          <a:p>
            <a:pPr marL="457200" indent="-457200">
              <a:buClr>
                <a:srgbClr val="000000"/>
              </a:buClr>
              <a:buFont typeface="Calibri"/>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marL="457200" indent="-457200">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6" name="Прямоугольник 21"/>
          <p:cNvSpPr/>
          <p:nvPr/>
        </p:nvSpPr>
        <p:spPr>
          <a:xfrm>
            <a:off x="612720" y="5607000"/>
            <a:ext cx="1067436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Дескрипторлар: </a:t>
            </a:r>
            <a:r>
              <a:rPr b="0" lang="ru-RU" sz="2400" strike="noStrike" u="none">
                <a:solidFill>
                  <a:srgbClr val="000000"/>
                </a:solidFill>
                <a:uFillTx/>
                <a:latin typeface="Times New Roman"/>
                <a:ea typeface="Times New Roman"/>
              </a:rPr>
              <a:t>Берілген тұжырымдамаға тиісті жауапты жазады.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Қажетті сөздер: </a:t>
            </a:r>
            <a:r>
              <a:rPr b="0" lang="ru-RU" sz="2400" strike="noStrike" u="none">
                <a:solidFill>
                  <a:srgbClr val="000000"/>
                </a:solidFill>
                <a:uFillTx/>
                <a:latin typeface="Times New Roman"/>
                <a:ea typeface="Times New Roman"/>
              </a:rPr>
              <a:t>0,1</a:t>
            </a:r>
            <a:r>
              <a:rPr b="0" lang="kk-KZ" sz="2400" strike="noStrike" u="none">
                <a:solidFill>
                  <a:srgbClr val="000000"/>
                </a:solidFill>
                <a:uFillTx/>
                <a:latin typeface="Times New Roman"/>
                <a:ea typeface="Times New Roman"/>
              </a:rPr>
              <a:t>, 10,  Фазалы</a:t>
            </a:r>
            <a:r>
              <a:rPr b="0" lang="ru-RU" sz="2400" strike="noStrike" u="none">
                <a:solidFill>
                  <a:srgbClr val="000000"/>
                </a:solidFill>
                <a:uFillTx/>
                <a:latin typeface="Times New Roman"/>
                <a:ea typeface="Times New Roman"/>
              </a:rPr>
              <a:t>-</a:t>
            </a:r>
            <a:r>
              <a:rPr b="0" lang="kk-KZ" sz="2400" strike="noStrike" u="none">
                <a:solidFill>
                  <a:srgbClr val="000000"/>
                </a:solidFill>
                <a:uFillTx/>
                <a:latin typeface="Times New Roman"/>
                <a:ea typeface="Times New Roman"/>
              </a:rPr>
              <a:t>контрасты,  50 000</a:t>
            </a:r>
            <a:endParaRPr b="0" lang="ru-RU" sz="2400" strike="noStrike" u="none">
              <a:solidFill>
                <a:srgbClr val="000000"/>
              </a:solidFill>
              <a:uFillTx/>
              <a:latin typeface="Calibri"/>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12680</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2020-03-31T19:00:45Z</dcterms:created>
  <dc:creator>Admin</dc:creator>
  <dc:description/>
  <dc:language>ru-RU</dc:language>
  <cp:lastModifiedBy>Данагул</cp:lastModifiedBy>
  <cp:lastPrinted>2020-07-29T16:32:38Z</cp:lastPrinted>
  <dcterms:modified xsi:type="dcterms:W3CDTF">2024-11-05T20:00:39Z</dcterms:modified>
  <cp:revision>652</cp:revision>
  <dc:subject/>
  <dc:title>Презентация PowerPoint</dc:title>
</cp:coreProperties>
</file>