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Masters/_rels/slideMaster1.xml.rels" ContentType="application/vnd.openxmlformats-package.relationships+xml"/>
  <Override PartName="/ppt/slideMasters/slideMaster1.xml" ContentType="application/vnd.openxmlformats-officedocument.presentationml.slide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png" ContentType="image/png"/>
  <Override PartName="/ppt/media/image4.png" ContentType="image/png"/>
  <Override PartName="/ppt/media/image12.png" ContentType="image/png"/>
  <Override PartName="/ppt/media/image5.png" ContentType="image/png"/>
  <Override PartName="/ppt/media/image13.png" ContentType="image/png"/>
  <Override PartName="/ppt/media/image6.png" ContentType="image/png"/>
  <Override PartName="/ppt/media/image14.png" ContentType="image/png"/>
  <Override PartName="/ppt/media/image15.png" ContentType="image/png"/>
  <Override PartName="/ppt/media/image7.png" ContentType="image/png"/>
  <Override PartName="/ppt/media/image16.png" ContentType="image/png"/>
  <Override PartName="/ppt/media/image8.png" ContentType="image/png"/>
  <Override PartName="/ppt/media/image2.png" ContentType="image/png"/>
  <Override PartName="/ppt/media/image10.png" ContentType="image/png"/>
  <Override PartName="/ppt/media/image3.png" ContentType="image/png"/>
  <Override PartName="/ppt/media/image11.png" ContentType="image/png"/>
  <Override PartName="/ppt/media/image9.png" ContentType="image/png"/>
  <Override PartName="/ppt/media/image17.png" ContentType="image/png"/>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_rels/notesSlide11.xml.rels" ContentType="application/vnd.openxmlformats-package.relationships+xml"/>
  <Override PartName="/ppt/notesSlides/_rels/notesSlide8.xml.rels" ContentType="application/vnd.openxmlformats-package.relationships+xml"/>
  <Override PartName="/ppt/notesSlides/_rels/notesSlide6.xml.rels" ContentType="application/vnd.openxmlformats-package.relationships+xml"/>
  <Override PartName="/ppt/notesSlides/_rels/notesSlide4.xml.rels" ContentType="application/vnd.openxmlformats-package.relationships+xml"/>
  <Override PartName="/ppt/notesSlides/_rels/notesSlide13.xml.rels" ContentType="application/vnd.openxmlformats-package.relationships+xml"/>
  <Override PartName="/ppt/notesSlides/_rels/notesSlide3.xml.rels" ContentType="application/vnd.openxmlformats-package.relationships+xml"/>
  <Override PartName="/ppt/notesSlides/_rels/notesSlide7.xml.rels" ContentType="application/vnd.openxmlformats-package.relationships+xml"/>
  <Override PartName="/ppt/notesSlides/_rels/notesSlide2.xml.rels" ContentType="application/vnd.openxmlformats-package.relationships+xml"/>
  <Override PartName="/ppt/notesSlides/notesSlide1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12193588" cy="6858000"/>
  <p:notesSz cx="6858000" cy="994727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 name=""/>
          <p:cNvSpPr/>
          <p:nvPr/>
        </p:nvSpPr>
        <p:spPr>
          <a:xfrm>
            <a:off x="0" y="0"/>
            <a:ext cx="6858000" cy="9946800"/>
          </a:xfrm>
          <a:prstGeom prst="rect">
            <a:avLst/>
          </a:prstGeom>
          <a:solidFill>
            <a:srgbClr val="ffffff"/>
          </a:solidFill>
          <a:ln w="0">
            <a:noFill/>
          </a:ln>
        </p:spPr>
        <p:txBody>
          <a:bodyPr lIns="90000" rIns="90000" tIns="45000" bIns="45000" anchor="ctr" anchorCtr="1">
            <a:noAutofit/>
          </a:bodyPr>
          <a:p>
            <a:endParaRPr b="0" lang="ru-RU" sz="1800" strike="noStrike" u="none">
              <a:solidFill>
                <a:srgbClr val="000000"/>
              </a:solidFill>
              <a:uFillTx/>
              <a:latin typeface="Calibri"/>
            </a:endParaRPr>
          </a:p>
        </p:txBody>
      </p:sp>
      <p:sp>
        <p:nvSpPr>
          <p:cNvPr id="6" name="PlaceHolder 1"/>
          <p:cNvSpPr>
            <a:spLocks noGrp="1"/>
          </p:cNvSpPr>
          <p:nvPr>
            <p:ph type="hdr"/>
          </p:nvPr>
        </p:nvSpPr>
        <p:spPr>
          <a:xfrm>
            <a:off x="-360" y="0"/>
            <a:ext cx="2971800" cy="49680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7" name="PlaceHolder 2"/>
          <p:cNvSpPr>
            <a:spLocks noGrp="1"/>
          </p:cNvSpPr>
          <p:nvPr>
            <p:ph type="dt" idx="4"/>
          </p:nvPr>
        </p:nvSpPr>
        <p:spPr>
          <a:xfrm>
            <a:off x="3884400" y="0"/>
            <a:ext cx="2971800" cy="4968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000000"/>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Calibri"/>
              </a:rPr>
              <a:t>&lt;date/time&gt;</a:t>
            </a:r>
            <a:endParaRPr b="0" lang="ru-RU" sz="1200" strike="noStrike" u="none">
              <a:solidFill>
                <a:srgbClr val="000000"/>
              </a:solidFill>
              <a:uFillTx/>
              <a:latin typeface="Calibri"/>
            </a:endParaRPr>
          </a:p>
        </p:txBody>
      </p:sp>
      <p:sp>
        <p:nvSpPr>
          <p:cNvPr id="8" name="PlaceHolder 3"/>
          <p:cNvSpPr>
            <a:spLocks noGrp="1"/>
          </p:cNvSpPr>
          <p:nvPr>
            <p:ph type="sldImg"/>
          </p:nvPr>
        </p:nvSpPr>
        <p:spPr>
          <a:xfrm>
            <a:off x="114120" y="746280"/>
            <a:ext cx="6629400" cy="3730320"/>
          </a:xfrm>
          <a:prstGeom prst="rect">
            <a:avLst/>
          </a:prstGeom>
          <a:noFill/>
          <a:ln w="12600">
            <a:solidFill>
              <a:srgbClr val="000000"/>
            </a:solidFill>
            <a:miter/>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move the slide</a:t>
            </a:r>
            <a:endParaRPr b="0" lang="ru-RU" sz="4400" strike="noStrike" u="none">
              <a:solidFill>
                <a:srgbClr val="000000"/>
              </a:solidFill>
              <a:uFillTx/>
              <a:latin typeface="Calibri Light"/>
            </a:endParaRPr>
          </a:p>
        </p:txBody>
      </p:sp>
      <p:sp>
        <p:nvSpPr>
          <p:cNvPr id="9" name="PlaceHolder 4"/>
          <p:cNvSpPr>
            <a:spLocks noGrp="1"/>
          </p:cNvSpPr>
          <p:nvPr>
            <p:ph type="body"/>
          </p:nvPr>
        </p:nvSpPr>
        <p:spPr>
          <a:xfrm>
            <a:off x="685800" y="4724280"/>
            <a:ext cx="5486400" cy="447696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Calibri"/>
              </a:rPr>
              <a:t>Click to edit the notes format</a:t>
            </a:r>
            <a:endParaRPr b="0" lang="ru-RU" sz="1200" strike="noStrike" u="none">
              <a:solidFill>
                <a:srgbClr val="000000"/>
              </a:solidFill>
              <a:uFillTx/>
              <a:latin typeface="Calibri"/>
            </a:endParaRPr>
          </a:p>
        </p:txBody>
      </p:sp>
      <p:sp>
        <p:nvSpPr>
          <p:cNvPr id="10" name="PlaceHolder 5"/>
          <p:cNvSpPr>
            <a:spLocks noGrp="1"/>
          </p:cNvSpPr>
          <p:nvPr>
            <p:ph type="ftr" idx="5"/>
          </p:nvPr>
        </p:nvSpPr>
        <p:spPr>
          <a:xfrm>
            <a:off x="-360" y="9448920"/>
            <a:ext cx="2971800" cy="4968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1" name="PlaceHolder 6"/>
          <p:cNvSpPr>
            <a:spLocks noGrp="1"/>
          </p:cNvSpPr>
          <p:nvPr>
            <p:ph type="sldNum" idx="6"/>
          </p:nvPr>
        </p:nvSpPr>
        <p:spPr>
          <a:xfrm>
            <a:off x="3884400" y="9448920"/>
            <a:ext cx="2971800" cy="496800"/>
          </a:xfrm>
          <a:prstGeom prst="rect">
            <a:avLst/>
          </a:prstGeom>
          <a:noFill/>
          <a:ln w="0">
            <a:noFill/>
          </a:ln>
        </p:spPr>
        <p:txBody>
          <a:bodyPr lIns="90000" rIns="90000" tIns="46800" bIns="46800" anchor="b">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000000"/>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BBE7485-352A-430A-95F3-B54272D877E4}"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clrMap bg1="lt1" bg2="lt2" tx1="dk1" tx2="dk2" accent1="accent1" accent2="accent2" accent3="accent3" accent4="accent4" accent5="accent5" accent6="accent6" hlink="hlink" folHlink="folHlink"/>
</p:notesMaster>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PlaceHolder 1"/>
          <p:cNvSpPr>
            <a:spLocks noGrp="1"/>
          </p:cNvSpPr>
          <p:nvPr>
            <p:ph type="sldImg"/>
          </p:nvPr>
        </p:nvSpPr>
        <p:spPr>
          <a:xfrm>
            <a:off x="114480" y="746280"/>
            <a:ext cx="6629400" cy="3730320"/>
          </a:xfrm>
          <a:prstGeom prst="rect">
            <a:avLst/>
          </a:prstGeom>
          <a:ln w="0">
            <a:noFill/>
          </a:ln>
        </p:spPr>
      </p:sp>
      <p:sp>
        <p:nvSpPr>
          <p:cNvPr id="98" name="PlaceHolder 2"/>
          <p:cNvSpPr>
            <a:spLocks noGrp="1"/>
          </p:cNvSpPr>
          <p:nvPr>
            <p:ph type="body"/>
          </p:nvPr>
        </p:nvSpPr>
        <p:spPr>
          <a:xfrm>
            <a:off x="685800" y="4724280"/>
            <a:ext cx="5486400" cy="447696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99" name="Номер слайда 3"/>
          <p:cNvSpPr/>
          <p:nvPr/>
        </p:nvSpPr>
        <p:spPr>
          <a:xfrm>
            <a:off x="3884760" y="9448920"/>
            <a:ext cx="2971800" cy="4968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9FC0949-BD73-4C52-B268-BC49EA19CFF9}"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PlaceHolder 1"/>
          <p:cNvSpPr>
            <a:spLocks noGrp="1"/>
          </p:cNvSpPr>
          <p:nvPr>
            <p:ph type="sldImg"/>
          </p:nvPr>
        </p:nvSpPr>
        <p:spPr>
          <a:xfrm>
            <a:off x="114480" y="746280"/>
            <a:ext cx="6629400" cy="3730320"/>
          </a:xfrm>
          <a:prstGeom prst="rect">
            <a:avLst/>
          </a:prstGeom>
          <a:ln w="0">
            <a:noFill/>
          </a:ln>
        </p:spPr>
      </p:sp>
      <p:sp>
        <p:nvSpPr>
          <p:cNvPr id="101" name="PlaceHolder 2"/>
          <p:cNvSpPr>
            <a:spLocks noGrp="1"/>
          </p:cNvSpPr>
          <p:nvPr>
            <p:ph type="body"/>
          </p:nvPr>
        </p:nvSpPr>
        <p:spPr>
          <a:xfrm>
            <a:off x="685800" y="4724280"/>
            <a:ext cx="5486400" cy="447696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102" name="Номер слайда 3"/>
          <p:cNvSpPr/>
          <p:nvPr/>
        </p:nvSpPr>
        <p:spPr>
          <a:xfrm>
            <a:off x="3884760" y="9448920"/>
            <a:ext cx="2971800" cy="4968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F1A3607-EE9F-4D31-A2A1-726A48C92E6C}"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PlaceHolder 1"/>
          <p:cNvSpPr>
            <a:spLocks noGrp="1"/>
          </p:cNvSpPr>
          <p:nvPr>
            <p:ph type="sldImg"/>
          </p:nvPr>
        </p:nvSpPr>
        <p:spPr>
          <a:xfrm>
            <a:off x="114480" y="746280"/>
            <a:ext cx="6629400" cy="3730320"/>
          </a:xfrm>
          <a:prstGeom prst="rect">
            <a:avLst/>
          </a:prstGeom>
          <a:ln w="0">
            <a:noFill/>
          </a:ln>
        </p:spPr>
      </p:sp>
      <p:sp>
        <p:nvSpPr>
          <p:cNvPr id="80" name="PlaceHolder 2"/>
          <p:cNvSpPr>
            <a:spLocks noGrp="1"/>
          </p:cNvSpPr>
          <p:nvPr>
            <p:ph type="body"/>
          </p:nvPr>
        </p:nvSpPr>
        <p:spPr>
          <a:xfrm>
            <a:off x="685800" y="4724280"/>
            <a:ext cx="5486400" cy="447696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81" name="Номер слайда 3"/>
          <p:cNvSpPr/>
          <p:nvPr/>
        </p:nvSpPr>
        <p:spPr>
          <a:xfrm>
            <a:off x="3884760" y="9448920"/>
            <a:ext cx="2971800" cy="4968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3ADB538-C6EA-4032-8ABC-7F6A4EFB9DEF}"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PlaceHolder 1"/>
          <p:cNvSpPr>
            <a:spLocks noGrp="1"/>
          </p:cNvSpPr>
          <p:nvPr>
            <p:ph type="sldImg"/>
          </p:nvPr>
        </p:nvSpPr>
        <p:spPr>
          <a:xfrm>
            <a:off x="114480" y="746280"/>
            <a:ext cx="6629400" cy="3730320"/>
          </a:xfrm>
          <a:prstGeom prst="rect">
            <a:avLst/>
          </a:prstGeom>
          <a:ln w="0">
            <a:noFill/>
          </a:ln>
        </p:spPr>
      </p:sp>
      <p:sp>
        <p:nvSpPr>
          <p:cNvPr id="83" name="PlaceHolder 2"/>
          <p:cNvSpPr>
            <a:spLocks noGrp="1"/>
          </p:cNvSpPr>
          <p:nvPr>
            <p:ph type="body"/>
          </p:nvPr>
        </p:nvSpPr>
        <p:spPr>
          <a:xfrm>
            <a:off x="685800" y="4724280"/>
            <a:ext cx="5486400" cy="447696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84" name="Номер слайда 3"/>
          <p:cNvSpPr/>
          <p:nvPr/>
        </p:nvSpPr>
        <p:spPr>
          <a:xfrm>
            <a:off x="3884760" y="9448920"/>
            <a:ext cx="2971800" cy="4968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8E42F7D-F537-4D19-9FBA-C385A7CA4ED5}"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PlaceHolder 1"/>
          <p:cNvSpPr>
            <a:spLocks noGrp="1"/>
          </p:cNvSpPr>
          <p:nvPr>
            <p:ph type="sldImg"/>
          </p:nvPr>
        </p:nvSpPr>
        <p:spPr>
          <a:xfrm>
            <a:off x="114480" y="746280"/>
            <a:ext cx="6629400" cy="3730320"/>
          </a:xfrm>
          <a:prstGeom prst="rect">
            <a:avLst/>
          </a:prstGeom>
          <a:ln w="0">
            <a:noFill/>
          </a:ln>
        </p:spPr>
      </p:sp>
      <p:sp>
        <p:nvSpPr>
          <p:cNvPr id="86" name="PlaceHolder 2"/>
          <p:cNvSpPr>
            <a:spLocks noGrp="1"/>
          </p:cNvSpPr>
          <p:nvPr>
            <p:ph type="body"/>
          </p:nvPr>
        </p:nvSpPr>
        <p:spPr>
          <a:xfrm>
            <a:off x="685800" y="4724280"/>
            <a:ext cx="5486400" cy="447696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87" name="Номер слайда 3"/>
          <p:cNvSpPr/>
          <p:nvPr/>
        </p:nvSpPr>
        <p:spPr>
          <a:xfrm>
            <a:off x="3884760" y="9448920"/>
            <a:ext cx="2971800" cy="4968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7B240FE-79B0-43CA-9AAC-ECA9B3CE7236}"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PlaceHolder 1"/>
          <p:cNvSpPr>
            <a:spLocks noGrp="1"/>
          </p:cNvSpPr>
          <p:nvPr>
            <p:ph type="sldImg"/>
          </p:nvPr>
        </p:nvSpPr>
        <p:spPr>
          <a:xfrm>
            <a:off x="114480" y="746280"/>
            <a:ext cx="6629400" cy="3730320"/>
          </a:xfrm>
          <a:prstGeom prst="rect">
            <a:avLst/>
          </a:prstGeom>
          <a:ln w="0">
            <a:noFill/>
          </a:ln>
        </p:spPr>
      </p:sp>
      <p:sp>
        <p:nvSpPr>
          <p:cNvPr id="89" name="PlaceHolder 2"/>
          <p:cNvSpPr>
            <a:spLocks noGrp="1"/>
          </p:cNvSpPr>
          <p:nvPr>
            <p:ph type="body"/>
          </p:nvPr>
        </p:nvSpPr>
        <p:spPr>
          <a:xfrm>
            <a:off x="685800" y="4724280"/>
            <a:ext cx="5486400" cy="4476960"/>
          </a:xfrm>
          <a:prstGeom prst="rect">
            <a:avLst/>
          </a:prstGeom>
          <a:noFill/>
          <a:ln w="0">
            <a:noFill/>
          </a:ln>
        </p:spPr>
        <p:txBody>
          <a:bodyPr lIns="91440" rIns="91440" tIns="45720" bIns="4572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90" name="Номер слайда 3"/>
          <p:cNvSpPr/>
          <p:nvPr/>
        </p:nvSpPr>
        <p:spPr>
          <a:xfrm>
            <a:off x="3884760" y="9448920"/>
            <a:ext cx="2971800" cy="4968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C525B9E-C844-448C-9577-0E5D0431EB0A}"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PlaceHolder 1"/>
          <p:cNvSpPr>
            <a:spLocks noGrp="1"/>
          </p:cNvSpPr>
          <p:nvPr>
            <p:ph type="sldImg"/>
          </p:nvPr>
        </p:nvSpPr>
        <p:spPr>
          <a:xfrm>
            <a:off x="114480" y="746280"/>
            <a:ext cx="6629400" cy="3730320"/>
          </a:xfrm>
          <a:prstGeom prst="rect">
            <a:avLst/>
          </a:prstGeom>
          <a:ln w="0">
            <a:noFill/>
          </a:ln>
        </p:spPr>
      </p:sp>
      <p:sp>
        <p:nvSpPr>
          <p:cNvPr id="92" name="PlaceHolder 2"/>
          <p:cNvSpPr>
            <a:spLocks noGrp="1"/>
          </p:cNvSpPr>
          <p:nvPr>
            <p:ph type="body"/>
          </p:nvPr>
        </p:nvSpPr>
        <p:spPr>
          <a:xfrm>
            <a:off x="685800" y="4724280"/>
            <a:ext cx="5486400" cy="447696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93" name="Номер слайда 3"/>
          <p:cNvSpPr/>
          <p:nvPr/>
        </p:nvSpPr>
        <p:spPr>
          <a:xfrm>
            <a:off x="3884760" y="9448920"/>
            <a:ext cx="2971800" cy="4968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F70CEC6-8FA9-4D4F-A308-561AB1A55047}"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PlaceHolder 1"/>
          <p:cNvSpPr>
            <a:spLocks noGrp="1"/>
          </p:cNvSpPr>
          <p:nvPr>
            <p:ph type="sldImg"/>
          </p:nvPr>
        </p:nvSpPr>
        <p:spPr>
          <a:xfrm>
            <a:off x="114480" y="746280"/>
            <a:ext cx="6629400" cy="3730320"/>
          </a:xfrm>
          <a:prstGeom prst="rect">
            <a:avLst/>
          </a:prstGeom>
          <a:ln w="0">
            <a:noFill/>
          </a:ln>
        </p:spPr>
      </p:sp>
      <p:sp>
        <p:nvSpPr>
          <p:cNvPr id="95" name="PlaceHolder 2"/>
          <p:cNvSpPr>
            <a:spLocks noGrp="1"/>
          </p:cNvSpPr>
          <p:nvPr>
            <p:ph type="body"/>
          </p:nvPr>
        </p:nvSpPr>
        <p:spPr>
          <a:xfrm>
            <a:off x="685800" y="4724280"/>
            <a:ext cx="5486400" cy="4476960"/>
          </a:xfrm>
          <a:prstGeom prst="rect">
            <a:avLst/>
          </a:prstGeom>
          <a:noFill/>
          <a:ln w="0">
            <a:noFill/>
          </a:ln>
        </p:spPr>
        <p:txBody>
          <a:bodyPr lIns="91440" rIns="91440" tIns="45720" bIns="4572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200" strike="noStrike" u="none">
                <a:solidFill>
                  <a:srgbClr val="000000"/>
                </a:solidFill>
                <a:uFillTx/>
                <a:latin typeface="Calibri"/>
              </a:rPr>
              <a:t>     </a:t>
            </a:r>
            <a:endParaRPr b="0" lang="ru-RU" sz="1200" strike="noStrike" u="none">
              <a:solidFill>
                <a:srgbClr val="000000"/>
              </a:solidFill>
              <a:uFillTx/>
              <a:latin typeface="Calibri"/>
            </a:endParaRPr>
          </a:p>
        </p:txBody>
      </p:sp>
      <p:sp>
        <p:nvSpPr>
          <p:cNvPr id="96" name="Номер слайда 3"/>
          <p:cNvSpPr/>
          <p:nvPr/>
        </p:nvSpPr>
        <p:spPr>
          <a:xfrm>
            <a:off x="3884760" y="9448920"/>
            <a:ext cx="2971800" cy="4968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29099D4-DFD1-4B19-A19C-7E3DBEBD69B6}"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A494E64A-0361-4470-93D8-AD2BC8239987}" type="slidenum">
              <a:t>&lt;#&gt;</a:t>
            </a:fld>
          </a:p>
        </p:txBody>
      </p:sp>
      <p:sp>
        <p:nvSpPr>
          <p:cNvPr id="4" name="PlaceHolder 3"/>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edit the title text format</a:t>
            </a:r>
            <a:endParaRPr b="0" lang="ru-RU" sz="4400" strike="noStrike" u="none">
              <a:solidFill>
                <a:srgbClr val="000000"/>
              </a:solidFill>
              <a:uFillTx/>
              <a:latin typeface="Calibri Light"/>
            </a:endParaRPr>
          </a:p>
        </p:txBody>
      </p:sp>
      <p:sp>
        <p:nvSpPr>
          <p:cNvPr id="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Click to edit the outline text format</a:t>
            </a:r>
            <a:endParaRPr b="0" lang="ru-RU" sz="2800" strike="noStrike" u="none">
              <a:solidFill>
                <a:srgbClr val="000000"/>
              </a:solidFill>
              <a:uFillTx/>
              <a:latin typeface="Calibri"/>
            </a:endParaRPr>
          </a:p>
          <a:p>
            <a:pPr lvl="1" marL="6858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Second Outline Level</a:t>
            </a:r>
            <a:endParaRPr b="0" lang="ru-RU" sz="2800" strike="noStrike" u="none">
              <a:solidFill>
                <a:srgbClr val="000000"/>
              </a:solidFill>
              <a:uFillTx/>
              <a:latin typeface="Calibri"/>
            </a:endParaRPr>
          </a:p>
          <a:p>
            <a:pPr lvl="2" marL="11430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Third Outline Level</a:t>
            </a:r>
            <a:endParaRPr b="0" lang="ru-RU" sz="2800" strike="noStrike" u="none">
              <a:solidFill>
                <a:srgbClr val="000000"/>
              </a:solidFill>
              <a:uFillTx/>
              <a:latin typeface="Calibri"/>
            </a:endParaRPr>
          </a:p>
          <a:p>
            <a:pPr lvl="3" marL="16002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Fourth Outline Level</a:t>
            </a:r>
            <a:endParaRPr b="0" lang="ru-RU" sz="2800" strike="noStrike" u="none">
              <a:solidFill>
                <a:srgbClr val="000000"/>
              </a:solidFill>
              <a:uFillTx/>
              <a:latin typeface="Calibri"/>
            </a:endParaRPr>
          </a:p>
          <a:p>
            <a:pPr lvl="4"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Fifth Outline Level</a:t>
            </a:r>
            <a:endParaRPr b="0" lang="ru-RU" sz="2800" strike="noStrike" u="none">
              <a:solidFill>
                <a:srgbClr val="000000"/>
              </a:solidFill>
              <a:uFillTx/>
              <a:latin typeface="Calibri"/>
            </a:endParaRPr>
          </a:p>
          <a:p>
            <a:pPr lvl="5"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Sixth Outline Level</a:t>
            </a:r>
            <a:endParaRPr b="0" lang="ru-RU" sz="2800" strike="noStrike" u="none">
              <a:solidFill>
                <a:srgbClr val="000000"/>
              </a:solidFill>
              <a:uFillTx/>
              <a:latin typeface="Calibri"/>
            </a:endParaRPr>
          </a:p>
          <a:p>
            <a:pPr lvl="6"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Seventh Outline Level</a:t>
            </a:r>
            <a:endParaRPr b="0" lang="ru-RU" sz="2800" strike="noStrike" u="none">
              <a:solidFill>
                <a:srgbClr val="000000"/>
              </a:solidFill>
              <a:uFillTx/>
              <a:latin typeface="Calibri"/>
            </a:endParaRPr>
          </a:p>
        </p:txBody>
      </p:sp>
      <p:sp>
        <p:nvSpPr>
          <p:cNvPr id="2" name="PlaceHolder 3"/>
          <p:cNvSpPr>
            <a:spLocks noGrp="1"/>
          </p:cNvSpPr>
          <p:nvPr>
            <p:ph type="dt" idx="1"/>
          </p:nvPr>
        </p:nvSpPr>
        <p:spPr>
          <a:xfrm>
            <a:off x="838080" y="6356520"/>
            <a:ext cx="274320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Calibri"/>
              </a:rPr>
              <a:t>&lt;date/time&gt;</a:t>
            </a:r>
            <a:endParaRPr b="0" lang="ru-RU" sz="1200" strike="noStrike" u="none">
              <a:solidFill>
                <a:srgbClr val="000000"/>
              </a:solidFill>
              <a:uFillTx/>
              <a:latin typeface="Calibri"/>
            </a:endParaRPr>
          </a:p>
        </p:txBody>
      </p:sp>
      <p:sp>
        <p:nvSpPr>
          <p:cNvPr id="3" name="PlaceHolder 4"/>
          <p:cNvSpPr>
            <a:spLocks noGrp="1"/>
          </p:cNvSpPr>
          <p:nvPr>
            <p:ph type="ftr" idx="2"/>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 name="PlaceHolder 5"/>
          <p:cNvSpPr>
            <a:spLocks noGrp="1"/>
          </p:cNvSpPr>
          <p:nvPr>
            <p:ph type="sldNum" idx="3"/>
          </p:nvPr>
        </p:nvSpPr>
        <p:spPr>
          <a:xfrm>
            <a:off x="8610480" y="6356520"/>
            <a:ext cx="274320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99A4424-715C-4E0A-ABE5-A34263089442}" type="slidenum">
              <a:rPr b="0" lang="ru-RU" sz="1200" strike="noStrike" u="none">
                <a:solidFill>
                  <a:srgbClr val="898989"/>
                </a:solidFill>
                <a:uFillTx/>
                <a:latin typeface="Calibri"/>
              </a:rPr>
              <a:t>&lt;number&gt;</a:t>
            </a:fld>
            <a:endParaRPr b="0" lang="ru-RU" sz="1200" strike="noStrike" u="none">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1.xml"/><Relationship Id="rId4"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hyperlink" Target="https://bilimland.kz/kk/courses/biologiya-kk/zhasusha-ahzalardyng-tirshilik-birligi/zhasushanyng-ximiyalyq-quramy/lesson/czitologiya-pani-zhane-onyng-maqsaty" TargetMode="External"/><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pn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1.xml"/><Relationship Id="rId5"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slideLayout" Target="../slideLayouts/slideLayout1.xml"/><Relationship Id="rId5"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 name="TextBox 2"/>
          <p:cNvSpPr/>
          <p:nvPr/>
        </p:nvSpPr>
        <p:spPr>
          <a:xfrm>
            <a:off x="1568520" y="3040200"/>
            <a:ext cx="873612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4472c4"/>
                </a:solidFill>
                <a:uFillTx/>
                <a:latin typeface="Times New Roman"/>
                <a:ea typeface="Times New Roman"/>
              </a:rPr>
              <a:t>Тақырып:Экстракорпоралды ұрықтандыру әдісі және оның маңызы. Этикалық аспектілері</a:t>
            </a:r>
            <a:endParaRPr b="0" lang="ru-RU" sz="2400" strike="noStrike" u="none">
              <a:solidFill>
                <a:srgbClr val="000000"/>
              </a:solidFill>
              <a:uFillTx/>
              <a:latin typeface="Calibri"/>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0" name="Рисунок 1" descr=""/>
          <p:cNvPicPr/>
          <p:nvPr/>
        </p:nvPicPr>
        <p:blipFill>
          <a:blip r:embed="rId1"/>
          <a:stretch/>
        </p:blipFill>
        <p:spPr>
          <a:xfrm>
            <a:off x="0" y="270000"/>
            <a:ext cx="12204720" cy="774720"/>
          </a:xfrm>
          <a:prstGeom prst="rect">
            <a:avLst/>
          </a:prstGeom>
          <a:ln w="0">
            <a:noFill/>
          </a:ln>
        </p:spPr>
      </p:pic>
      <p:sp>
        <p:nvSpPr>
          <p:cNvPr id="61" name="Прямоугольник 1"/>
          <p:cNvSpPr/>
          <p:nvPr/>
        </p:nvSpPr>
        <p:spPr>
          <a:xfrm>
            <a:off x="2781360" y="399960"/>
            <a:ext cx="7016760" cy="5209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00"/>
                </a:solidFill>
                <a:uFillTx/>
                <a:latin typeface="Times New Roman"/>
                <a:ea typeface="Times New Roman"/>
              </a:rPr>
              <a:t>Экстракорпоральды ұрықтандыру (ЭКҰ) </a:t>
            </a:r>
            <a:endParaRPr b="0" lang="ru-RU" sz="2800" strike="noStrike" u="none">
              <a:solidFill>
                <a:srgbClr val="000000"/>
              </a:solidFill>
              <a:uFillTx/>
              <a:latin typeface="Calibri"/>
            </a:endParaRPr>
          </a:p>
        </p:txBody>
      </p:sp>
      <p:sp>
        <p:nvSpPr>
          <p:cNvPr id="62" name="TextBox 3"/>
          <p:cNvSpPr/>
          <p:nvPr/>
        </p:nvSpPr>
        <p:spPr>
          <a:xfrm>
            <a:off x="66600" y="1317600"/>
            <a:ext cx="11715840" cy="1922760"/>
          </a:xfrm>
          <a:prstGeom prst="rect">
            <a:avLst/>
          </a:prstGeom>
          <a:noFill/>
          <a:ln w="0">
            <a:noFill/>
          </a:ln>
        </p:spPr>
        <p:style>
          <a:lnRef idx="0"/>
          <a:fillRef idx="0"/>
          <a:effectRef idx="0"/>
          <a:fontRef idx="minor"/>
        </p:style>
        <p:txBody>
          <a:bodyPr lIns="90000" rIns="90000" tIns="46800" bIns="46800" anchor="t">
            <a:spAutoFit/>
          </a:bodyPr>
          <a:p>
            <a:pPr marL="343080" indent="-34308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«Сынауықтағы» ұрықтандыру кезінде болашақ баланың денсаулығына, ұрықтын жынысына әсер ететін кейбір генетикалық ( тұқым қуалайтын) ауруларды болдырмауға болады. Дәрігерлер эмбрионды жатырға көшіргенге дейін тексереді. Тұқым қуалайтын аурудың, мысалы, Даун ауруының гені болатын эмбриондар «жарамсыз» болады. </a:t>
            </a:r>
            <a:endParaRPr b="0" lang="ru-RU" sz="2400" strike="noStrike" u="none">
              <a:solidFill>
                <a:srgbClr val="000000"/>
              </a:solidFill>
              <a:uFillTx/>
              <a:latin typeface="Calibri"/>
            </a:endParaRPr>
          </a:p>
        </p:txBody>
      </p:sp>
      <p:sp>
        <p:nvSpPr>
          <p:cNvPr id="63" name="TextBox 4"/>
          <p:cNvSpPr/>
          <p:nvPr/>
        </p:nvSpPr>
        <p:spPr>
          <a:xfrm>
            <a:off x="209520" y="3562200"/>
            <a:ext cx="11725200" cy="1191240"/>
          </a:xfrm>
          <a:prstGeom prst="rect">
            <a:avLst/>
          </a:prstGeom>
          <a:noFill/>
          <a:ln w="0">
            <a:noFill/>
          </a:ln>
        </p:spPr>
        <p:style>
          <a:lnRef idx="0"/>
          <a:fillRef idx="0"/>
          <a:effectRef idx="0"/>
          <a:fontRef idx="minor"/>
        </p:style>
        <p:txBody>
          <a:bodyPr lIns="90000" rIns="90000" tIns="46800" bIns="46800" anchor="t">
            <a:spAutoFit/>
          </a:bodyPr>
          <a:p>
            <a:pPr marL="343080" indent="-343080">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Ұрық бейімделіп дами бастағаннан кейін әйел әдеттегі әйелдер консультациясында қаралу тиіс. Жасанды ұрықтандырудағы босану, лактация және баланың дамуы табиғи ұрықтандырудағы осы процестерден айырмашылығы болмайды</a:t>
            </a:r>
            <a:endParaRPr b="0" lang="ru-RU" sz="2400" strike="noStrike" u="none">
              <a:solidFill>
                <a:srgbClr val="000000"/>
              </a:solidFill>
              <a:uFillTx/>
              <a:latin typeface="Calibri"/>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Прямоугольник 4"/>
          <p:cNvSpPr/>
          <p:nvPr/>
        </p:nvSpPr>
        <p:spPr>
          <a:xfrm>
            <a:off x="0" y="196920"/>
            <a:ext cx="12192120" cy="70488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ffff00"/>
                </a:solidFill>
                <a:uFillTx/>
                <a:latin typeface="Times New Roman"/>
                <a:ea typeface="Times New Roman"/>
              </a:rPr>
              <a:t>Экстракорпоральды ұрықтандыру (ЭКҰ) </a:t>
            </a:r>
            <a:endParaRPr b="0" lang="ru-RU" sz="3200" strike="noStrike" u="none">
              <a:solidFill>
                <a:srgbClr val="000000"/>
              </a:solidFill>
              <a:uFillTx/>
              <a:latin typeface="Calibri"/>
            </a:endParaRPr>
          </a:p>
        </p:txBody>
      </p:sp>
      <p:pic>
        <p:nvPicPr>
          <p:cNvPr id="65" name="Picture 6" descr=""/>
          <p:cNvPicPr/>
          <p:nvPr/>
        </p:nvPicPr>
        <p:blipFill>
          <a:blip r:embed="rId1"/>
          <a:stretch/>
        </p:blipFill>
        <p:spPr>
          <a:xfrm>
            <a:off x="10875960" y="196920"/>
            <a:ext cx="974880" cy="704880"/>
          </a:xfrm>
          <a:prstGeom prst="rect">
            <a:avLst/>
          </a:prstGeom>
          <a:ln w="0">
            <a:noFill/>
          </a:ln>
        </p:spPr>
      </p:pic>
      <p:sp>
        <p:nvSpPr>
          <p:cNvPr id="66" name="Прямоугольник 7"/>
          <p:cNvSpPr/>
          <p:nvPr/>
        </p:nvSpPr>
        <p:spPr>
          <a:xfrm>
            <a:off x="7286760" y="5276880"/>
            <a:ext cx="441936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4472c4"/>
                </a:solidFill>
                <a:uFillTx/>
                <a:latin typeface="Times New Roman"/>
                <a:ea typeface="Times New Roman"/>
              </a:rPr>
              <a:t>     </a:t>
            </a:r>
            <a:endParaRPr b="0" lang="ru-RU" sz="2000" strike="noStrike" u="none">
              <a:solidFill>
                <a:srgbClr val="000000"/>
              </a:solidFill>
              <a:uFillTx/>
              <a:latin typeface="Calibri"/>
            </a:endParaRPr>
          </a:p>
        </p:txBody>
      </p:sp>
      <p:pic>
        <p:nvPicPr>
          <p:cNvPr id="67" name="Picture 25" descr=""/>
          <p:cNvPicPr/>
          <p:nvPr/>
        </p:nvPicPr>
        <p:blipFill>
          <a:blip r:embed="rId2"/>
          <a:srcRect l="3134" t="11356" r="9896" b="10978"/>
          <a:stretch/>
        </p:blipFill>
        <p:spPr>
          <a:xfrm>
            <a:off x="428760" y="1171440"/>
            <a:ext cx="3295440" cy="3924360"/>
          </a:xfrm>
          <a:prstGeom prst="rect">
            <a:avLst/>
          </a:prstGeom>
          <a:ln w="0">
            <a:noFill/>
          </a:ln>
        </p:spPr>
      </p:pic>
      <p:sp>
        <p:nvSpPr>
          <p:cNvPr id="68" name="TextBox 1"/>
          <p:cNvSpPr/>
          <p:nvPr/>
        </p:nvSpPr>
        <p:spPr>
          <a:xfrm>
            <a:off x="4086360" y="1562040"/>
            <a:ext cx="7764480" cy="302004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Қазақстандағы «Экомед» бедеулікті емдеу орталығының негізін қалаушы эмбриолог Салтанат Байқошқарова еліміздегі бедеулікті емдеу саласында жаңа бағыт ашты. 1996 жылы  31шілде де еліміздегі алғашқы «сынауықтан шыққан» сәби дүниеге келді.  24 жылдан асқан тәжірибе осы технологияны сәтті қолдануға мүмкіндік береді, оның көмегімен 16 мыңнан астам сәби дүние есігін ашты.</a:t>
            </a:r>
            <a:endParaRPr b="0" lang="ru-RU" sz="2400" strike="noStrike" u="none">
              <a:solidFill>
                <a:srgbClr val="000000"/>
              </a:solidFill>
              <a:uFillTx/>
              <a:latin typeface="Calibri"/>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 name="Прямоугольник 2"/>
          <p:cNvSpPr/>
          <p:nvPr/>
        </p:nvSpPr>
        <p:spPr>
          <a:xfrm>
            <a:off x="465120" y="307800"/>
            <a:ext cx="10960200" cy="11700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ffff"/>
                </a:solidFill>
                <a:uFillTx/>
                <a:latin typeface="Times New Roman"/>
                <a:ea typeface="Times New Roman"/>
              </a:rPr>
              <a:t>Тапсырма-1</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ffff"/>
                </a:solidFill>
                <a:uFillTx/>
                <a:latin typeface="Times New Roman"/>
                <a:ea typeface="Times New Roman"/>
              </a:rPr>
              <a:t> </a:t>
            </a:r>
            <a:r>
              <a:rPr b="0" lang="kk-KZ" sz="2400" strike="noStrike" u="none">
                <a:solidFill>
                  <a:srgbClr val="ffffff"/>
                </a:solidFill>
                <a:uFillTx/>
                <a:latin typeface="Times New Roman"/>
                <a:ea typeface="Calibri"/>
              </a:rPr>
              <a:t>Биологиялық диктант.</a:t>
            </a:r>
            <a:r>
              <a:rPr b="0" lang="kk-KZ" sz="2400" strike="noStrike" u="none">
                <a:solidFill>
                  <a:srgbClr val="4472c4"/>
                </a:solidFill>
                <a:uFillTx/>
                <a:latin typeface="Times New Roman"/>
                <a:ea typeface="Times New Roman"/>
              </a:rPr>
              <a:t> </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ffff"/>
                </a:solidFill>
                <a:uFillTx/>
                <a:latin typeface="Times New Roman"/>
                <a:ea typeface="Times New Roman"/>
              </a:rPr>
              <a:t>Берілген тұжырымдамаға тиісті жауапты толтырыңыз</a:t>
            </a:r>
            <a:endParaRPr b="0" lang="ru-RU" sz="2400" strike="noStrike" u="none">
              <a:solidFill>
                <a:srgbClr val="000000"/>
              </a:solidFill>
              <a:uFillTx/>
              <a:latin typeface="Calibri"/>
            </a:endParaRPr>
          </a:p>
        </p:txBody>
      </p:sp>
      <p:pic>
        <p:nvPicPr>
          <p:cNvPr id="70" name="Picture 11" descr=""/>
          <p:cNvPicPr/>
          <p:nvPr/>
        </p:nvPicPr>
        <p:blipFill>
          <a:blip r:embed="rId1"/>
          <a:stretch/>
        </p:blipFill>
        <p:spPr>
          <a:xfrm>
            <a:off x="11425320" y="676440"/>
            <a:ext cx="766800" cy="709560"/>
          </a:xfrm>
          <a:prstGeom prst="rect">
            <a:avLst/>
          </a:prstGeom>
          <a:ln w="0">
            <a:noFill/>
          </a:ln>
        </p:spPr>
      </p:pic>
      <p:pic>
        <p:nvPicPr>
          <p:cNvPr id="71" name="Picture 12" descr=""/>
          <p:cNvPicPr/>
          <p:nvPr/>
        </p:nvPicPr>
        <p:blipFill>
          <a:blip r:embed="rId2"/>
          <a:stretch/>
        </p:blipFill>
        <p:spPr>
          <a:xfrm>
            <a:off x="368280" y="6437160"/>
            <a:ext cx="11558520" cy="133560"/>
          </a:xfrm>
          <a:prstGeom prst="rect">
            <a:avLst/>
          </a:prstGeom>
          <a:ln w="0">
            <a:noFill/>
          </a:ln>
        </p:spPr>
      </p:pic>
      <p:pic>
        <p:nvPicPr>
          <p:cNvPr id="72" name="Picture 13" descr=""/>
          <p:cNvPicPr/>
          <p:nvPr/>
        </p:nvPicPr>
        <p:blipFill>
          <a:blip r:embed="rId3"/>
          <a:stretch/>
        </p:blipFill>
        <p:spPr>
          <a:xfrm>
            <a:off x="368280" y="6570720"/>
            <a:ext cx="11558520" cy="49320"/>
          </a:xfrm>
          <a:prstGeom prst="rect">
            <a:avLst/>
          </a:prstGeom>
          <a:ln w="0">
            <a:noFill/>
          </a:ln>
        </p:spPr>
      </p:pic>
      <p:sp>
        <p:nvSpPr>
          <p:cNvPr id="73" name="TextBox 11"/>
          <p:cNvSpPr/>
          <p:nvPr/>
        </p:nvSpPr>
        <p:spPr>
          <a:xfrm>
            <a:off x="0" y="1477800"/>
            <a:ext cx="12096720" cy="4574520"/>
          </a:xfrm>
          <a:prstGeom prst="rect">
            <a:avLst/>
          </a:prstGeom>
          <a:noFill/>
          <a:ln w="0">
            <a:noFill/>
          </a:ln>
        </p:spPr>
        <p:style>
          <a:lnRef idx="0"/>
          <a:fillRef idx="0"/>
          <a:effectRef idx="0"/>
          <a:fontRef idx="minor"/>
        </p:style>
        <p:txBody>
          <a:bodyPr lIns="90000" rIns="90000" tIns="46800" bIns="46800" anchor="t">
            <a:spAutoFit/>
          </a:bodyPr>
          <a:p>
            <a:pPr marL="343080" indent="-343080">
              <a:lnSpc>
                <a:spcPct val="100000"/>
              </a:lnSpc>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Жатырға эмбрионды енгізу. ....... күннен кейін катетер арқылы эмбрион қуысына жеткізіледі.</a:t>
            </a:r>
            <a:endParaRPr b="0" lang="ru-RU" sz="2400" strike="noStrike" u="none">
              <a:solidFill>
                <a:srgbClr val="000000"/>
              </a:solidFill>
              <a:uFillTx/>
              <a:latin typeface="Calibri"/>
            </a:endParaRPr>
          </a:p>
          <a:p>
            <a:pPr marL="343080" indent="-343080">
              <a:lnSpc>
                <a:spcPct val="100000"/>
              </a:lnSpc>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marL="343080" indent="-343080">
              <a:lnSpc>
                <a:spcPct val="100000"/>
              </a:lnSpc>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Даун ауруының гені болатын эмбриондар ................ болады. </a:t>
            </a:r>
            <a:endParaRPr b="0" lang="ru-RU" sz="2400" strike="noStrike" u="none">
              <a:solidFill>
                <a:srgbClr val="000000"/>
              </a:solidFill>
              <a:uFillTx/>
              <a:latin typeface="Calibri"/>
            </a:endParaRPr>
          </a:p>
          <a:p>
            <a:pPr marL="343080" indent="-343080">
              <a:lnSpc>
                <a:spcPct val="100000"/>
              </a:lnSpc>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marL="343080" indent="-343080">
              <a:lnSpc>
                <a:spcPct val="100000"/>
              </a:lnSpc>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marL="343080" indent="-343080">
              <a:lnSpc>
                <a:spcPct val="100000"/>
              </a:lnSpc>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 (жұмыртқа жасушаларды бөліп алу)</a:t>
            </a:r>
            <a:endParaRPr b="0" lang="ru-RU" sz="2400" strike="noStrike" u="none">
              <a:solidFill>
                <a:srgbClr val="000000"/>
              </a:solidFill>
              <a:uFillTx/>
              <a:latin typeface="Calibri"/>
            </a:endParaRPr>
          </a:p>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Times New Roman"/>
                <a:ea typeface="Times New Roman"/>
              </a:rPr>
              <a:t>4</a:t>
            </a:r>
            <a:r>
              <a:rPr b="0" lang="kk-KZ" sz="2400" strike="noStrike" u="none">
                <a:solidFill>
                  <a:srgbClr val="000000"/>
                </a:solidFill>
                <a:uFillTx/>
                <a:latin typeface="Times New Roman"/>
                <a:ea typeface="Times New Roman"/>
              </a:rPr>
              <a:t>. бедеулік кезінде тиімді және өте жиі  пайдаланылатын қосалқы ...........  технология әдісі. </a:t>
            </a:r>
            <a:endParaRPr b="0" lang="ru-RU" sz="2400" strike="noStrike" u="none">
              <a:solidFill>
                <a:srgbClr val="000000"/>
              </a:solidFill>
              <a:uFillTx/>
              <a:latin typeface="Calibri"/>
            </a:endParaRPr>
          </a:p>
          <a:p>
            <a:pPr marL="343080" indent="-343080">
              <a:buClr>
                <a:srgbClr val="000000"/>
              </a:buClr>
              <a:buFont typeface="Calibri"/>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marL="343080" indent="-343080">
              <a:lnSpc>
                <a:spcPct val="100000"/>
              </a:lnSpc>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74" name="Прямоугольник 21"/>
          <p:cNvSpPr/>
          <p:nvPr/>
        </p:nvSpPr>
        <p:spPr>
          <a:xfrm>
            <a:off x="612720" y="5607000"/>
            <a:ext cx="10674360" cy="8254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4472c4"/>
                </a:solidFill>
                <a:uFillTx/>
                <a:latin typeface="Times New Roman"/>
                <a:ea typeface="Times New Roman"/>
              </a:rPr>
              <a:t>Дескриптор: </a:t>
            </a:r>
            <a:r>
              <a:rPr b="0" lang="ru-RU" sz="2400" strike="noStrike" u="none">
                <a:solidFill>
                  <a:srgbClr val="000000"/>
                </a:solidFill>
                <a:uFillTx/>
                <a:latin typeface="Times New Roman"/>
                <a:ea typeface="Times New Roman"/>
              </a:rPr>
              <a:t>Берілген тұжырымдамаға тиісті жауапты жазады.</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4472c4"/>
                </a:solidFill>
                <a:uFillTx/>
                <a:latin typeface="Times New Roman"/>
                <a:ea typeface="Times New Roman"/>
              </a:rPr>
              <a:t>Қажетті сөздер: </a:t>
            </a:r>
            <a:r>
              <a:rPr b="0" lang="ru-RU" sz="2400" strike="noStrike" u="none">
                <a:solidFill>
                  <a:srgbClr val="000000"/>
                </a:solidFill>
                <a:uFillTx/>
                <a:latin typeface="Times New Roman"/>
                <a:ea typeface="Times New Roman"/>
              </a:rPr>
              <a:t>Ооциттерді, жарамсыз, репродуктивті, 1-3</a:t>
            </a:r>
            <a:endParaRPr b="0" lang="ru-RU" sz="2400" strike="noStrike" u="none">
              <a:solidFill>
                <a:srgbClr val="000000"/>
              </a:solidFill>
              <a:uFillTx/>
              <a:latin typeface="Calibri"/>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 name="Прямоугольник 4"/>
          <p:cNvSpPr/>
          <p:nvPr/>
        </p:nvSpPr>
        <p:spPr>
          <a:xfrm>
            <a:off x="0" y="196920"/>
            <a:ext cx="12192120" cy="70488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15000"/>
              </a:lnSpc>
              <a:spcBef>
                <a:spcPts val="300"/>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sp>
        <p:nvSpPr>
          <p:cNvPr id="76" name="Прямоугольник 7"/>
          <p:cNvSpPr/>
          <p:nvPr/>
        </p:nvSpPr>
        <p:spPr>
          <a:xfrm>
            <a:off x="7286760" y="5276880"/>
            <a:ext cx="441936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4472c4"/>
                </a:solidFill>
                <a:uFillTx/>
                <a:latin typeface="Times New Roman"/>
                <a:ea typeface="Times New Roman"/>
              </a:rPr>
              <a:t>     </a:t>
            </a:r>
            <a:endParaRPr b="0" lang="ru-RU" sz="2000" strike="noStrike" u="none">
              <a:solidFill>
                <a:srgbClr val="000000"/>
              </a:solidFill>
              <a:uFillTx/>
              <a:latin typeface="Calibri"/>
            </a:endParaRPr>
          </a:p>
        </p:txBody>
      </p:sp>
      <p:sp>
        <p:nvSpPr>
          <p:cNvPr id="77" name="TextBox 5"/>
          <p:cNvSpPr/>
          <p:nvPr/>
        </p:nvSpPr>
        <p:spPr>
          <a:xfrm>
            <a:off x="4448160" y="295200"/>
            <a:ext cx="30672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ffffff"/>
                </a:solidFill>
                <a:uFillTx/>
                <a:latin typeface="Times New Roman"/>
                <a:ea typeface="Times New Roman"/>
              </a:rPr>
              <a:t>Үй жұмысы </a:t>
            </a:r>
            <a:endParaRPr b="0" lang="ru-RU" sz="3600" strike="noStrike" u="none">
              <a:solidFill>
                <a:srgbClr val="000000"/>
              </a:solidFill>
              <a:uFillTx/>
              <a:latin typeface="Calibri"/>
            </a:endParaRPr>
          </a:p>
        </p:txBody>
      </p:sp>
      <p:sp>
        <p:nvSpPr>
          <p:cNvPr id="78" name="TextBox 1"/>
          <p:cNvSpPr/>
          <p:nvPr/>
        </p:nvSpPr>
        <p:spPr>
          <a:xfrm>
            <a:off x="2000160" y="1687680"/>
            <a:ext cx="6132600" cy="10695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Times New Roman"/>
                <a:ea typeface="Times New Roman"/>
              </a:rPr>
              <a:t>§53</a:t>
            </a:r>
            <a:r>
              <a:rPr b="0" lang="kk-KZ" sz="3200" strike="noStrike" u="none">
                <a:solidFill>
                  <a:srgbClr val="000000"/>
                </a:solidFill>
                <a:uFillTx/>
                <a:latin typeface="Times New Roman"/>
                <a:ea typeface="Times New Roman"/>
              </a:rPr>
              <a:t>. Білімдерінді тексеріндер.</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Times New Roman"/>
                <a:ea typeface="Times New Roman"/>
              </a:rPr>
              <a:t>Синтез сұрағы </a:t>
            </a:r>
            <a:r>
              <a:rPr b="0" lang="ru-RU" sz="3200" strike="noStrike" u="none">
                <a:solidFill>
                  <a:srgbClr val="000000"/>
                </a:solidFill>
                <a:uFillTx/>
                <a:latin typeface="Times New Roman"/>
                <a:ea typeface="Times New Roman"/>
              </a:rPr>
              <a:t>1және 2. 92</a:t>
            </a:r>
            <a:r>
              <a:rPr b="0" lang="kk-KZ" sz="3200" strike="noStrike" u="none">
                <a:solidFill>
                  <a:srgbClr val="000000"/>
                </a:solidFill>
                <a:uFillTx/>
                <a:latin typeface="Times New Roman"/>
                <a:ea typeface="Times New Roman"/>
              </a:rPr>
              <a:t>бет</a:t>
            </a:r>
            <a:endParaRPr b="0" lang="ru-RU" sz="3200" strike="noStrike" u="none">
              <a:solidFill>
                <a:srgbClr val="000000"/>
              </a:solidFill>
              <a:uFillTx/>
              <a:latin typeface="Calibri"/>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 name=""/>
          <p:cNvSpPr txBox="1"/>
          <p:nvPr/>
        </p:nvSpPr>
        <p:spPr>
          <a:xfrm>
            <a:off x="1363320" y="3338640"/>
            <a:ext cx="9752040" cy="2241360"/>
          </a:xfrm>
          <a:prstGeom prst="rect">
            <a:avLst/>
          </a:prstGeom>
          <a:noFill/>
          <a:ln w="0">
            <a:noFill/>
          </a:ln>
        </p:spPr>
        <p:txBody>
          <a:bodyPr anchor="t">
            <a:normAutofit/>
          </a:bodyPr>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4472c4"/>
                </a:solidFill>
                <a:uFillTx/>
                <a:latin typeface="Times New Roman"/>
                <a:ea typeface="Calibri"/>
              </a:rPr>
              <a:t>Бағалау критерийлері: </a:t>
            </a:r>
            <a:endParaRPr b="0" lang="ru-RU" sz="2400" strike="noStrike" u="none">
              <a:solidFill>
                <a:srgbClr val="000000"/>
              </a:solidFill>
              <a:uFillTx/>
              <a:latin typeface="Calibri"/>
            </a:endParaRPr>
          </a:p>
          <a:p>
            <a:pPr>
              <a:lnSpc>
                <a:spcPct val="90000"/>
              </a:lnSpc>
              <a:spcBef>
                <a:spcPts val="1001"/>
              </a:spcBef>
              <a:buClr>
                <a:srgbClr val="4472c4"/>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4472c4"/>
                </a:solidFill>
                <a:uFillTx/>
                <a:latin typeface="Times New Roman"/>
                <a:ea typeface="Calibri"/>
              </a:rPr>
              <a:t>Экстракорпоралды ұрықтандыру әдісінің маңызың түсінеді</a:t>
            </a:r>
            <a:endParaRPr b="0" lang="ru-RU" sz="28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p:txBody>
      </p:sp>
      <p:sp>
        <p:nvSpPr>
          <p:cNvPr id="14" name="Прямоугольник 3"/>
          <p:cNvSpPr/>
          <p:nvPr/>
        </p:nvSpPr>
        <p:spPr>
          <a:xfrm>
            <a:off x="0" y="152280"/>
            <a:ext cx="12192120" cy="56052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imes New Roman"/>
                <a:ea typeface="Times New Roman"/>
              </a:rPr>
              <a:t>Оқу мақсаты:</a:t>
            </a: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4472c4"/>
                </a:solidFill>
                <a:uFillTx/>
                <a:latin typeface="Times New Roman"/>
                <a:ea typeface="Times New Roman"/>
              </a:rPr>
              <a:t>11</a:t>
            </a:r>
            <a:r>
              <a:rPr b="0" lang="kk-KZ" sz="2800" strike="noStrike" u="none">
                <a:solidFill>
                  <a:srgbClr val="4472c4"/>
                </a:solidFill>
                <a:uFillTx/>
                <a:latin typeface="Times New Roman"/>
                <a:ea typeface="Times New Roman"/>
              </a:rPr>
              <a:t>.4.4.4 экстракорпоралды ұрықтандыру әдісінің маңызын түсіну</a:t>
            </a:r>
            <a:endParaRPr b="0" lang="ru-RU" sz="2800" strike="noStrike" u="none">
              <a:solidFill>
                <a:srgbClr val="000000"/>
              </a:solidFill>
              <a:uFillTx/>
              <a:latin typeface="Calibri"/>
            </a:endParaRPr>
          </a:p>
        </p:txBody>
      </p:sp>
      <p:pic>
        <p:nvPicPr>
          <p:cNvPr id="15" name="Picture 5" descr=""/>
          <p:cNvPicPr/>
          <p:nvPr/>
        </p:nvPicPr>
        <p:blipFill>
          <a:blip r:embed="rId1"/>
          <a:stretch/>
        </p:blipFill>
        <p:spPr>
          <a:xfrm>
            <a:off x="1770120" y="6234120"/>
            <a:ext cx="9345600" cy="201600"/>
          </a:xfrm>
          <a:prstGeom prst="rect">
            <a:avLst/>
          </a:prstGeom>
          <a:ln w="0">
            <a:noFill/>
          </a:ln>
        </p:spPr>
      </p:pic>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 name="Прямоугольник 1"/>
          <p:cNvSpPr/>
          <p:nvPr/>
        </p:nvSpPr>
        <p:spPr>
          <a:xfrm>
            <a:off x="0" y="212760"/>
            <a:ext cx="12211200" cy="60624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imes New Roman"/>
                <a:ea typeface="Times New Roman"/>
              </a:rPr>
              <a:t>    </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ffffff"/>
                </a:solidFill>
                <a:uFillTx/>
                <a:latin typeface="Times New Roman"/>
                <a:ea typeface="Times New Roman"/>
              </a:rPr>
              <a:t>Экстракорпоральды ұрықтандыру (ЭКҰ)</a:t>
            </a:r>
            <a:endParaRPr b="0" lang="ru-RU" sz="32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4472c4"/>
                </a:solidFill>
                <a:uFillTx/>
                <a:latin typeface="Times New Roman"/>
                <a:ea typeface="Times New Roman"/>
              </a:rPr>
              <a:t>      </a:t>
            </a:r>
            <a:endParaRPr b="0" lang="ru-RU" sz="2400" strike="noStrike" u="none">
              <a:solidFill>
                <a:srgbClr val="000000"/>
              </a:solidFill>
              <a:uFillTx/>
              <a:latin typeface="Calibri"/>
            </a:endParaRPr>
          </a:p>
        </p:txBody>
      </p:sp>
      <p:sp>
        <p:nvSpPr>
          <p:cNvPr id="17" name="Прямоугольник 3"/>
          <p:cNvSpPr/>
          <p:nvPr/>
        </p:nvSpPr>
        <p:spPr>
          <a:xfrm>
            <a:off x="3916440" y="1149480"/>
            <a:ext cx="7348320" cy="37976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ЭКҰ (британдық ғалым Роберт Эдвардсон мен және Патрик Стептоймен әзірленген) әдісімен ұрықтанған бірінші бала жарыққа 1978 жылы пайда болды. Бүгінгі күнде әлемде экстракорпоральды ұрықтандыру көмегімен миллиондаған балалар дүниеге келді. </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0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1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Arial"/>
              </a:rPr>
              <a:t> </a:t>
            </a:r>
            <a:endParaRPr b="0" lang="ru-RU" sz="1800" strike="noStrike" u="none">
              <a:solidFill>
                <a:srgbClr val="000000"/>
              </a:solidFill>
              <a:uFillTx/>
              <a:latin typeface="Calibri"/>
            </a:endParaRPr>
          </a:p>
        </p:txBody>
      </p:sp>
      <p:sp>
        <p:nvSpPr>
          <p:cNvPr id="18" name="Прямоугольник 2"/>
          <p:cNvSpPr/>
          <p:nvPr/>
        </p:nvSpPr>
        <p:spPr>
          <a:xfrm>
            <a:off x="3986280" y="6029280"/>
            <a:ext cx="7566120" cy="4294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sng">
                <a:solidFill>
                  <a:srgbClr val="0563c1"/>
                </a:solidFill>
                <a:uFillTx/>
                <a:latin typeface="Calibri"/>
                <a:ea typeface="Arial"/>
                <a:hlinkClick r:id="rId1"/>
              </a:rPr>
              <a:t>https://bilimland.kz/kk/courses/biologiya-kk/zhasusha-ahzalardyng-tirshilik-birligi/zhasushanyng-ximiyalyq-quramy/lesson/czitologiya-pani-zhane-onyng-maqsaty</a:t>
            </a:r>
            <a:endParaRPr b="0" lang="ru-RU" sz="11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100" strike="noStrike" u="none">
              <a:solidFill>
                <a:srgbClr val="000000"/>
              </a:solidFill>
              <a:uFillTx/>
              <a:latin typeface="Calibri"/>
            </a:endParaRPr>
          </a:p>
        </p:txBody>
      </p:sp>
      <p:pic>
        <p:nvPicPr>
          <p:cNvPr id="19" name="Picture 8" descr=""/>
          <p:cNvPicPr/>
          <p:nvPr/>
        </p:nvPicPr>
        <p:blipFill>
          <a:blip r:embed="rId2"/>
          <a:stretch/>
        </p:blipFill>
        <p:spPr>
          <a:xfrm>
            <a:off x="187200" y="1270080"/>
            <a:ext cx="3473640" cy="2174760"/>
          </a:xfrm>
          <a:prstGeom prst="rect">
            <a:avLst/>
          </a:prstGeom>
          <a:ln w="0">
            <a:noFill/>
          </a:ln>
        </p:spPr>
      </p:pic>
      <p:sp>
        <p:nvSpPr>
          <p:cNvPr id="20" name="TextBox 2"/>
          <p:cNvSpPr/>
          <p:nvPr/>
        </p:nvSpPr>
        <p:spPr>
          <a:xfrm>
            <a:off x="1056600" y="3565440"/>
            <a:ext cx="179964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Роберт Эдвардс</a:t>
            </a:r>
            <a:endParaRPr b="0" lang="ru-RU" sz="1800" strike="noStrike" u="none">
              <a:solidFill>
                <a:srgbClr val="000000"/>
              </a:solidFill>
              <a:uFillTx/>
              <a:latin typeface="Calibri"/>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 name="Прямоугольник 3"/>
          <p:cNvSpPr/>
          <p:nvPr/>
        </p:nvSpPr>
        <p:spPr>
          <a:xfrm>
            <a:off x="0" y="69840"/>
            <a:ext cx="12192120" cy="64944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ff"/>
                </a:solidFill>
                <a:uFillTx/>
                <a:latin typeface="Times New Roman"/>
                <a:ea typeface="Times New Roman"/>
              </a:rPr>
              <a:t>Экстракорпоральды ұрықтандыру (ЭКҰ)</a:t>
            </a:r>
            <a:endParaRPr b="0" lang="ru-RU" sz="2800" strike="noStrike" u="none">
              <a:solidFill>
                <a:srgbClr val="000000"/>
              </a:solidFill>
              <a:uFillTx/>
              <a:latin typeface="Calibri"/>
            </a:endParaRPr>
          </a:p>
        </p:txBody>
      </p:sp>
      <p:pic>
        <p:nvPicPr>
          <p:cNvPr id="22" name="Picture 6" descr=""/>
          <p:cNvPicPr/>
          <p:nvPr/>
        </p:nvPicPr>
        <p:blipFill>
          <a:blip r:embed="rId1"/>
          <a:stretch/>
        </p:blipFill>
        <p:spPr>
          <a:xfrm>
            <a:off x="1679400" y="6159600"/>
            <a:ext cx="9309240" cy="115920"/>
          </a:xfrm>
          <a:prstGeom prst="rect">
            <a:avLst/>
          </a:prstGeom>
          <a:ln w="0">
            <a:noFill/>
          </a:ln>
        </p:spPr>
      </p:pic>
      <p:pic>
        <p:nvPicPr>
          <p:cNvPr id="23" name="Picture 7" descr=""/>
          <p:cNvPicPr/>
          <p:nvPr/>
        </p:nvPicPr>
        <p:blipFill>
          <a:blip r:embed="rId2"/>
          <a:stretch/>
        </p:blipFill>
        <p:spPr>
          <a:xfrm>
            <a:off x="1679400" y="6292800"/>
            <a:ext cx="9309240" cy="109440"/>
          </a:xfrm>
          <a:prstGeom prst="rect">
            <a:avLst/>
          </a:prstGeom>
          <a:ln w="0">
            <a:noFill/>
          </a:ln>
        </p:spPr>
      </p:pic>
      <p:sp>
        <p:nvSpPr>
          <p:cNvPr id="24" name="TextBox 1"/>
          <p:cNvSpPr/>
          <p:nvPr/>
        </p:nvSpPr>
        <p:spPr>
          <a:xfrm>
            <a:off x="244440" y="1327320"/>
            <a:ext cx="11701440" cy="11912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Экстракорпоральды ұрықтандыру (ЭКҰ) – (латын тілінен extra — сырттан тыс және лат. corpus — дене, яғни денеден тыс ұрықтану) — бедеулік кезінде тиімді және өте жиі </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пайдаланылатын қосалқы репродуктивті технология әдісі. </a:t>
            </a:r>
            <a:endParaRPr b="0" lang="ru-RU" sz="2400" strike="noStrike" u="none">
              <a:solidFill>
                <a:srgbClr val="000000"/>
              </a:solidFill>
              <a:uFillTx/>
              <a:latin typeface="Calibri"/>
            </a:endParaRPr>
          </a:p>
        </p:txBody>
      </p:sp>
      <p:sp>
        <p:nvSpPr>
          <p:cNvPr id="25" name="TextBox 8"/>
          <p:cNvSpPr/>
          <p:nvPr/>
        </p:nvSpPr>
        <p:spPr>
          <a:xfrm>
            <a:off x="222120" y="3657600"/>
            <a:ext cx="11522160" cy="11912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Ағылшын тілінде IVF (in vitro fertilisation) аббревиатурамен белгіленеді. ЭКҰ көмегімен алғашқы кезеңдерде эмбрионның ұрықталуы және дамуы әйелдердің табиғи ортасында барынша бейімделген арнайы ортада болады.</a:t>
            </a:r>
            <a:r>
              <a:rPr b="0" lang="kk-KZ" sz="2000" strike="noStrike" u="none">
                <a:solidFill>
                  <a:srgbClr val="000000"/>
                </a:solidFill>
                <a:uFillTx/>
                <a:latin typeface="Times New Roman"/>
                <a:ea typeface="Times New Roman"/>
              </a:rPr>
              <a:t> </a:t>
            </a:r>
            <a:endParaRPr b="0" lang="ru-RU" sz="2000" strike="noStrike" u="none">
              <a:solidFill>
                <a:srgbClr val="000000"/>
              </a:solidFill>
              <a:uFillTx/>
              <a:latin typeface="Calibri"/>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600" cy="13032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000"/>
            </a:br>
            <a:br>
              <a:rPr sz="2000"/>
            </a:br>
            <a:br>
              <a:rPr sz="2000"/>
            </a:br>
            <a:br>
              <a:rPr sz="2000"/>
            </a:br>
            <a:br>
              <a:rPr sz="2000"/>
            </a:br>
            <a:br>
              <a:rPr sz="2000"/>
            </a:br>
            <a:br>
              <a:rPr sz="2000"/>
            </a:br>
            <a:br>
              <a:rPr sz="2000"/>
            </a:br>
            <a:br>
              <a:rPr sz="2000"/>
            </a:br>
            <a:br>
              <a:rPr sz="2000"/>
            </a:br>
            <a:br>
              <a:rPr sz="2000"/>
            </a:br>
            <a:br>
              <a:rPr sz="2000"/>
            </a:br>
            <a:br>
              <a:rPr sz="2000"/>
            </a:br>
            <a:br>
              <a:rPr sz="2000"/>
            </a:br>
            <a:br>
              <a:rPr sz="2000"/>
            </a:br>
            <a:br>
              <a:rPr sz="2000"/>
            </a:br>
            <a:br>
              <a:rPr sz="2000"/>
            </a:br>
            <a:br>
              <a:rPr sz="2000"/>
            </a:br>
            <a:br>
              <a:rPr sz="2000"/>
            </a:br>
            <a:br>
              <a:rPr sz="2000"/>
            </a:br>
            <a:br>
              <a:rPr sz="2000"/>
            </a:br>
            <a:r>
              <a:rPr b="0" i="1" lang="kk-KZ" sz="2000" strike="noStrike" u="none">
                <a:solidFill>
                  <a:srgbClr val="000000"/>
                </a:solidFill>
                <a:uFillTx/>
                <a:latin typeface="Times New Roman"/>
                <a:ea typeface="Times New Roman"/>
              </a:rPr>
              <a:t>                        </a:t>
            </a:r>
            <a:br>
              <a:rPr sz="2000"/>
            </a:br>
            <a:br>
              <a:rPr sz="2000"/>
            </a:br>
            <a:endParaRPr b="0" lang="ru-RU" sz="2000" strike="noStrike" u="none">
              <a:solidFill>
                <a:srgbClr val="000000"/>
              </a:solidFill>
              <a:uFillTx/>
              <a:latin typeface="Calibri Light"/>
            </a:endParaRPr>
          </a:p>
        </p:txBody>
      </p:sp>
      <p:sp>
        <p:nvSpPr>
          <p:cNvPr id="27" name="Прямоугольник 8"/>
          <p:cNvSpPr/>
          <p:nvPr/>
        </p:nvSpPr>
        <p:spPr>
          <a:xfrm>
            <a:off x="6572160" y="1720800"/>
            <a:ext cx="516276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spcAft>
                <a:spcPts val="52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4472c4"/>
                </a:solidFill>
                <a:uFillTx/>
                <a:latin typeface="Times New Roman"/>
                <a:ea typeface="Times New Roman"/>
              </a:rPr>
              <a:t>. </a:t>
            </a:r>
            <a:endParaRPr b="0" lang="ru-RU" sz="1800" strike="noStrike" u="none">
              <a:solidFill>
                <a:srgbClr val="000000"/>
              </a:solidFill>
              <a:uFillTx/>
              <a:latin typeface="Calibri"/>
            </a:endParaRPr>
          </a:p>
        </p:txBody>
      </p:sp>
      <p:sp>
        <p:nvSpPr>
          <p:cNvPr id="28" name="Прямоугольник 14"/>
          <p:cNvSpPr/>
          <p:nvPr/>
        </p:nvSpPr>
        <p:spPr>
          <a:xfrm>
            <a:off x="4680" y="241200"/>
            <a:ext cx="12192120" cy="8478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Экстракорпоральды ұрықтандыру (ЭКҰ) және эмбриондық көшіру (ЭК)</a:t>
            </a:r>
            <a:endParaRPr b="0" lang="ru-RU" sz="2000" strike="noStrike" u="none">
              <a:solidFill>
                <a:srgbClr val="000000"/>
              </a:solidFill>
              <a:uFillTx/>
              <a:latin typeface="Calibri"/>
            </a:endParaRPr>
          </a:p>
        </p:txBody>
      </p:sp>
      <p:pic>
        <p:nvPicPr>
          <p:cNvPr id="29" name="Picture 10" descr=""/>
          <p:cNvPicPr/>
          <p:nvPr/>
        </p:nvPicPr>
        <p:blipFill>
          <a:blip r:embed="rId1"/>
          <a:stretch/>
        </p:blipFill>
        <p:spPr>
          <a:xfrm>
            <a:off x="1900080" y="6473880"/>
            <a:ext cx="9344160" cy="201600"/>
          </a:xfrm>
          <a:prstGeom prst="rect">
            <a:avLst/>
          </a:prstGeom>
          <a:ln w="0">
            <a:noFill/>
          </a:ln>
        </p:spPr>
      </p:pic>
      <p:pic>
        <p:nvPicPr>
          <p:cNvPr id="30" name="Схема 5" descr=""/>
          <p:cNvPicPr/>
          <p:nvPr/>
        </p:nvPicPr>
        <p:blipFill>
          <a:blip r:embed="rId2"/>
          <a:stretch/>
        </p:blipFill>
        <p:spPr>
          <a:xfrm>
            <a:off x="1292400" y="1122480"/>
            <a:ext cx="9283680" cy="5460840"/>
          </a:xfrm>
          <a:prstGeom prst="rect">
            <a:avLst/>
          </a:prstGeom>
          <a:ln w="0">
            <a:noFill/>
          </a:ln>
        </p:spPr>
      </p:pic>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 name="Прямоугольник 3"/>
          <p:cNvSpPr/>
          <p:nvPr/>
        </p:nvSpPr>
        <p:spPr>
          <a:xfrm>
            <a:off x="15840" y="150840"/>
            <a:ext cx="12192120" cy="84132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imes New Roman"/>
                <a:ea typeface="Times New Roman"/>
              </a:rPr>
              <a:t>Экстракорпоральды ұрықтандыру (ЭКҰ) </a:t>
            </a:r>
            <a:endParaRPr b="0" lang="ru-RU" sz="2400" strike="noStrike" u="none">
              <a:solidFill>
                <a:srgbClr val="000000"/>
              </a:solidFill>
              <a:uFillTx/>
              <a:latin typeface="Calibri"/>
            </a:endParaRPr>
          </a:p>
        </p:txBody>
      </p:sp>
      <p:pic>
        <p:nvPicPr>
          <p:cNvPr id="32" name="Picture 6" descr=""/>
          <p:cNvPicPr/>
          <p:nvPr/>
        </p:nvPicPr>
        <p:blipFill>
          <a:blip r:embed="rId1"/>
          <a:stretch/>
        </p:blipFill>
        <p:spPr>
          <a:xfrm>
            <a:off x="1500120" y="6408720"/>
            <a:ext cx="9309240" cy="109440"/>
          </a:xfrm>
          <a:prstGeom prst="rect">
            <a:avLst/>
          </a:prstGeom>
          <a:ln w="0">
            <a:noFill/>
          </a:ln>
        </p:spPr>
      </p:pic>
      <p:pic>
        <p:nvPicPr>
          <p:cNvPr id="33" name="Picture 7" descr=""/>
          <p:cNvPicPr/>
          <p:nvPr/>
        </p:nvPicPr>
        <p:blipFill>
          <a:blip r:embed="rId2"/>
          <a:stretch/>
        </p:blipFill>
        <p:spPr>
          <a:xfrm>
            <a:off x="1500120" y="6318360"/>
            <a:ext cx="9223560" cy="36360"/>
          </a:xfrm>
          <a:prstGeom prst="rect">
            <a:avLst/>
          </a:prstGeom>
          <a:ln w="0">
            <a:noFill/>
          </a:ln>
        </p:spPr>
      </p:pic>
      <p:sp>
        <p:nvSpPr>
          <p:cNvPr id="34" name="Прямоугольник 2"/>
          <p:cNvSpPr/>
          <p:nvPr/>
        </p:nvSpPr>
        <p:spPr>
          <a:xfrm>
            <a:off x="7962840" y="4505400"/>
            <a:ext cx="356256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Calibri"/>
              </a:rPr>
              <a:t> </a:t>
            </a:r>
            <a:endParaRPr b="0" lang="ru-RU" sz="1800" strike="noStrike" u="none">
              <a:solidFill>
                <a:srgbClr val="000000"/>
              </a:solidFill>
              <a:uFillTx/>
              <a:latin typeface="Calibri"/>
            </a:endParaRPr>
          </a:p>
        </p:txBody>
      </p:sp>
      <p:sp>
        <p:nvSpPr>
          <p:cNvPr id="35" name="TextBox 5"/>
          <p:cNvSpPr/>
          <p:nvPr/>
        </p:nvSpPr>
        <p:spPr>
          <a:xfrm>
            <a:off x="4386240" y="1252440"/>
            <a:ext cx="625464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ffff"/>
                </a:solidFill>
                <a:uFillTx/>
                <a:latin typeface="Times New Roman"/>
                <a:ea typeface="Times New Roman"/>
              </a:rPr>
              <a:t>Өсімдік жасушасы          Жануар жасушасы</a:t>
            </a:r>
            <a:endParaRPr b="0" lang="ru-RU" sz="2400" strike="noStrike" u="none">
              <a:solidFill>
                <a:srgbClr val="000000"/>
              </a:solidFill>
              <a:uFillTx/>
              <a:latin typeface="Calibri"/>
            </a:endParaRPr>
          </a:p>
        </p:txBody>
      </p:sp>
      <p:pic>
        <p:nvPicPr>
          <p:cNvPr id="36" name="Picture 9" descr=""/>
          <p:cNvPicPr/>
          <p:nvPr/>
        </p:nvPicPr>
        <p:blipFill>
          <a:blip r:embed="rId3"/>
          <a:srcRect l="5000" t="14194" r="3181" b="18367"/>
          <a:stretch/>
        </p:blipFill>
        <p:spPr>
          <a:xfrm>
            <a:off x="1855800" y="1206360"/>
            <a:ext cx="8488440" cy="4676760"/>
          </a:xfrm>
          <a:prstGeom prst="rect">
            <a:avLst/>
          </a:prstGeom>
          <a:ln w="0">
            <a:noFill/>
          </a:ln>
        </p:spPr>
      </p:pic>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7" name="Picture 5" descr=""/>
          <p:cNvPicPr/>
          <p:nvPr/>
        </p:nvPicPr>
        <p:blipFill>
          <a:blip r:embed="rId1"/>
          <a:stretch/>
        </p:blipFill>
        <p:spPr>
          <a:xfrm>
            <a:off x="0" y="163440"/>
            <a:ext cx="12204720" cy="895320"/>
          </a:xfrm>
          <a:prstGeom prst="rect">
            <a:avLst/>
          </a:prstGeom>
          <a:ln w="0">
            <a:noFill/>
          </a:ln>
        </p:spPr>
      </p:pic>
      <p:cxnSp>
        <p:nvCxnSpPr>
          <p:cNvPr id="38" name="Google Shape;77;p1"/>
          <p:cNvCxnSpPr/>
          <p:nvPr/>
        </p:nvCxnSpPr>
        <p:spPr>
          <a:xfrm>
            <a:off x="1787400" y="6535440"/>
            <a:ext cx="9219600" cy="1080"/>
          </a:xfrm>
          <a:prstGeom prst="straightConnector1">
            <a:avLst/>
          </a:prstGeom>
          <a:ln w="38160">
            <a:solidFill>
              <a:srgbClr val="090f78"/>
            </a:solidFill>
            <a:miter/>
          </a:ln>
        </p:spPr>
      </p:cxnSp>
      <p:pic>
        <p:nvPicPr>
          <p:cNvPr id="39" name="Picture 7" descr=""/>
          <p:cNvPicPr/>
          <p:nvPr/>
        </p:nvPicPr>
        <p:blipFill>
          <a:blip r:embed="rId2"/>
          <a:stretch/>
        </p:blipFill>
        <p:spPr>
          <a:xfrm>
            <a:off x="1743120" y="6649920"/>
            <a:ext cx="9308880" cy="109800"/>
          </a:xfrm>
          <a:prstGeom prst="rect">
            <a:avLst/>
          </a:prstGeom>
          <a:ln w="0">
            <a:noFill/>
          </a:ln>
        </p:spPr>
      </p:pic>
      <p:sp>
        <p:nvSpPr>
          <p:cNvPr id="40" name="Прямоугольник 2"/>
          <p:cNvSpPr/>
          <p:nvPr/>
        </p:nvSpPr>
        <p:spPr>
          <a:xfrm>
            <a:off x="1600200" y="6254640"/>
            <a:ext cx="10015560" cy="261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100" strike="noStrike" u="none">
                <a:solidFill>
                  <a:srgbClr val="4f81bd"/>
                </a:solidFill>
                <a:uFillTx/>
                <a:latin typeface="Times New Roman"/>
                <a:ea typeface="Calibri"/>
              </a:rPr>
              <a:t>ttps://bilimland.kz/kk/courses/biologiya-kk/zhasusha-ahzalardyng-tirshilik-birligi/zhasushanyng-ximiyalyq-quramy/lesson/czitologiya-pani-zhane-onyng-maqsaty</a:t>
            </a:r>
            <a:endParaRPr b="0" lang="ru-RU" sz="1100" strike="noStrike" u="none">
              <a:solidFill>
                <a:srgbClr val="000000"/>
              </a:solidFill>
              <a:uFillTx/>
              <a:latin typeface="Calibri"/>
            </a:endParaRPr>
          </a:p>
        </p:txBody>
      </p:sp>
      <p:sp>
        <p:nvSpPr>
          <p:cNvPr id="41" name="Прямоугольник 3"/>
          <p:cNvSpPr/>
          <p:nvPr/>
        </p:nvSpPr>
        <p:spPr>
          <a:xfrm>
            <a:off x="2499480" y="426960"/>
            <a:ext cx="7016760" cy="5209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00"/>
                </a:solidFill>
                <a:uFillTx/>
                <a:latin typeface="Times New Roman"/>
                <a:ea typeface="Times New Roman"/>
              </a:rPr>
              <a:t>Экстракорпоральды ұрықтандыру (ЭКҰ) </a:t>
            </a:r>
            <a:endParaRPr b="0" lang="ru-RU" sz="2800" strike="noStrike" u="none">
              <a:solidFill>
                <a:srgbClr val="000000"/>
              </a:solidFill>
              <a:uFillTx/>
              <a:latin typeface="Calibri"/>
            </a:endParaRPr>
          </a:p>
        </p:txBody>
      </p:sp>
      <p:pic>
        <p:nvPicPr>
          <p:cNvPr id="42" name="Picture 15" descr=""/>
          <p:cNvPicPr/>
          <p:nvPr/>
        </p:nvPicPr>
        <p:blipFill>
          <a:blip r:embed="rId3"/>
          <a:srcRect l="7209" t="6620" r="1880" b="13518"/>
          <a:stretch/>
        </p:blipFill>
        <p:spPr>
          <a:xfrm>
            <a:off x="2241720" y="1165320"/>
            <a:ext cx="7724520" cy="5089320"/>
          </a:xfrm>
          <a:prstGeom prst="rect">
            <a:avLst/>
          </a:prstGeom>
          <a:ln w="0">
            <a:noFill/>
          </a:ln>
        </p:spPr>
      </p:pic>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 name="Прямоугольник 3"/>
          <p:cNvSpPr/>
          <p:nvPr/>
        </p:nvSpPr>
        <p:spPr>
          <a:xfrm>
            <a:off x="6253200" y="739800"/>
            <a:ext cx="525924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Calibri"/>
                <a:ea typeface="Arial"/>
              </a:rPr>
              <a:t> </a:t>
            </a:r>
            <a:endParaRPr b="0" lang="ru-RU" sz="1800" strike="noStrike" u="none">
              <a:solidFill>
                <a:srgbClr val="000000"/>
              </a:solidFill>
              <a:uFillTx/>
              <a:latin typeface="Calibri"/>
            </a:endParaRPr>
          </a:p>
        </p:txBody>
      </p:sp>
      <p:sp>
        <p:nvSpPr>
          <p:cNvPr id="44" name="Прямоугольник 4"/>
          <p:cNvSpPr/>
          <p:nvPr/>
        </p:nvSpPr>
        <p:spPr>
          <a:xfrm>
            <a:off x="-55440" y="125280"/>
            <a:ext cx="12191760" cy="64296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00"/>
                </a:solidFill>
                <a:uFillTx/>
                <a:latin typeface="Times New Roman"/>
                <a:ea typeface="Times New Roman"/>
              </a:rPr>
              <a:t>Экстракорпоральды ұрықтандыру (ЭКҰ) </a:t>
            </a:r>
            <a:endParaRPr b="0" lang="ru-RU" sz="2800" strike="noStrike" u="none">
              <a:solidFill>
                <a:srgbClr val="000000"/>
              </a:solidFill>
              <a:uFillTx/>
              <a:latin typeface="Calibri"/>
            </a:endParaRPr>
          </a:p>
        </p:txBody>
      </p:sp>
      <p:pic>
        <p:nvPicPr>
          <p:cNvPr id="45" name="Picture 2" descr=""/>
          <p:cNvPicPr/>
          <p:nvPr/>
        </p:nvPicPr>
        <p:blipFill>
          <a:blip r:embed="rId1"/>
          <a:stretch/>
        </p:blipFill>
        <p:spPr>
          <a:xfrm>
            <a:off x="460440" y="6621480"/>
            <a:ext cx="11557080" cy="46080"/>
          </a:xfrm>
          <a:prstGeom prst="rect">
            <a:avLst/>
          </a:prstGeom>
          <a:ln w="0">
            <a:noFill/>
          </a:ln>
        </p:spPr>
      </p:pic>
      <p:pic>
        <p:nvPicPr>
          <p:cNvPr id="46" name="Picture 3" descr=""/>
          <p:cNvPicPr/>
          <p:nvPr/>
        </p:nvPicPr>
        <p:blipFill>
          <a:blip r:embed="rId2"/>
          <a:stretch/>
        </p:blipFill>
        <p:spPr>
          <a:xfrm>
            <a:off x="595440" y="6407280"/>
            <a:ext cx="11287080" cy="131760"/>
          </a:xfrm>
          <a:prstGeom prst="rect">
            <a:avLst/>
          </a:prstGeom>
          <a:ln w="0">
            <a:noFill/>
          </a:ln>
        </p:spPr>
      </p:pic>
      <p:sp>
        <p:nvSpPr>
          <p:cNvPr id="47" name="AutoShape 9"/>
          <p:cNvSpPr/>
          <p:nvPr/>
        </p:nvSpPr>
        <p:spPr>
          <a:xfrm>
            <a:off x="42840" y="-49320"/>
            <a:ext cx="304920" cy="304920"/>
          </a:xfrm>
          <a:prstGeom prst="rect">
            <a:avLst/>
          </a:prstGeom>
          <a:noFill/>
          <a:ln w="0">
            <a:noFill/>
          </a:ln>
        </p:spPr>
        <p:style>
          <a:lnRef idx="0"/>
          <a:fillRef idx="0"/>
          <a:effectRef idx="0"/>
          <a:fontRef idx="minor"/>
        </p:style>
        <p:txBody>
          <a:bodyPr lIns="90000" rIns="90000" tIns="46800" bIns="46800" anchor="t">
            <a:normAutofit fontScale="70000" lnSpcReduction="19999"/>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8" name="TextBox 2"/>
          <p:cNvSpPr/>
          <p:nvPr/>
        </p:nvSpPr>
        <p:spPr>
          <a:xfrm>
            <a:off x="2481840" y="1201680"/>
            <a:ext cx="8126280" cy="5209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0000"/>
                </a:solidFill>
                <a:uFillTx/>
                <a:latin typeface="Times New Roman"/>
                <a:ea typeface="Times New Roman"/>
              </a:rPr>
              <a:t>Экстракорпоральды ұрықтандырудың маңызы: </a:t>
            </a:r>
            <a:endParaRPr b="0" lang="ru-RU" sz="2800" strike="noStrike" u="none">
              <a:solidFill>
                <a:srgbClr val="000000"/>
              </a:solidFill>
              <a:uFillTx/>
              <a:latin typeface="Calibri"/>
            </a:endParaRPr>
          </a:p>
        </p:txBody>
      </p:sp>
      <p:cxnSp>
        <p:nvCxnSpPr>
          <p:cNvPr id="49" name="Прямая со стрелкой 5"/>
          <p:cNvCxnSpPr/>
          <p:nvPr/>
        </p:nvCxnSpPr>
        <p:spPr>
          <a:xfrm flipH="1">
            <a:off x="1956960" y="1725480"/>
            <a:ext cx="861120" cy="602640"/>
          </a:xfrm>
          <a:prstGeom prst="straightConnector1">
            <a:avLst/>
          </a:prstGeom>
          <a:ln w="19080">
            <a:solidFill>
              <a:srgbClr val="ed7d31"/>
            </a:solidFill>
            <a:miter/>
            <a:tailEnd len="med" type="arrow" w="med"/>
          </a:ln>
        </p:spPr>
      </p:cxnSp>
      <p:sp>
        <p:nvSpPr>
          <p:cNvPr id="50" name="Скругленный прямоугольник 7"/>
          <p:cNvSpPr/>
          <p:nvPr/>
        </p:nvSpPr>
        <p:spPr>
          <a:xfrm>
            <a:off x="595440" y="2392200"/>
            <a:ext cx="3684600" cy="462240"/>
          </a:xfrm>
          <a:prstGeom prst="roundRect">
            <a:avLst>
              <a:gd name="adj" fmla="val 16667"/>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00"/>
                </a:solidFill>
                <a:uFillTx/>
                <a:latin typeface="Times New Roman"/>
                <a:ea typeface="Times New Roman"/>
              </a:rPr>
              <a:t>Бедеулік мәселесін шешу</a:t>
            </a:r>
            <a:endParaRPr b="0" lang="ru-RU" sz="2000" strike="noStrike" u="none">
              <a:solidFill>
                <a:srgbClr val="000000"/>
              </a:solidFill>
              <a:uFillTx/>
              <a:latin typeface="Calibri"/>
            </a:endParaRPr>
          </a:p>
        </p:txBody>
      </p:sp>
      <p:cxnSp>
        <p:nvCxnSpPr>
          <p:cNvPr id="51" name="Прямая со стрелкой 9"/>
          <p:cNvCxnSpPr/>
          <p:nvPr/>
        </p:nvCxnSpPr>
        <p:spPr>
          <a:xfrm>
            <a:off x="5679720" y="1725480"/>
            <a:ext cx="1080" cy="1480320"/>
          </a:xfrm>
          <a:prstGeom prst="straightConnector1">
            <a:avLst/>
          </a:prstGeom>
          <a:ln w="19080">
            <a:solidFill>
              <a:srgbClr val="ed7d31"/>
            </a:solidFill>
            <a:miter/>
            <a:tailEnd len="med" type="arrow" w="med"/>
          </a:ln>
        </p:spPr>
      </p:cxnSp>
      <p:sp>
        <p:nvSpPr>
          <p:cNvPr id="52" name="Скругленный прямоугольник 10"/>
          <p:cNvSpPr/>
          <p:nvPr/>
        </p:nvSpPr>
        <p:spPr>
          <a:xfrm>
            <a:off x="3495600" y="3205080"/>
            <a:ext cx="4313160" cy="905040"/>
          </a:xfrm>
          <a:prstGeom prst="roundRect">
            <a:avLst>
              <a:gd name="adj" fmla="val 16667"/>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00"/>
                </a:solidFill>
                <a:uFillTx/>
                <a:latin typeface="Times New Roman"/>
                <a:ea typeface="Times New Roman"/>
              </a:rPr>
              <a:t>Балалы бола алмайтын отбасыларға қол ұшын беру</a:t>
            </a:r>
            <a:endParaRPr b="0" lang="ru-RU" sz="2000" strike="noStrike" u="none">
              <a:solidFill>
                <a:srgbClr val="000000"/>
              </a:solidFill>
              <a:uFillTx/>
              <a:latin typeface="Calibri"/>
            </a:endParaRPr>
          </a:p>
        </p:txBody>
      </p:sp>
      <p:cxnSp>
        <p:nvCxnSpPr>
          <p:cNvPr id="53" name="Прямая со стрелкой 12"/>
          <p:cNvCxnSpPr/>
          <p:nvPr/>
        </p:nvCxnSpPr>
        <p:spPr>
          <a:xfrm>
            <a:off x="8462520" y="1725120"/>
            <a:ext cx="840600" cy="562680"/>
          </a:xfrm>
          <a:prstGeom prst="straightConnector1">
            <a:avLst/>
          </a:prstGeom>
          <a:ln w="19080">
            <a:solidFill>
              <a:srgbClr val="ed7d31"/>
            </a:solidFill>
            <a:miter/>
            <a:tailEnd len="med" type="arrow" w="med"/>
          </a:ln>
        </p:spPr>
      </p:cxnSp>
      <p:sp>
        <p:nvSpPr>
          <p:cNvPr id="54" name="Скругленный прямоугольник 13"/>
          <p:cNvSpPr/>
          <p:nvPr/>
        </p:nvSpPr>
        <p:spPr>
          <a:xfrm>
            <a:off x="8053560" y="2392200"/>
            <a:ext cx="3751200" cy="609840"/>
          </a:xfrm>
          <a:prstGeom prst="roundRect">
            <a:avLst>
              <a:gd name="adj" fmla="val 16667"/>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00"/>
                </a:solidFill>
                <a:uFillTx/>
                <a:latin typeface="Times New Roman"/>
                <a:ea typeface="Times New Roman"/>
              </a:rPr>
              <a:t>Нәрестелерге өмір кілтін сыйлау</a:t>
            </a:r>
            <a:endParaRPr b="0" lang="ru-RU" sz="2000" strike="noStrike" u="none">
              <a:solidFill>
                <a:srgbClr val="000000"/>
              </a:solidFill>
              <a:uFillTx/>
              <a:latin typeface="Calibri"/>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 name="Прямоугольник 4"/>
          <p:cNvSpPr/>
          <p:nvPr/>
        </p:nvSpPr>
        <p:spPr>
          <a:xfrm>
            <a:off x="128520" y="290520"/>
            <a:ext cx="46080" cy="1080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56" name="Прямоугольник 5"/>
          <p:cNvSpPr/>
          <p:nvPr/>
        </p:nvSpPr>
        <p:spPr>
          <a:xfrm>
            <a:off x="0" y="187200"/>
            <a:ext cx="12192120" cy="76356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200" strike="noStrike" u="none">
                <a:solidFill>
                  <a:srgbClr val="ff0000"/>
                </a:solidFill>
                <a:uFillTx/>
                <a:latin typeface="Times New Roman"/>
                <a:ea typeface="Times New Roman"/>
              </a:rPr>
              <a:t>ЭКҰ алдында медициналық тексеру</a:t>
            </a:r>
            <a:endParaRPr b="0" lang="ru-RU" sz="3200" strike="noStrike" u="none">
              <a:solidFill>
                <a:srgbClr val="000000"/>
              </a:solidFill>
              <a:uFillTx/>
              <a:latin typeface="Calibri"/>
            </a:endParaRPr>
          </a:p>
        </p:txBody>
      </p:sp>
      <p:sp>
        <p:nvSpPr>
          <p:cNvPr id="57" name="TextBox 1"/>
          <p:cNvSpPr/>
          <p:nvPr/>
        </p:nvSpPr>
        <p:spPr>
          <a:xfrm>
            <a:off x="128520" y="1311120"/>
            <a:ext cx="11987280" cy="1008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Times New Roman"/>
              </a:rPr>
              <a:t>ЭКҰ жасау үшін ерлі</a:t>
            </a:r>
            <a:r>
              <a:rPr b="1" lang="en-US" sz="2000" strike="noStrike" u="none">
                <a:solidFill>
                  <a:srgbClr val="000000"/>
                </a:solidFill>
                <a:uFillTx/>
                <a:latin typeface="Times New Roman"/>
                <a:ea typeface="Times New Roman"/>
              </a:rPr>
              <a:t>-</a:t>
            </a:r>
            <a:r>
              <a:rPr b="1" lang="kk-KZ" sz="2000" strike="noStrike" u="none">
                <a:solidFill>
                  <a:srgbClr val="000000"/>
                </a:solidFill>
                <a:uFillTx/>
                <a:latin typeface="Times New Roman"/>
                <a:ea typeface="Times New Roman"/>
              </a:rPr>
              <a:t>зайыптылардың екеуі де жан</a:t>
            </a:r>
            <a:r>
              <a:rPr b="1" lang="en-US" sz="2000" strike="noStrike" u="none">
                <a:solidFill>
                  <a:srgbClr val="000000"/>
                </a:solidFill>
                <a:uFillTx/>
                <a:latin typeface="Times New Roman"/>
                <a:ea typeface="Times New Roman"/>
              </a:rPr>
              <a:t>-</a:t>
            </a:r>
            <a:r>
              <a:rPr b="1" lang="kk-KZ" sz="2000" strike="noStrike" u="none">
                <a:solidFill>
                  <a:srgbClr val="000000"/>
                </a:solidFill>
                <a:uFillTx/>
                <a:latin typeface="Times New Roman"/>
                <a:ea typeface="Times New Roman"/>
              </a:rPr>
              <a:t>жақты тексеруден өтеді. </a:t>
            </a:r>
            <a:r>
              <a:rPr b="1" lang="en-US" sz="2000" strike="noStrike" u="none">
                <a:solidFill>
                  <a:srgbClr val="000000"/>
                </a:solidFill>
                <a:uFillTx/>
                <a:latin typeface="Times New Roman"/>
                <a:ea typeface="Times New Roman"/>
              </a:rPr>
              <a:t>WR</a:t>
            </a:r>
            <a:r>
              <a:rPr b="1" lang="kk-KZ" sz="2000" strike="noStrike" u="none">
                <a:solidFill>
                  <a:srgbClr val="000000"/>
                </a:solidFill>
                <a:uFillTx/>
                <a:latin typeface="Times New Roman"/>
                <a:ea typeface="Times New Roman"/>
              </a:rPr>
              <a:t> (Вассерман реакциясына)  және ЖИТС тексеру үшін қан жағындысына талдау, күйеуіне спермограмма жасалады. </a:t>
            </a:r>
            <a:endParaRPr b="0" lang="ru-RU" sz="2000" strike="noStrike" u="none">
              <a:solidFill>
                <a:srgbClr val="000000"/>
              </a:solidFill>
              <a:uFillTx/>
              <a:latin typeface="Calibri"/>
            </a:endParaRPr>
          </a:p>
        </p:txBody>
      </p:sp>
      <p:sp>
        <p:nvSpPr>
          <p:cNvPr id="58" name="Прямоугольник 2"/>
          <p:cNvSpPr/>
          <p:nvPr/>
        </p:nvSpPr>
        <p:spPr>
          <a:xfrm>
            <a:off x="542880" y="2496960"/>
            <a:ext cx="6095880" cy="37530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sng">
                <a:solidFill>
                  <a:srgbClr val="ff0000"/>
                </a:solidFill>
                <a:uFillTx/>
                <a:latin typeface="Times New Roman"/>
                <a:ea typeface="Times New Roman"/>
              </a:rPr>
              <a:t>Әйелдер үшін міндетті талдаулар тізімі:</a:t>
            </a:r>
            <a:endParaRPr b="0" lang="ru-RU" sz="2000" strike="noStrike" u="none">
              <a:solidFill>
                <a:srgbClr val="000000"/>
              </a:solidFill>
              <a:uFillTx/>
              <a:latin typeface="Calibri"/>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гинекологиялық тексеру</a:t>
            </a:r>
            <a:endParaRPr b="0" lang="ru-RU" sz="2000" strike="noStrike" u="none">
              <a:solidFill>
                <a:srgbClr val="000000"/>
              </a:solidFill>
              <a:uFillTx/>
              <a:latin typeface="Calibri"/>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кіші жамбас органдарының УДЗ</a:t>
            </a:r>
            <a:endParaRPr b="0" lang="ru-RU" sz="2000" strike="noStrike" u="none">
              <a:solidFill>
                <a:srgbClr val="000000"/>
              </a:solidFill>
              <a:uFillTx/>
              <a:latin typeface="Calibri"/>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қанды клиникалық талдау</a:t>
            </a:r>
            <a:endParaRPr b="0" lang="ru-RU" sz="2000" strike="noStrike" u="none">
              <a:solidFill>
                <a:srgbClr val="000000"/>
              </a:solidFill>
              <a:uFillTx/>
              <a:latin typeface="Calibri"/>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қан тобын және резус-факторын анықтау</a:t>
            </a:r>
            <a:endParaRPr b="0" lang="ru-RU" sz="2000" strike="noStrike" u="none">
              <a:solidFill>
                <a:srgbClr val="000000"/>
              </a:solidFill>
              <a:uFillTx/>
              <a:latin typeface="Calibri"/>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мерезге, АИТВ-ке, В және С гепатит вирустеріне қанды талдау</a:t>
            </a:r>
            <a:endParaRPr b="0" lang="ru-RU" sz="2000" strike="noStrike" u="none">
              <a:solidFill>
                <a:srgbClr val="000000"/>
              </a:solidFill>
              <a:uFillTx/>
              <a:latin typeface="Calibri"/>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несеп жолынан флораға жағындыларды және цервикалды жолдары мен қынаптың тазалық деңгейін зерттеу</a:t>
            </a:r>
            <a:endParaRPr b="0" lang="ru-RU" sz="2000" strike="noStrike" u="none">
              <a:solidFill>
                <a:srgbClr val="000000"/>
              </a:solidFill>
              <a:uFillTx/>
              <a:latin typeface="Calibri"/>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денсаулық жағдайы және жүктілікті соңына дейін жеткізу мүмкіндігі туралы терапевт қорытындысы</a:t>
            </a:r>
            <a:endParaRPr b="0" lang="ru-RU" sz="2000" strike="noStrike" u="none">
              <a:solidFill>
                <a:srgbClr val="000000"/>
              </a:solidFill>
              <a:uFillTx/>
              <a:latin typeface="Calibri"/>
            </a:endParaRPr>
          </a:p>
        </p:txBody>
      </p:sp>
      <p:sp>
        <p:nvSpPr>
          <p:cNvPr id="59" name="Прямоугольник 3"/>
          <p:cNvSpPr/>
          <p:nvPr/>
        </p:nvSpPr>
        <p:spPr>
          <a:xfrm>
            <a:off x="7238880" y="2516040"/>
            <a:ext cx="4600800" cy="1923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sng">
                <a:solidFill>
                  <a:srgbClr val="7030a0"/>
                </a:solidFill>
                <a:uFillTx/>
                <a:latin typeface="Times New Roman"/>
                <a:ea typeface="Times New Roman"/>
              </a:rPr>
              <a:t>Ерлерге арналған міндетті талдаулар тізімі:</a:t>
            </a:r>
            <a:endParaRPr b="0" lang="ru-RU" sz="2000" strike="noStrike" u="none">
              <a:solidFill>
                <a:srgbClr val="000000"/>
              </a:solidFill>
              <a:uFillTx/>
              <a:latin typeface="Calibri"/>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сифилиске, АИТВ-ке, В және С гепатиттеріне қан талдаулары (3 ай жарамды)</a:t>
            </a:r>
            <a:endParaRPr b="0" lang="ru-RU" sz="2000" strike="noStrike" u="none">
              <a:solidFill>
                <a:srgbClr val="000000"/>
              </a:solidFill>
              <a:uFillTx/>
              <a:latin typeface="Calibri"/>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шәуетграмма </a:t>
            </a:r>
            <a:endParaRPr b="0" lang="ru-RU" sz="2000" strike="noStrike" u="none">
              <a:solidFill>
                <a:srgbClr val="000000"/>
              </a:solidFill>
              <a:uFillTx/>
              <a:latin typeface="Calibri"/>
            </a:endParaRPr>
          </a:p>
        </p:txBody>
      </p:sp>
    </p:spTree>
  </p:cSld>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12501</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2020-03-31T19:00:45Z</dcterms:created>
  <dc:creator>Admin</dc:creator>
  <dc:description/>
  <dc:language>ru-RU</dc:language>
  <cp:lastModifiedBy>Данагул</cp:lastModifiedBy>
  <cp:lastPrinted>2020-07-29T16:32:38Z</cp:lastPrinted>
  <dcterms:modified xsi:type="dcterms:W3CDTF">2024-11-05T20:00:07Z</dcterms:modified>
  <cp:revision>637</cp:revision>
  <dc:subject/>
  <dc:title>Презентация PowerPoint</dc:title>
</cp:coreProperties>
</file>