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_rels/.rels" ContentType="application/vnd.openxmlformats-package.relationships+xml"/>
  <Override PartName="/ppt/presentation.xml" ContentType="application/vnd.openxmlformats-officedocument.presentationml.presentation.main+xml"/>
  <Override PartName="/ppt/presProps.xml" ContentType="application/vnd.openxmlformats-officedocument.presentationml.presProps+xml"/>
  <Override PartName="/ppt/theme/theme1.xml" ContentType="application/vnd.openxmlformats-officedocument.theme+xml"/>
  <Override PartName="/ppt/slideMasters/_rels/slideMaster1.xml.rels" ContentType="application/vnd.openxmlformats-package.relationships+xml"/>
  <Override PartName="/ppt/slideMasters/slideMaster1.xml" ContentType="application/vnd.openxmlformats-officedocument.presentationml.slideMaster+xml"/>
  <Override PartName="/ppt/_rels/presentation.xml.rels" ContentType="application/vnd.openxmlformats-package.relationships+xml"/>
  <Override PartName="/ppt/slideLayouts/_rels/slideLayout1.xml.rels" ContentType="application/vnd.openxmlformats-package.relationships+xml"/>
  <Override PartName="/ppt/slideLayouts/slideLayout1.xml" ContentType="application/vnd.openxmlformats-officedocument.presentationml.slideLayout+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media/image7.png" ContentType="image/png"/>
  <Override PartName="/ppt/media/image8.png" ContentType="image/png"/>
  <Override PartName="/ppt/media/image10.png" ContentType="image/png"/>
  <Override PartName="/ppt/media/image9.png" ContentType="image/png"/>
  <Override PartName="/ppt/slides/slide1.xml" ContentType="application/vnd.openxmlformats-officedocument.presentationml.slide+xml"/>
  <Override PartName="/ppt/slides/slide2.xml" ContentType="application/vnd.openxmlformats-officedocument.presentationml.slide+xml"/>
  <Override PartName="/ppt/slides/slide10.xml" ContentType="application/vnd.openxmlformats-officedocument.presentationml.slide+xml"/>
  <Override PartName="/ppt/slides/slide3.xml" ContentType="application/vnd.openxmlformats-officedocument.presentationml.slide+xml"/>
  <Override PartName="/ppt/slides/slide11.xml" ContentType="application/vnd.openxmlformats-officedocument.presentationml.slide+xml"/>
  <Override PartName="/ppt/slides/slide8.xml" ContentType="application/vnd.openxmlformats-officedocument.presentationml.slide+xml"/>
  <Override PartName="/ppt/slides/slide4.xml" ContentType="application/vnd.openxmlformats-officedocument.presentationml.slide+xml"/>
  <Override PartName="/ppt/slides/slide12.xml" ContentType="application/vnd.openxmlformats-officedocument.presentationml.slide+xml"/>
  <Override PartName="/ppt/slides/slide9.xml" ContentType="application/vnd.openxmlformats-officedocument.presentationml.slide+xml"/>
  <Override PartName="/ppt/slides/slide5.xml" ContentType="application/vnd.openxmlformats-officedocument.presentationml.slide+xml"/>
  <Override PartName="/ppt/slides/_rels/slide15.xml.rels" ContentType="application/vnd.openxmlformats-package.relationships+xml"/>
  <Override PartName="/ppt/slides/_rels/slide14.xml.rels" ContentType="application/vnd.openxmlformats-package.relationships+xml"/>
  <Override PartName="/ppt/slides/_rels/slide13.xml.rels" ContentType="application/vnd.openxmlformats-package.relationships+xml"/>
  <Override PartName="/ppt/slides/_rels/slide9.xml.rels" ContentType="application/vnd.openxmlformats-package.relationships+xml"/>
  <Override PartName="/ppt/slides/_rels/slide12.xml.rels" ContentType="application/vnd.openxmlformats-package.relationships+xml"/>
  <Override PartName="/ppt/slides/_rels/slide8.xml.rels" ContentType="application/vnd.openxmlformats-package.relationships+xml"/>
  <Override PartName="/ppt/slides/_rels/slide11.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_rels/slide7.xml.rels" ContentType="application/vnd.openxmlformats-package.relationships+xml"/>
  <Override PartName="/ppt/slides/_rels/slide10.xml.rels" ContentType="application/vnd.openxmlformats-package.relationships+xml"/>
  <Override PartName="/ppt/slides/_rels/slide1.xml.rels" ContentType="application/vnd.openxmlformats-package.relationships+xml"/>
  <Override PartName="/ppt/slides/slide13.xml" ContentType="application/vnd.openxmlformats-officedocument.presentationml.slide+xml"/>
  <Override PartName="/ppt/slides/slide6.xml" ContentType="application/vnd.openxmlformats-officedocument.presentationml.slide+xml"/>
  <Override PartName="/ppt/slides/slide14.xml" ContentType="application/vnd.openxmlformats-officedocument.presentationml.slide+xml"/>
  <Override PartName="/ppt/slides/slide7.xml" ContentType="application/vnd.openxmlformats-officedocument.presentationml.slide+xml"/>
  <Override PartName="/ppt/slides/slide15.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Lst>
  <p:sldSz cx="12193588" cy="6858000"/>
  <p:notesSz cx="6858000" cy="91440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p>
            <a:r>
              <a:t>Footer</a:t>
            </a:r>
          </a:p>
        </p:txBody>
      </p:sp>
      <p:sp>
        <p:nvSpPr>
          <p:cNvPr id="3" name="PlaceHolder 2"/>
          <p:cNvSpPr>
            <a:spLocks noGrp="1"/>
          </p:cNvSpPr>
          <p:nvPr>
            <p:ph type="sldNum" idx="3"/>
          </p:nvPr>
        </p:nvSpPr>
        <p:spPr/>
        <p:txBody>
          <a:bodyPr/>
          <a:p>
            <a:fld id="{CDFB3EB9-5DFE-42A5-8AA4-80F4B5AFFFA0}" type="slidenum">
              <a:t>&lt;#&gt;</a:t>
            </a:fld>
          </a:p>
        </p:txBody>
      </p:sp>
      <p:sp>
        <p:nvSpPr>
          <p:cNvPr id="4" name="PlaceHolder 3"/>
          <p:cNvSpPr>
            <a:spLocks noGrp="1"/>
          </p:cNvSpPr>
          <p:nvPr>
            <p:ph type="dt" idx="1"/>
          </p:nvPr>
        </p:nvSpPr>
        <p:spPr/>
        <p:txBody>
          <a:bodyPr/>
          <a:p>
            <a:r>
              <a:rPr lang="ru-RU"/>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838080" y="365040"/>
            <a:ext cx="10515600" cy="1325520"/>
          </a:xfrm>
          <a:prstGeom prst="rect">
            <a:avLst/>
          </a:prstGeom>
          <a:noFill/>
          <a:ln w="0">
            <a:noFill/>
          </a:ln>
        </p:spPr>
        <p:txBody>
          <a:bodyPr lIns="90000" rIns="90000" tIns="46800" bIns="4680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4400" strike="noStrike" u="none">
                <a:solidFill>
                  <a:srgbClr val="000000"/>
                </a:solidFill>
                <a:uFillTx/>
                <a:latin typeface="Calibri Light"/>
              </a:rPr>
              <a:t>Click to edit the title text format</a:t>
            </a:r>
            <a:endParaRPr b="0" lang="ru-RU" sz="4400" strike="noStrike" u="none">
              <a:solidFill>
                <a:srgbClr val="000000"/>
              </a:solidFill>
              <a:uFillTx/>
              <a:latin typeface="Calibri Light"/>
            </a:endParaRPr>
          </a:p>
        </p:txBody>
      </p:sp>
      <p:sp>
        <p:nvSpPr>
          <p:cNvPr id="1" name="PlaceHolder 2"/>
          <p:cNvSpPr>
            <a:spLocks noGrp="1"/>
          </p:cNvSpPr>
          <p:nvPr>
            <p:ph type="body"/>
          </p:nvPr>
        </p:nvSpPr>
        <p:spPr>
          <a:xfrm>
            <a:off x="838080" y="1825200"/>
            <a:ext cx="10515600" cy="4351320"/>
          </a:xfrm>
          <a:prstGeom prst="rect">
            <a:avLst/>
          </a:prstGeom>
          <a:noFill/>
          <a:ln w="0">
            <a:noFill/>
          </a:ln>
        </p:spPr>
        <p:txBody>
          <a:bodyPr lIns="90000" rIns="90000" tIns="46800" bIns="46800" anchor="t">
            <a:normAutofit/>
          </a:bodyPr>
          <a:p>
            <a:pPr marL="228600" indent="-228600">
              <a:lnSpc>
                <a:spcPct val="9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Calibri"/>
              </a:rPr>
              <a:t>Click to edit the outline text format</a:t>
            </a:r>
            <a:endParaRPr b="0" lang="ru-RU" sz="2800" strike="noStrike" u="none">
              <a:solidFill>
                <a:srgbClr val="000000"/>
              </a:solidFill>
              <a:uFillTx/>
              <a:latin typeface="Calibri"/>
            </a:endParaRPr>
          </a:p>
          <a:p>
            <a:pPr lvl="1" marL="685800" indent="-228600">
              <a:lnSpc>
                <a:spcPct val="9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Calibri"/>
              </a:rPr>
              <a:t>Second Outline Level</a:t>
            </a:r>
            <a:endParaRPr b="0" lang="ru-RU" sz="2800" strike="noStrike" u="none">
              <a:solidFill>
                <a:srgbClr val="000000"/>
              </a:solidFill>
              <a:uFillTx/>
              <a:latin typeface="Calibri"/>
            </a:endParaRPr>
          </a:p>
          <a:p>
            <a:pPr lvl="2" marL="1143000" indent="-228600">
              <a:lnSpc>
                <a:spcPct val="9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Calibri"/>
              </a:rPr>
              <a:t>Third Outline Level</a:t>
            </a:r>
            <a:endParaRPr b="0" lang="ru-RU" sz="2800" strike="noStrike" u="none">
              <a:solidFill>
                <a:srgbClr val="000000"/>
              </a:solidFill>
              <a:uFillTx/>
              <a:latin typeface="Calibri"/>
            </a:endParaRPr>
          </a:p>
          <a:p>
            <a:pPr lvl="3" marL="1600200" indent="-228600">
              <a:lnSpc>
                <a:spcPct val="9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Calibri"/>
              </a:rPr>
              <a:t>Fourth Outline Level</a:t>
            </a:r>
            <a:endParaRPr b="0" lang="ru-RU" sz="2800" strike="noStrike" u="none">
              <a:solidFill>
                <a:srgbClr val="000000"/>
              </a:solidFill>
              <a:uFillTx/>
              <a:latin typeface="Calibri"/>
            </a:endParaRPr>
          </a:p>
          <a:p>
            <a:pPr lvl="4" marL="2057400" indent="-228600">
              <a:lnSpc>
                <a:spcPct val="9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Calibri"/>
              </a:rPr>
              <a:t>Fifth Outline Level</a:t>
            </a:r>
            <a:endParaRPr b="0" lang="ru-RU" sz="2800" strike="noStrike" u="none">
              <a:solidFill>
                <a:srgbClr val="000000"/>
              </a:solidFill>
              <a:uFillTx/>
              <a:latin typeface="Calibri"/>
            </a:endParaRPr>
          </a:p>
          <a:p>
            <a:pPr lvl="5" marL="2057400" indent="-228600">
              <a:lnSpc>
                <a:spcPct val="9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Calibri"/>
              </a:rPr>
              <a:t>Sixth Outline Level</a:t>
            </a:r>
            <a:endParaRPr b="0" lang="ru-RU" sz="2800" strike="noStrike" u="none">
              <a:solidFill>
                <a:srgbClr val="000000"/>
              </a:solidFill>
              <a:uFillTx/>
              <a:latin typeface="Calibri"/>
            </a:endParaRPr>
          </a:p>
          <a:p>
            <a:pPr lvl="6" marL="2057400" indent="-228600">
              <a:lnSpc>
                <a:spcPct val="9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Calibri"/>
              </a:rPr>
              <a:t>Seventh Outline Level</a:t>
            </a:r>
            <a:endParaRPr b="0" lang="ru-RU" sz="2800" strike="noStrike" u="none">
              <a:solidFill>
                <a:srgbClr val="000000"/>
              </a:solidFill>
              <a:uFillTx/>
              <a:latin typeface="Calibri"/>
            </a:endParaRPr>
          </a:p>
        </p:txBody>
      </p:sp>
      <p:sp>
        <p:nvSpPr>
          <p:cNvPr id="2" name="PlaceHolder 3"/>
          <p:cNvSpPr>
            <a:spLocks noGrp="1"/>
          </p:cNvSpPr>
          <p:nvPr>
            <p:ph type="dt" idx="1"/>
          </p:nvPr>
        </p:nvSpPr>
        <p:spPr>
          <a:xfrm>
            <a:off x="838080" y="6356520"/>
            <a:ext cx="2743200" cy="365040"/>
          </a:xfrm>
          <a:prstGeom prst="rect">
            <a:avLst/>
          </a:prstGeom>
          <a:noFill/>
          <a:ln w="0">
            <a:noFill/>
          </a:ln>
        </p:spPr>
        <p:txBody>
          <a:bodyPr lIns="90000" rIns="90000" tIns="46800" bIns="46800" anchor="ctr">
            <a:noAutofit/>
          </a:bodyPr>
          <a:lstStyle>
            <a:lvl1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200" strike="noStrike" u="none">
                <a:solidFill>
                  <a:srgbClr val="898989"/>
                </a:solidFill>
                <a:uFillTx/>
                <a:latin typeface="Calibri"/>
              </a:defRPr>
            </a:lvl1pPr>
          </a:lstStyle>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200" strike="noStrike" u="none">
                <a:solidFill>
                  <a:srgbClr val="898989"/>
                </a:solidFill>
                <a:uFillTx/>
                <a:latin typeface="Calibri"/>
              </a:rPr>
              <a:t>&lt;date/time&gt;</a:t>
            </a:r>
            <a:endParaRPr b="0" lang="ru-RU" sz="1200" strike="noStrike" u="none">
              <a:solidFill>
                <a:srgbClr val="000000"/>
              </a:solidFill>
              <a:uFillTx/>
              <a:latin typeface="Calibri"/>
            </a:endParaRPr>
          </a:p>
        </p:txBody>
      </p:sp>
      <p:sp>
        <p:nvSpPr>
          <p:cNvPr id="3" name="PlaceHolder 4"/>
          <p:cNvSpPr>
            <a:spLocks noGrp="1"/>
          </p:cNvSpPr>
          <p:nvPr>
            <p:ph type="ftr" idx="2"/>
          </p:nvPr>
        </p:nvSpPr>
        <p:spPr>
          <a:xfrm>
            <a:off x="4038480" y="6356520"/>
            <a:ext cx="4114800" cy="36504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sp>
        <p:nvSpPr>
          <p:cNvPr id="4" name="PlaceHolder 5"/>
          <p:cNvSpPr>
            <a:spLocks noGrp="1"/>
          </p:cNvSpPr>
          <p:nvPr>
            <p:ph type="sldNum" idx="3"/>
          </p:nvPr>
        </p:nvSpPr>
        <p:spPr>
          <a:xfrm>
            <a:off x="8610480" y="6356520"/>
            <a:ext cx="2743200" cy="365040"/>
          </a:xfrm>
          <a:prstGeom prst="rect">
            <a:avLst/>
          </a:prstGeom>
          <a:noFill/>
          <a:ln w="0">
            <a:noFill/>
          </a:ln>
        </p:spPr>
        <p:txBody>
          <a:bodyPr lIns="90000" rIns="90000" tIns="46800" bIns="46800" anchor="ctr">
            <a:noAutofit/>
          </a:bodyPr>
          <a:lstStyle>
            <a:lvl1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200" strike="noStrike" u="none">
                <a:solidFill>
                  <a:srgbClr val="898989"/>
                </a:solidFill>
                <a:uFillTx/>
                <a:latin typeface="Calibri"/>
              </a:defRPr>
            </a:lvl1pPr>
          </a:lstStyle>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CDDA0B59-DDE7-4E29-B9E3-2EC12207B984}" type="slidenum">
              <a:rPr b="0" lang="ru-RU" sz="1200" strike="noStrike" u="none">
                <a:solidFill>
                  <a:srgbClr val="898989"/>
                </a:solidFill>
                <a:uFillTx/>
                <a:latin typeface="Calibri"/>
              </a:rPr>
              <a:t>&lt;number&gt;</a:t>
            </a:fld>
            <a:endParaRPr b="0" lang="ru-RU" sz="1200" strike="noStrike" u="none">
              <a:solidFill>
                <a:srgbClr val="000000"/>
              </a:solidFill>
              <a:uFillTx/>
              <a:latin typeface="Calibri"/>
            </a:endParaRPr>
          </a:p>
        </p:txBody>
      </p:sp>
    </p:spTree>
  </p:cSld>
  <p:clrMap bg1="lt1" tx1="dk1" bg2="lt2" tx2="dk2" accent1="accent1" accent2="accent2" accent3="accent3" accent4="accent4" accent5="accent5" accent6="accent6" hlink="hlink" folHlink="folHlink"/>
  <p:sldLayoutIdLst>
    <p:sldLayoutId id="2147483649" r:id="rId2"/>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3.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image" Target="../media/image8.png"/><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slideLayout" Target="../slideLayouts/slideLayout1.xml"/>
</Relationships>
</file>

<file path=ppt/slides/_rels/slide14.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image" Target="../media/image8.png"/><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slideLayout" Target="../slideLayouts/slideLayout1.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4.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1.xml"/>
</Relationships>
</file>

<file path=ppt/slides/_rels/slide5.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image" Target="../media/image4.png"/><Relationship Id="rId3" Type="http://schemas.openxmlformats.org/officeDocument/2006/relationships/slideLayout" Target="../slideLayouts/slideLayout1.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8.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6.png"/><Relationship Id="rId3" Type="http://schemas.openxmlformats.org/officeDocument/2006/relationships/slideLayout" Target="../slideLayouts/slideLayout1.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 name="PlaceHolder 1"/>
          <p:cNvSpPr>
            <a:spLocks noGrp="1"/>
          </p:cNvSpPr>
          <p:nvPr>
            <p:ph type="title"/>
          </p:nvPr>
        </p:nvSpPr>
        <p:spPr>
          <a:xfrm>
            <a:off x="838080" y="364680"/>
            <a:ext cx="10515600" cy="5676840"/>
          </a:xfrm>
          <a:prstGeom prst="rect">
            <a:avLst/>
          </a:prstGeom>
          <a:noFill/>
          <a:ln w="0">
            <a:noFill/>
          </a:ln>
        </p:spPr>
        <p:txBody>
          <a:bodyPr lIns="91440" rIns="91440" tIns="45720" bIns="45720" anchor="ctr">
            <a:noAutofit/>
          </a:bodyPr>
          <a:p>
            <a:pPr indent="0" algn="ctr">
              <a:lnSpc>
                <a:spcPct val="150000"/>
              </a:lnSpc>
              <a:spcBef>
                <a:spcPts val="100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4400" strike="noStrike" u="none">
                <a:solidFill>
                  <a:srgbClr val="000000"/>
                </a:solidFill>
                <a:uFillTx/>
                <a:latin typeface="Calibri Light"/>
              </a:rPr>
              <a:t>            </a:t>
            </a:r>
            <a:br>
              <a:rPr sz="4400"/>
            </a:br>
            <a:r>
              <a:rPr b="0" lang="ru-RU" sz="2800" strike="noStrike" u="none">
                <a:solidFill>
                  <a:srgbClr val="4472c4"/>
                </a:solidFill>
                <a:uFillTx/>
                <a:latin typeface="Times New Roman"/>
                <a:ea typeface="Times New Roman"/>
              </a:rPr>
              <a:t>11 –бөлім</a:t>
            </a:r>
            <a:br>
              <a:rPr sz="2800"/>
            </a:br>
            <a:r>
              <a:rPr b="0" lang="ru-RU" sz="2800" strike="noStrike" u="none">
                <a:solidFill>
                  <a:srgbClr val="4472c4"/>
                </a:solidFill>
                <a:uFillTx/>
                <a:latin typeface="Times New Roman"/>
                <a:ea typeface="Times New Roman"/>
              </a:rPr>
              <a:t>Биосфера. Экожүйе.Популяция</a:t>
            </a:r>
            <a:br>
              <a:rPr sz="2800"/>
            </a:br>
            <a:r>
              <a:rPr b="0" lang="kk-KZ" sz="2800" strike="noStrike" u="none">
                <a:solidFill>
                  <a:srgbClr val="4472c4"/>
                </a:solidFill>
                <a:uFillTx/>
                <a:latin typeface="Times New Roman"/>
                <a:ea typeface="Times New Roman"/>
              </a:rPr>
              <a:t>Түрлердің алуантүрлілігі</a:t>
            </a:r>
            <a:br>
              <a:rPr sz="2800"/>
            </a:br>
            <a:r>
              <a:rPr b="0" lang="ru-RU" sz="2800" strike="noStrike" u="none">
                <a:solidFill>
                  <a:srgbClr val="4472c4"/>
                </a:solidFill>
                <a:uFillTx/>
                <a:latin typeface="Times New Roman"/>
                <a:ea typeface="Times New Roman"/>
              </a:rPr>
              <a:t> 11-сынып биология </a:t>
            </a:r>
            <a:endParaRPr b="0" lang="ru-RU" sz="2800" strike="noStrike" u="none">
              <a:solidFill>
                <a:srgbClr val="000000"/>
              </a:solidFill>
              <a:uFillTx/>
              <a:latin typeface="Calibri Light"/>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 name="PlaceHolder 1"/>
          <p:cNvSpPr>
            <a:spLocks noGrp="1"/>
          </p:cNvSpPr>
          <p:nvPr>
            <p:ph type="title"/>
          </p:nvPr>
        </p:nvSpPr>
        <p:spPr>
          <a:xfrm>
            <a:off x="820440" y="365040"/>
            <a:ext cx="10839240" cy="2952720"/>
          </a:xfrm>
          <a:prstGeom prst="rect">
            <a:avLst/>
          </a:prstGeom>
          <a:noFill/>
          <a:ln w="0">
            <a:noFill/>
          </a:ln>
        </p:spPr>
        <p:txBody>
          <a:bodyPr lIns="91440" rIns="91440" tIns="45720" bIns="45720" anchor="ctr">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4472c4"/>
                </a:solidFill>
                <a:uFillTx/>
                <a:latin typeface="Times New Roman"/>
                <a:ea typeface="Times New Roman"/>
              </a:rPr>
              <a:t>Биоалуантүрлілік ғаламшар тұтастығы үшін маңызды. Сау экожүйе мен бай биоалуантүрлілік климаттың тұрақтылығына, топырақтың пайда болуына және қорғалуына ықпал етеді, ластаушы заттарды жоюға көмектеседі, табиғи апаттардан кейін табиғи ортаның қалпына келуін тездетеді. Сондай-ақ адамдарды азық-түлік, емдік және фармацевтикалық ресурстармен қамтамасыз етеді, демалыс пен туризм үшін орта болады.</a:t>
            </a:r>
            <a:endParaRPr b="0" lang="ru-RU" sz="2800" strike="noStrike" u="none">
              <a:solidFill>
                <a:srgbClr val="000000"/>
              </a:solidFill>
              <a:uFillTx/>
              <a:latin typeface="Calibri Light"/>
            </a:endParaRPr>
          </a:p>
        </p:txBody>
      </p:sp>
      <p:sp>
        <p:nvSpPr>
          <p:cNvPr id="21" name=""/>
          <p:cNvSpPr txBox="1"/>
          <p:nvPr/>
        </p:nvSpPr>
        <p:spPr>
          <a:xfrm>
            <a:off x="820440" y="4000320"/>
            <a:ext cx="10736280" cy="1849320"/>
          </a:xfrm>
          <a:prstGeom prst="rect">
            <a:avLst/>
          </a:prstGeom>
          <a:noFill/>
          <a:ln w="0">
            <a:noFill/>
          </a:ln>
        </p:spPr>
        <p:txBody>
          <a:bodyPr tIns="79200" anchor="ctr">
            <a:norm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4472c4"/>
                </a:solidFill>
                <a:uFillTx/>
                <a:latin typeface="Times New Roman"/>
                <a:ea typeface="Times New Roman"/>
              </a:rPr>
              <a:t>Биологиялық әртүрлілікті сақтаудың ең тиімді тәсілі – бір түрді сақтап қалу емес, тіршілік ету ортасын, экожүйені сақтау. Бір де бір ағза жеке-дара тіршілік етпейді. Егер түрге қауіп төнсе, ол тіршілік ететін ортаға да қауіп төнеді.</a:t>
            </a:r>
            <a:endParaRPr b="0" lang="ru-RU" sz="2800" strike="noStrike" u="none">
              <a:solidFill>
                <a:srgbClr val="000000"/>
              </a:solidFill>
              <a:uFillTx/>
              <a:latin typeface="Calibri"/>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 name="PlaceHolder 1"/>
          <p:cNvSpPr>
            <a:spLocks noGrp="1"/>
          </p:cNvSpPr>
          <p:nvPr>
            <p:ph type="title"/>
          </p:nvPr>
        </p:nvSpPr>
        <p:spPr>
          <a:xfrm>
            <a:off x="838080" y="365040"/>
            <a:ext cx="10515600" cy="1325520"/>
          </a:xfrm>
          <a:prstGeom prst="rect">
            <a:avLst/>
          </a:prstGeom>
          <a:noFill/>
          <a:ln w="0">
            <a:noFill/>
          </a:ln>
        </p:spPr>
        <p:txBody>
          <a:bodyPr lIns="91440" rIns="91440" tIns="45720" bIns="4572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800" strike="noStrike" u="none">
                <a:solidFill>
                  <a:srgbClr val="4472c4"/>
                </a:solidFill>
                <a:uFillTx/>
                <a:latin typeface="Times New Roman"/>
                <a:ea typeface="Times New Roman"/>
              </a:rPr>
              <a:t>1-тапсырма. Жауабы: </a:t>
            </a:r>
            <a:br>
              <a:rPr sz="2800"/>
            </a:br>
            <a:r>
              <a:rPr b="1" lang="kk-KZ" sz="2800" strike="noStrike" u="none">
                <a:solidFill>
                  <a:srgbClr val="4472c4"/>
                </a:solidFill>
                <a:uFillTx/>
                <a:latin typeface="Times New Roman"/>
                <a:ea typeface="Times New Roman"/>
              </a:rPr>
              <a:t>Генетикалық әртүрлікті анықтаңыз. Қысқа жауапты тест</a:t>
            </a:r>
            <a:endParaRPr b="0" lang="ru-RU" sz="2800" strike="noStrike" u="none">
              <a:solidFill>
                <a:srgbClr val="000000"/>
              </a:solidFill>
              <a:uFillTx/>
              <a:latin typeface="Calibri Light"/>
            </a:endParaRPr>
          </a:p>
        </p:txBody>
      </p:sp>
      <p:sp>
        <p:nvSpPr>
          <p:cNvPr id="23" name=""/>
          <p:cNvSpPr txBox="1"/>
          <p:nvPr/>
        </p:nvSpPr>
        <p:spPr>
          <a:xfrm>
            <a:off x="2440080" y="1569600"/>
            <a:ext cx="6261120" cy="2676600"/>
          </a:xfrm>
          <a:prstGeom prst="rect">
            <a:avLst/>
          </a:prstGeom>
          <a:noFill/>
          <a:ln w="0">
            <a:noFill/>
          </a:ln>
        </p:spPr>
        <p:txBody>
          <a:bodyPr anchor="ctr">
            <a:normAutofit/>
          </a:bodyPr>
          <a:p>
            <a:pPr>
              <a:lnSpc>
                <a:spcPct val="15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4472c4"/>
                </a:solidFill>
                <a:uFillTx/>
                <a:latin typeface="Times New Roman"/>
                <a:ea typeface="Times New Roman"/>
              </a:rPr>
              <a:t>А) Түр ішіндегі гендердің әртүрлілігі</a:t>
            </a:r>
            <a:endParaRPr b="0" lang="ru-RU" sz="2800" strike="noStrike" u="none">
              <a:solidFill>
                <a:srgbClr val="000000"/>
              </a:solidFill>
              <a:uFillTx/>
              <a:latin typeface="Calibri"/>
            </a:endParaRPr>
          </a:p>
          <a:p>
            <a:pPr>
              <a:lnSpc>
                <a:spcPct val="15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4472c4"/>
                </a:solidFill>
                <a:uFillTx/>
                <a:latin typeface="Times New Roman"/>
                <a:ea typeface="Times New Roman"/>
              </a:rPr>
              <a:t>В) Туыс ішіндегі гендердің әртүрлілігі</a:t>
            </a:r>
            <a:endParaRPr b="0" lang="ru-RU" sz="2800" strike="noStrike" u="none">
              <a:solidFill>
                <a:srgbClr val="000000"/>
              </a:solidFill>
              <a:uFillTx/>
              <a:latin typeface="Calibri"/>
            </a:endParaRPr>
          </a:p>
          <a:p>
            <a:pPr>
              <a:lnSpc>
                <a:spcPct val="15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4472c4"/>
                </a:solidFill>
                <a:uFillTx/>
                <a:latin typeface="Times New Roman"/>
                <a:ea typeface="Times New Roman"/>
              </a:rPr>
              <a:t>С) Тұқымдас гендердің әртүрлілігі</a:t>
            </a:r>
            <a:endParaRPr b="0" lang="ru-RU" sz="2800" strike="noStrike" u="none">
              <a:solidFill>
                <a:srgbClr val="000000"/>
              </a:solidFill>
              <a:uFillTx/>
              <a:latin typeface="Calibri"/>
            </a:endParaRPr>
          </a:p>
          <a:p>
            <a:pPr>
              <a:lnSpc>
                <a:spcPct val="15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4472c4"/>
                </a:solidFill>
                <a:uFillTx/>
                <a:latin typeface="Times New Roman"/>
                <a:ea typeface="Times New Roman"/>
              </a:rPr>
              <a:t>D) </a:t>
            </a:r>
            <a:r>
              <a:rPr b="0" lang="ru-RU" sz="2800" strike="noStrike" u="none">
                <a:solidFill>
                  <a:srgbClr val="4472c4"/>
                </a:solidFill>
                <a:uFillTx/>
                <a:latin typeface="Times New Roman"/>
                <a:ea typeface="Times New Roman"/>
              </a:rPr>
              <a:t>Отряд ішіндегі гендердің әртүрлілігі</a:t>
            </a:r>
            <a:endParaRPr b="0" lang="ru-RU" sz="2800" strike="noStrike" u="none">
              <a:solidFill>
                <a:srgbClr val="000000"/>
              </a:solidFill>
              <a:uFillTx/>
              <a:latin typeface="Calibri"/>
            </a:endParaRPr>
          </a:p>
        </p:txBody>
      </p:sp>
      <p:sp>
        <p:nvSpPr>
          <p:cNvPr id="24" name="Rectangle 7"/>
          <p:cNvSpPr/>
          <p:nvPr/>
        </p:nvSpPr>
        <p:spPr>
          <a:xfrm>
            <a:off x="6005520" y="148320"/>
            <a:ext cx="180720" cy="307080"/>
          </a:xfrm>
          <a:prstGeom prst="rect">
            <a:avLst/>
          </a:prstGeom>
          <a:solidFill>
            <a:srgbClr val="ffffff"/>
          </a:solidFill>
          <a:ln w="0">
            <a:noFill/>
          </a:ln>
        </p:spPr>
        <p:style>
          <a:lnRef idx="0"/>
          <a:fillRef idx="0"/>
          <a:effectRef idx="0"/>
          <a:fontRef idx="minor"/>
        </p:style>
        <p:txBody>
          <a:bodyPr wrap="none" lIns="90000" rIns="90000" tIns="46800" bIns="46800" anchor="ctr">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br>
              <a:rPr sz="700"/>
            </a:br>
            <a:endParaRPr b="0" lang="ru-RU" sz="700" strike="noStrike" u="none">
              <a:solidFill>
                <a:srgbClr val="000000"/>
              </a:solidFill>
              <a:uFillTx/>
              <a:latin typeface="Calibri"/>
            </a:endParaRPr>
          </a:p>
        </p:txBody>
      </p:sp>
      <p:sp>
        <p:nvSpPr>
          <p:cNvPr id="25" name="TextBox 7"/>
          <p:cNvSpPr/>
          <p:nvPr/>
        </p:nvSpPr>
        <p:spPr>
          <a:xfrm>
            <a:off x="1027080" y="4629240"/>
            <a:ext cx="8804160" cy="94788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800" strike="noStrike" u="none">
                <a:solidFill>
                  <a:srgbClr val="4472c4"/>
                </a:solidFill>
                <a:uFillTx/>
                <a:latin typeface="Times New Roman"/>
                <a:ea typeface="Times New Roman"/>
              </a:rPr>
              <a:t>Дескриптор: </a:t>
            </a:r>
            <a:endParaRPr b="0" lang="ru-RU" sz="2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800" strike="noStrike" u="none">
                <a:solidFill>
                  <a:srgbClr val="4472c4"/>
                </a:solidFill>
                <a:uFillTx/>
                <a:latin typeface="Times New Roman"/>
                <a:ea typeface="Times New Roman"/>
              </a:rPr>
              <a:t>-генетикалық әртүрлілікті анықтап, белгілейді.</a:t>
            </a:r>
            <a:endParaRPr b="0" lang="ru-RU" sz="2800" strike="noStrike" u="none">
              <a:solidFill>
                <a:srgbClr val="000000"/>
              </a:solidFill>
              <a:uFillTx/>
              <a:latin typeface="Calibri"/>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 name="PlaceHolder 1"/>
          <p:cNvSpPr>
            <a:spLocks noGrp="1"/>
          </p:cNvSpPr>
          <p:nvPr>
            <p:ph type="title"/>
          </p:nvPr>
        </p:nvSpPr>
        <p:spPr>
          <a:xfrm>
            <a:off x="838080" y="365040"/>
            <a:ext cx="10515600" cy="1325520"/>
          </a:xfrm>
          <a:prstGeom prst="rect">
            <a:avLst/>
          </a:prstGeom>
          <a:noFill/>
          <a:ln w="0">
            <a:noFill/>
          </a:ln>
        </p:spPr>
        <p:txBody>
          <a:bodyPr lIns="91440" rIns="91440" tIns="45720" bIns="4572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800" strike="noStrike" u="none">
                <a:solidFill>
                  <a:srgbClr val="4472c4"/>
                </a:solidFill>
                <a:uFillTx/>
                <a:latin typeface="Times New Roman"/>
                <a:ea typeface="Times New Roman"/>
              </a:rPr>
              <a:t>1-тапсырма. Жауабы: </a:t>
            </a:r>
            <a:br>
              <a:rPr sz="2800"/>
            </a:br>
            <a:r>
              <a:rPr b="1" lang="kk-KZ" sz="2800" strike="noStrike" u="none">
                <a:solidFill>
                  <a:srgbClr val="4472c4"/>
                </a:solidFill>
                <a:uFillTx/>
                <a:latin typeface="Times New Roman"/>
                <a:ea typeface="Times New Roman"/>
              </a:rPr>
              <a:t>Генетикалық әртүрлікті анықтаңыз. Қысқа жауапты тест</a:t>
            </a:r>
            <a:endParaRPr b="0" lang="ru-RU" sz="2800" strike="noStrike" u="none">
              <a:solidFill>
                <a:srgbClr val="000000"/>
              </a:solidFill>
              <a:uFillTx/>
              <a:latin typeface="Calibri Light"/>
            </a:endParaRPr>
          </a:p>
        </p:txBody>
      </p:sp>
      <p:sp>
        <p:nvSpPr>
          <p:cNvPr id="27" name=""/>
          <p:cNvSpPr txBox="1"/>
          <p:nvPr/>
        </p:nvSpPr>
        <p:spPr>
          <a:xfrm>
            <a:off x="2440080" y="1569600"/>
            <a:ext cx="6261120" cy="2676600"/>
          </a:xfrm>
          <a:prstGeom prst="rect">
            <a:avLst/>
          </a:prstGeom>
          <a:noFill/>
          <a:ln w="0">
            <a:noFill/>
          </a:ln>
        </p:spPr>
        <p:txBody>
          <a:bodyPr anchor="ctr">
            <a:normAutofit/>
          </a:bodyPr>
          <a:p>
            <a:pPr>
              <a:lnSpc>
                <a:spcPct val="15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2800" strike="noStrike" u="none">
                <a:solidFill>
                  <a:srgbClr val="4472c4"/>
                </a:solidFill>
                <a:uFillTx/>
                <a:latin typeface="Times New Roman"/>
                <a:ea typeface="Times New Roman"/>
              </a:rPr>
              <a:t>А) Түр ішіндегі гендердің әртүрлілігі</a:t>
            </a:r>
            <a:endParaRPr b="0" lang="ru-RU" sz="2800" strike="noStrike" u="none">
              <a:solidFill>
                <a:srgbClr val="000000"/>
              </a:solidFill>
              <a:uFillTx/>
              <a:latin typeface="Calibri"/>
            </a:endParaRPr>
          </a:p>
          <a:p>
            <a:pPr>
              <a:lnSpc>
                <a:spcPct val="15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4472c4"/>
                </a:solidFill>
                <a:uFillTx/>
                <a:latin typeface="Times New Roman"/>
                <a:ea typeface="Times New Roman"/>
              </a:rPr>
              <a:t>В) Туыс ішіндегі гендердің әртүрлілігі</a:t>
            </a:r>
            <a:endParaRPr b="0" lang="ru-RU" sz="2800" strike="noStrike" u="none">
              <a:solidFill>
                <a:srgbClr val="000000"/>
              </a:solidFill>
              <a:uFillTx/>
              <a:latin typeface="Calibri"/>
            </a:endParaRPr>
          </a:p>
          <a:p>
            <a:pPr>
              <a:lnSpc>
                <a:spcPct val="15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4472c4"/>
                </a:solidFill>
                <a:uFillTx/>
                <a:latin typeface="Times New Roman"/>
                <a:ea typeface="Times New Roman"/>
              </a:rPr>
              <a:t>С) Тұқымдас гендердің әртүрлілігі</a:t>
            </a:r>
            <a:endParaRPr b="0" lang="ru-RU" sz="2800" strike="noStrike" u="none">
              <a:solidFill>
                <a:srgbClr val="000000"/>
              </a:solidFill>
              <a:uFillTx/>
              <a:latin typeface="Calibri"/>
            </a:endParaRPr>
          </a:p>
          <a:p>
            <a:pPr>
              <a:lnSpc>
                <a:spcPct val="15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4472c4"/>
                </a:solidFill>
                <a:uFillTx/>
                <a:latin typeface="Times New Roman"/>
                <a:ea typeface="Times New Roman"/>
              </a:rPr>
              <a:t>D) </a:t>
            </a:r>
            <a:r>
              <a:rPr b="0" lang="ru-RU" sz="2800" strike="noStrike" u="none">
                <a:solidFill>
                  <a:srgbClr val="4472c4"/>
                </a:solidFill>
                <a:uFillTx/>
                <a:latin typeface="Times New Roman"/>
                <a:ea typeface="Times New Roman"/>
              </a:rPr>
              <a:t>Отряд ішіндегі гендердің әртүрлілігі</a:t>
            </a:r>
            <a:endParaRPr b="0" lang="ru-RU" sz="2800" strike="noStrike" u="none">
              <a:solidFill>
                <a:srgbClr val="000000"/>
              </a:solidFill>
              <a:uFillTx/>
              <a:latin typeface="Calibri"/>
            </a:endParaRPr>
          </a:p>
        </p:txBody>
      </p:sp>
      <p:sp>
        <p:nvSpPr>
          <p:cNvPr id="28" name="Rectangle 7"/>
          <p:cNvSpPr/>
          <p:nvPr/>
        </p:nvSpPr>
        <p:spPr>
          <a:xfrm>
            <a:off x="6005520" y="148320"/>
            <a:ext cx="180720" cy="307080"/>
          </a:xfrm>
          <a:prstGeom prst="rect">
            <a:avLst/>
          </a:prstGeom>
          <a:solidFill>
            <a:srgbClr val="ffffff"/>
          </a:solidFill>
          <a:ln w="0">
            <a:noFill/>
          </a:ln>
        </p:spPr>
        <p:style>
          <a:lnRef idx="0"/>
          <a:fillRef idx="0"/>
          <a:effectRef idx="0"/>
          <a:fontRef idx="minor"/>
        </p:style>
        <p:txBody>
          <a:bodyPr wrap="none" lIns="90000" rIns="90000" tIns="46800" bIns="46800" anchor="ctr">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br>
              <a:rPr sz="700"/>
            </a:br>
            <a:endParaRPr b="0" lang="ru-RU" sz="700" strike="noStrike" u="none">
              <a:solidFill>
                <a:srgbClr val="000000"/>
              </a:solidFill>
              <a:uFillTx/>
              <a:latin typeface="Calibri"/>
            </a:endParaRPr>
          </a:p>
        </p:txBody>
      </p:sp>
      <p:sp>
        <p:nvSpPr>
          <p:cNvPr id="29" name="TextBox 7"/>
          <p:cNvSpPr/>
          <p:nvPr/>
        </p:nvSpPr>
        <p:spPr>
          <a:xfrm>
            <a:off x="1027080" y="4629240"/>
            <a:ext cx="8804160" cy="94788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800" strike="noStrike" u="none">
                <a:solidFill>
                  <a:srgbClr val="4472c4"/>
                </a:solidFill>
                <a:uFillTx/>
                <a:latin typeface="Times New Roman"/>
                <a:ea typeface="Times New Roman"/>
              </a:rPr>
              <a:t>Дескриптор: </a:t>
            </a:r>
            <a:endParaRPr b="0" lang="ru-RU" sz="2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800" strike="noStrike" u="none">
                <a:solidFill>
                  <a:srgbClr val="4472c4"/>
                </a:solidFill>
                <a:uFillTx/>
                <a:latin typeface="Times New Roman"/>
                <a:ea typeface="Times New Roman"/>
              </a:rPr>
              <a:t>-генетикалық әртүрлілікті анықтап, белгілейді.</a:t>
            </a:r>
            <a:endParaRPr b="0" lang="ru-RU" sz="2800" strike="noStrike" u="none">
              <a:solidFill>
                <a:srgbClr val="000000"/>
              </a:solidFill>
              <a:uFillTx/>
              <a:latin typeface="Calibri"/>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 name="PlaceHolder 1"/>
          <p:cNvSpPr>
            <a:spLocks noGrp="1"/>
          </p:cNvSpPr>
          <p:nvPr>
            <p:ph type="title"/>
          </p:nvPr>
        </p:nvSpPr>
        <p:spPr>
          <a:xfrm>
            <a:off x="837720" y="160200"/>
            <a:ext cx="10687320" cy="1036800"/>
          </a:xfrm>
          <a:prstGeom prst="rect">
            <a:avLst/>
          </a:prstGeom>
          <a:noFill/>
          <a:ln w="0">
            <a:noFill/>
          </a:ln>
        </p:spPr>
        <p:txBody>
          <a:bodyPr lIns="91440" rIns="91440" tIns="45720" bIns="4572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800" strike="noStrike" u="none">
                <a:solidFill>
                  <a:srgbClr val="4472c4"/>
                </a:solidFill>
                <a:uFillTx/>
                <a:latin typeface="Times New Roman"/>
                <a:ea typeface="Times New Roman"/>
              </a:rPr>
              <a:t>2-тапсырма.</a:t>
            </a:r>
            <a:br>
              <a:rPr sz="2800"/>
            </a:br>
            <a:r>
              <a:rPr b="1" lang="kk-KZ" sz="2800" strike="noStrike" u="none">
                <a:solidFill>
                  <a:srgbClr val="4472c4"/>
                </a:solidFill>
                <a:uFillTx/>
                <a:latin typeface="Times New Roman"/>
                <a:ea typeface="Times New Roman"/>
              </a:rPr>
              <a:t>Биоалуантүрлілік деңгейін анықтап, тұжырымдама жазыңыз.</a:t>
            </a:r>
            <a:endParaRPr b="0" lang="ru-RU" sz="2800" strike="noStrike" u="none">
              <a:solidFill>
                <a:srgbClr val="000000"/>
              </a:solidFill>
              <a:uFillTx/>
              <a:latin typeface="Calibri Light"/>
            </a:endParaRPr>
          </a:p>
        </p:txBody>
      </p:sp>
      <p:graphicFrame>
        <p:nvGraphicFramePr>
          <p:cNvPr id="31" name=""/>
          <p:cNvGraphicFramePr/>
          <p:nvPr/>
        </p:nvGraphicFramePr>
        <p:xfrm>
          <a:off x="797040" y="1433520"/>
          <a:ext cx="5562360" cy="5424480"/>
        </p:xfrm>
        <a:graphic>
          <a:graphicData uri="http://schemas.openxmlformats.org/drawingml/2006/table">
            <a:tbl>
              <a:tblPr/>
              <a:tblGrid>
                <a:gridCol w="5562360"/>
              </a:tblGrid>
              <a:tr h="1333440">
                <a:tc>
                  <a:txBody>
                    <a:bodyPr lIns="90000" rIns="90000" anchor="t">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800" strike="noStrike" u="none">
                          <a:solidFill>
                            <a:srgbClr val="ffffff"/>
                          </a:solidFill>
                          <a:uFillTx/>
                          <a:latin typeface="Calibri"/>
                        </a:rPr>
                        <a:t>                                                              </a:t>
                      </a:r>
                      <a:r>
                        <a:rPr b="1" lang="kk-KZ" sz="2800" strike="noStrike" u="none">
                          <a:solidFill>
                            <a:srgbClr val="ffffff"/>
                          </a:solidFill>
                          <a:uFillTx/>
                          <a:latin typeface="Calibri"/>
                        </a:rPr>
                        <a:t>А </a:t>
                      </a:r>
                      <a:r>
                        <a:rPr b="1" lang="en-US" sz="2800" strike="noStrike" u="none">
                          <a:solidFill>
                            <a:srgbClr val="ffffff"/>
                          </a:solidFill>
                          <a:uFillTx/>
                          <a:latin typeface="Calibri"/>
                        </a:rPr>
                        <a:t>                               A                     </a:t>
                      </a:r>
                      <a:r>
                        <a:rPr b="1" lang="kk-KZ" sz="2800" strike="noStrike" u="none">
                          <a:solidFill>
                            <a:srgbClr val="ffffff"/>
                          </a:solidFill>
                          <a:uFillTx/>
                          <a:latin typeface="Calibri"/>
                        </a:rPr>
                        <a:t>А</a:t>
                      </a:r>
                      <a:endParaRPr b="0" lang="ru-RU" sz="2800" strike="noStrike" u="none">
                        <a:solidFill>
                          <a:srgbClr val="000000"/>
                        </a:solidFill>
                        <a:uFillTx/>
                        <a:latin typeface="Calibri"/>
                      </a:endParaRPr>
                    </a:p>
                  </a:txBody>
                  <a:tcPr anchor="t" marL="90000" marR="90000">
                    <a:lnL w="5760">
                      <a:solidFill>
                        <a:srgbClr val="ffffff"/>
                      </a:solidFill>
                      <a:prstDash val="solid"/>
                    </a:lnL>
                    <a:lnR w="5760">
                      <a:solidFill>
                        <a:srgbClr val="ffffff"/>
                      </a:solidFill>
                      <a:prstDash val="solid"/>
                    </a:lnR>
                    <a:lnT w="5760">
                      <a:solidFill>
                        <a:srgbClr val="ffffff"/>
                      </a:solidFill>
                      <a:prstDash val="solid"/>
                    </a:lnT>
                    <a:lnB w="18720">
                      <a:solidFill>
                        <a:srgbClr val="ffffff"/>
                      </a:solidFill>
                      <a:prstDash val="solid"/>
                    </a:lnB>
                    <a:solidFill>
                      <a:srgbClr val="5b9bd5"/>
                    </a:solidFill>
                  </a:tcPr>
                </a:tc>
              </a:tr>
              <a:tr h="1371600">
                <a:tc>
                  <a:txBody>
                    <a:bodyPr lIns="90000" rIns="9000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800" strike="noStrike" u="none">
                          <a:solidFill>
                            <a:srgbClr val="046fb6"/>
                          </a:solidFill>
                          <a:uFillTx/>
                          <a:latin typeface="Open Sans"/>
                        </a:rPr>
                        <a:t>                            </a:t>
                      </a:r>
                      <a:r>
                        <a:rPr b="0" lang="en-US" sz="2800" strike="noStrike" u="none">
                          <a:solidFill>
                            <a:srgbClr val="046fb6"/>
                          </a:solidFill>
                          <a:uFillTx/>
                          <a:latin typeface="Open Sans"/>
                        </a:rPr>
                        <a:t>        </a:t>
                      </a:r>
                      <a:r>
                        <a:rPr b="0" lang="kk-KZ" sz="2800" strike="noStrike" u="none">
                          <a:solidFill>
                            <a:srgbClr val="046fb6"/>
                          </a:solidFill>
                          <a:uFillTx/>
                          <a:latin typeface="Open Sans"/>
                        </a:rPr>
                        <a:t>               </a:t>
                      </a:r>
                      <a:r>
                        <a:rPr b="0" lang="kk-KZ" sz="2800" strike="noStrike" u="none">
                          <a:solidFill>
                            <a:srgbClr val="046fb6"/>
                          </a:solidFill>
                          <a:uFillTx/>
                          <a:latin typeface="Open Sans"/>
                        </a:rPr>
                        <a:t>В</a:t>
                      </a:r>
                      <a:endParaRPr b="0" lang="ru-RU" sz="2800" strike="noStrike" u="none">
                        <a:solidFill>
                          <a:srgbClr val="000000"/>
                        </a:solidFill>
                        <a:uFillTx/>
                        <a:latin typeface="Calibri"/>
                      </a:endParaRPr>
                    </a:p>
                  </a:txBody>
                  <a:tcPr anchor="t" marL="90000" marR="90000">
                    <a:lnL w="5760">
                      <a:solidFill>
                        <a:srgbClr val="ffffff"/>
                      </a:solidFill>
                      <a:prstDash val="solid"/>
                    </a:lnL>
                    <a:lnR w="5760">
                      <a:solidFill>
                        <a:srgbClr val="ffffff"/>
                      </a:solidFill>
                      <a:prstDash val="solid"/>
                    </a:lnR>
                    <a:lnT w="18720">
                      <a:solidFill>
                        <a:srgbClr val="ffffff"/>
                      </a:solidFill>
                      <a:prstDash val="solid"/>
                    </a:lnT>
                    <a:lnB w="5760">
                      <a:solidFill>
                        <a:srgbClr val="ffffff"/>
                      </a:solidFill>
                      <a:prstDash val="solid"/>
                    </a:lnB>
                    <a:solidFill>
                      <a:srgbClr val="d2deef"/>
                    </a:solidFill>
                  </a:tcPr>
                </a:tc>
              </a:tr>
              <a:tr h="1386000">
                <a:tc>
                  <a:txBody>
                    <a:bodyPr lIns="90000" rIns="90000" anchor="t">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800" strike="noStrike" u="none">
                          <a:solidFill>
                            <a:srgbClr val="000000"/>
                          </a:solidFill>
                          <a:uFillTx/>
                          <a:latin typeface="Calibri"/>
                        </a:rPr>
                        <a:t>                                   </a:t>
                      </a:r>
                      <a:r>
                        <a:rPr b="0" lang="en-US" sz="2800" strike="noStrike" u="none">
                          <a:solidFill>
                            <a:srgbClr val="000000"/>
                          </a:solidFill>
                          <a:uFillTx/>
                          <a:latin typeface="Calibri"/>
                        </a:rPr>
                        <a:t>        </a:t>
                      </a:r>
                      <a:r>
                        <a:rPr b="0" lang="kk-KZ" sz="2800" strike="noStrike" u="none">
                          <a:solidFill>
                            <a:srgbClr val="000000"/>
                          </a:solidFill>
                          <a:uFillTx/>
                          <a:latin typeface="Calibri"/>
                        </a:rPr>
                        <a:t>               </a:t>
                      </a:r>
                      <a:r>
                        <a:rPr b="0" lang="en-US" sz="2800" strike="noStrike" u="none">
                          <a:solidFill>
                            <a:srgbClr val="000000"/>
                          </a:solidFill>
                          <a:uFillTx/>
                          <a:latin typeface="Calibri"/>
                        </a:rPr>
                        <a:t> </a:t>
                      </a:r>
                      <a:r>
                        <a:rPr b="0" lang="kk-KZ" sz="2800" strike="noStrike" u="none">
                          <a:solidFill>
                            <a:srgbClr val="000000"/>
                          </a:solidFill>
                          <a:uFillTx/>
                          <a:latin typeface="Calibri"/>
                        </a:rPr>
                        <a:t>   </a:t>
                      </a:r>
                      <a:r>
                        <a:rPr b="0" lang="kk-KZ" sz="2800" strike="noStrike" u="none">
                          <a:solidFill>
                            <a:srgbClr val="000000"/>
                          </a:solidFill>
                          <a:uFillTx/>
                          <a:latin typeface="Calibri"/>
                        </a:rPr>
                        <a:t>С</a:t>
                      </a:r>
                      <a:endParaRPr b="0" lang="ru-RU" sz="2800" strike="noStrike" u="none">
                        <a:solidFill>
                          <a:srgbClr val="000000"/>
                        </a:solidFill>
                        <a:uFillTx/>
                        <a:latin typeface="Calibri"/>
                      </a:endParaRPr>
                    </a:p>
                  </a:txBody>
                  <a:tcPr anchor="t" marL="90000" marR="90000">
                    <a:lnL w="5760">
                      <a:solidFill>
                        <a:srgbClr val="ffffff"/>
                      </a:solidFill>
                      <a:prstDash val="solid"/>
                    </a:lnL>
                    <a:lnR w="5760">
                      <a:solidFill>
                        <a:srgbClr val="ffffff"/>
                      </a:solidFill>
                      <a:prstDash val="solid"/>
                    </a:lnR>
                    <a:lnT w="5760">
                      <a:solidFill>
                        <a:srgbClr val="ffffff"/>
                      </a:solidFill>
                      <a:prstDash val="solid"/>
                    </a:lnT>
                    <a:lnB w="5760">
                      <a:solidFill>
                        <a:srgbClr val="ffffff"/>
                      </a:solidFill>
                      <a:prstDash val="solid"/>
                    </a:lnB>
                    <a:solidFill>
                      <a:srgbClr val="eaeff7"/>
                    </a:solidFill>
                  </a:tcPr>
                </a:tc>
              </a:tr>
              <a:tr h="1333440">
                <a:tc>
                  <a:txBody>
                    <a:bodyPr lIns="90000" rIns="90000" anchor="t">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800" strike="noStrike" u="none">
                          <a:solidFill>
                            <a:srgbClr val="000000"/>
                          </a:solidFill>
                          <a:uFillTx/>
                          <a:latin typeface="Calibri"/>
                        </a:rPr>
                        <a:t>                                  </a:t>
                      </a:r>
                      <a:r>
                        <a:rPr b="0" lang="en-US" sz="2800" strike="noStrike" u="none">
                          <a:solidFill>
                            <a:srgbClr val="000000"/>
                          </a:solidFill>
                          <a:uFillTx/>
                          <a:latin typeface="Calibri"/>
                        </a:rPr>
                        <a:t>           </a:t>
                      </a:r>
                      <a:r>
                        <a:rPr b="0" lang="kk-KZ" sz="2800" strike="noStrike" u="none">
                          <a:solidFill>
                            <a:srgbClr val="000000"/>
                          </a:solidFill>
                          <a:uFillTx/>
                          <a:latin typeface="Calibri"/>
                        </a:rPr>
                        <a:t>                 </a:t>
                      </a:r>
                      <a:r>
                        <a:rPr b="0" lang="en-US" sz="2800" strike="noStrike" u="none">
                          <a:solidFill>
                            <a:srgbClr val="000000"/>
                          </a:solidFill>
                          <a:uFillTx/>
                          <a:latin typeface="Calibri"/>
                        </a:rPr>
                        <a:t>D</a:t>
                      </a:r>
                      <a:endParaRPr b="0" lang="ru-RU" sz="2800" strike="noStrike" u="none">
                        <a:solidFill>
                          <a:srgbClr val="000000"/>
                        </a:solidFill>
                        <a:uFillTx/>
                        <a:latin typeface="Calibri"/>
                      </a:endParaRPr>
                    </a:p>
                  </a:txBody>
                  <a:tcPr anchor="t" marL="90000" marR="90000">
                    <a:lnL w="5760">
                      <a:solidFill>
                        <a:srgbClr val="ffffff"/>
                      </a:solidFill>
                      <a:prstDash val="solid"/>
                    </a:lnL>
                    <a:lnR w="5760">
                      <a:solidFill>
                        <a:srgbClr val="ffffff"/>
                      </a:solidFill>
                      <a:prstDash val="solid"/>
                    </a:lnR>
                    <a:lnT w="5760">
                      <a:solidFill>
                        <a:srgbClr val="ffffff"/>
                      </a:solidFill>
                      <a:prstDash val="solid"/>
                    </a:lnT>
                    <a:lnB w="5760">
                      <a:solidFill>
                        <a:srgbClr val="ffffff"/>
                      </a:solidFill>
                      <a:prstDash val="solid"/>
                    </a:lnB>
                    <a:solidFill>
                      <a:srgbClr val="d2deef"/>
                    </a:solidFill>
                  </a:tcPr>
                </a:tc>
              </a:tr>
            </a:tbl>
          </a:graphicData>
        </a:graphic>
      </p:graphicFrame>
      <p:pic>
        <p:nvPicPr>
          <p:cNvPr id="32" name="Рисунок 7" descr=""/>
          <p:cNvPicPr/>
          <p:nvPr/>
        </p:nvPicPr>
        <p:blipFill>
          <a:blip r:embed="rId1"/>
          <a:srcRect l="0" t="19584" r="0" b="0"/>
          <a:stretch/>
        </p:blipFill>
        <p:spPr>
          <a:xfrm>
            <a:off x="806400" y="4121280"/>
            <a:ext cx="2762280" cy="1319040"/>
          </a:xfrm>
          <a:prstGeom prst="rect">
            <a:avLst/>
          </a:prstGeom>
          <a:ln w="0">
            <a:noFill/>
          </a:ln>
        </p:spPr>
      </p:pic>
      <p:pic>
        <p:nvPicPr>
          <p:cNvPr id="33" name="Рисунок 8" descr=""/>
          <p:cNvPicPr/>
          <p:nvPr/>
        </p:nvPicPr>
        <p:blipFill>
          <a:blip r:embed="rId2"/>
          <a:srcRect l="12614" t="3095" r="0" b="0"/>
          <a:stretch/>
        </p:blipFill>
        <p:spPr>
          <a:xfrm>
            <a:off x="797040" y="1447920"/>
            <a:ext cx="2762280" cy="1282680"/>
          </a:xfrm>
          <a:prstGeom prst="rect">
            <a:avLst/>
          </a:prstGeom>
          <a:ln w="0">
            <a:noFill/>
          </a:ln>
        </p:spPr>
      </p:pic>
      <p:pic>
        <p:nvPicPr>
          <p:cNvPr id="34" name="Рисунок 9" descr=""/>
          <p:cNvPicPr/>
          <p:nvPr/>
        </p:nvPicPr>
        <p:blipFill>
          <a:blip r:embed="rId3"/>
          <a:srcRect l="12283" t="0" r="0" b="0"/>
          <a:stretch/>
        </p:blipFill>
        <p:spPr>
          <a:xfrm>
            <a:off x="838080" y="5418000"/>
            <a:ext cx="2762280" cy="1360800"/>
          </a:xfrm>
          <a:prstGeom prst="rect">
            <a:avLst/>
          </a:prstGeom>
          <a:ln w="0">
            <a:noFill/>
          </a:ln>
        </p:spPr>
      </p:pic>
      <p:pic>
        <p:nvPicPr>
          <p:cNvPr id="35" name="Рисунок 10" descr=""/>
          <p:cNvPicPr/>
          <p:nvPr/>
        </p:nvPicPr>
        <p:blipFill>
          <a:blip r:embed="rId4"/>
          <a:stretch/>
        </p:blipFill>
        <p:spPr>
          <a:xfrm>
            <a:off x="765000" y="2776680"/>
            <a:ext cx="2762280" cy="1344600"/>
          </a:xfrm>
          <a:prstGeom prst="rect">
            <a:avLst/>
          </a:prstGeom>
          <a:ln w="0">
            <a:noFill/>
          </a:ln>
        </p:spPr>
      </p:pic>
      <p:sp>
        <p:nvSpPr>
          <p:cNvPr id="36" name="Прямоугольник 11"/>
          <p:cNvSpPr/>
          <p:nvPr/>
        </p:nvSpPr>
        <p:spPr>
          <a:xfrm>
            <a:off x="6797520" y="4950000"/>
            <a:ext cx="4727880" cy="204516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4472c4"/>
                </a:solidFill>
                <a:uFillTx/>
                <a:latin typeface="Times New Roman"/>
                <a:ea typeface="Times New Roman"/>
              </a:rPr>
              <a:t>Дескриптор:</a:t>
            </a:r>
            <a:r>
              <a:rPr b="0" lang="kk-KZ" sz="2400" strike="noStrike" u="none">
                <a:solidFill>
                  <a:srgbClr val="4472c4"/>
                </a:solidFill>
                <a:uFillTx/>
                <a:latin typeface="Times New Roman"/>
                <a:ea typeface="Times New Roman"/>
              </a:rPr>
              <a:t>биоалуантүрлілік деңгейін анықтап, тұжырымдама жазады.</a:t>
            </a:r>
            <a:endParaRPr b="0" lang="ru-RU" sz="2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800" strike="noStrike" u="none">
              <a:solidFill>
                <a:srgbClr val="000000"/>
              </a:solidFill>
              <a:uFillTx/>
              <a:latin typeface="Calibri"/>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 name="PlaceHolder 1"/>
          <p:cNvSpPr>
            <a:spLocks noGrp="1"/>
          </p:cNvSpPr>
          <p:nvPr>
            <p:ph type="title"/>
          </p:nvPr>
        </p:nvSpPr>
        <p:spPr>
          <a:xfrm>
            <a:off x="796680" y="159840"/>
            <a:ext cx="10356840" cy="822600"/>
          </a:xfrm>
          <a:prstGeom prst="rect">
            <a:avLst/>
          </a:prstGeom>
          <a:noFill/>
          <a:ln w="0">
            <a:noFill/>
          </a:ln>
        </p:spPr>
        <p:txBody>
          <a:bodyPr lIns="91440" rIns="91440" tIns="45720" bIns="4572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800" strike="noStrike" u="none">
                <a:solidFill>
                  <a:srgbClr val="4472c4"/>
                </a:solidFill>
                <a:uFillTx/>
                <a:latin typeface="Times New Roman"/>
                <a:ea typeface="Times New Roman"/>
              </a:rPr>
              <a:t>2-тапсырма.</a:t>
            </a:r>
            <a:br>
              <a:rPr sz="2800"/>
            </a:br>
            <a:r>
              <a:rPr b="1" lang="kk-KZ" sz="2800" strike="noStrike" u="none">
                <a:solidFill>
                  <a:srgbClr val="4472c4"/>
                </a:solidFill>
                <a:uFillTx/>
                <a:latin typeface="Times New Roman"/>
                <a:ea typeface="Times New Roman"/>
              </a:rPr>
              <a:t>Биоалуантүрлілік деңгейін анықтап, тұжырымдама жазыңыз.</a:t>
            </a:r>
            <a:endParaRPr b="0" lang="ru-RU" sz="2800" strike="noStrike" u="none">
              <a:solidFill>
                <a:srgbClr val="000000"/>
              </a:solidFill>
              <a:uFillTx/>
              <a:latin typeface="Calibri Light"/>
            </a:endParaRPr>
          </a:p>
        </p:txBody>
      </p:sp>
      <p:graphicFrame>
        <p:nvGraphicFramePr>
          <p:cNvPr id="38" name=""/>
          <p:cNvGraphicFramePr/>
          <p:nvPr/>
        </p:nvGraphicFramePr>
        <p:xfrm>
          <a:off x="797040" y="1081080"/>
          <a:ext cx="5562360" cy="5424480"/>
        </p:xfrm>
        <a:graphic>
          <a:graphicData uri="http://schemas.openxmlformats.org/drawingml/2006/table">
            <a:tbl>
              <a:tblPr/>
              <a:tblGrid>
                <a:gridCol w="5562360"/>
              </a:tblGrid>
              <a:tr h="1333440">
                <a:tc>
                  <a:txBody>
                    <a:bodyPr lIns="90000" rIns="90000" anchor="t">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800" strike="noStrike" u="none">
                          <a:solidFill>
                            <a:srgbClr val="ffffff"/>
                          </a:solidFill>
                          <a:uFillTx/>
                          <a:latin typeface="Calibri"/>
                        </a:rPr>
                        <a:t>                                                              </a:t>
                      </a:r>
                      <a:r>
                        <a:rPr b="1" lang="kk-KZ" sz="2800" strike="noStrike" u="none">
                          <a:solidFill>
                            <a:srgbClr val="ffffff"/>
                          </a:solidFill>
                          <a:uFillTx/>
                          <a:latin typeface="Calibri"/>
                        </a:rPr>
                        <a:t>А </a:t>
                      </a:r>
                      <a:endParaRPr b="0" lang="ru-RU" sz="2800" strike="noStrike" u="none">
                        <a:solidFill>
                          <a:srgbClr val="000000"/>
                        </a:solidFill>
                        <a:uFillTx/>
                        <a:latin typeface="Calibri"/>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trike="noStrike" u="none">
                          <a:solidFill>
                            <a:srgbClr val="ffffff"/>
                          </a:solidFill>
                          <a:uFillTx/>
                          <a:latin typeface="Calibri"/>
                        </a:rPr>
                        <a:t>                               </a:t>
                      </a:r>
                      <a:r>
                        <a:rPr b="1" lang="en-US" sz="2800" strike="noStrike" u="none">
                          <a:solidFill>
                            <a:srgbClr val="ffffff"/>
                          </a:solidFill>
                          <a:uFillTx/>
                          <a:latin typeface="Calibri"/>
                        </a:rPr>
                        <a:t>A                     </a:t>
                      </a:r>
                      <a:endParaRPr b="0" lang="ru-RU" sz="2800" strike="noStrike" u="none">
                        <a:solidFill>
                          <a:srgbClr val="000000"/>
                        </a:solidFill>
                        <a:uFillTx/>
                        <a:latin typeface="Calibri"/>
                      </a:endParaRPr>
                    </a:p>
                  </a:txBody>
                  <a:tcPr anchor="t" marL="90000" marR="90000">
                    <a:lnL w="5760">
                      <a:solidFill>
                        <a:srgbClr val="ffffff"/>
                      </a:solidFill>
                      <a:prstDash val="solid"/>
                    </a:lnL>
                    <a:lnR w="5760">
                      <a:solidFill>
                        <a:srgbClr val="ffffff"/>
                      </a:solidFill>
                      <a:prstDash val="solid"/>
                    </a:lnR>
                    <a:lnT w="5760">
                      <a:solidFill>
                        <a:srgbClr val="ffffff"/>
                      </a:solidFill>
                      <a:prstDash val="solid"/>
                    </a:lnT>
                    <a:lnB w="18720">
                      <a:solidFill>
                        <a:srgbClr val="ffffff"/>
                      </a:solidFill>
                      <a:prstDash val="solid"/>
                    </a:lnB>
                    <a:solidFill>
                      <a:srgbClr val="5b9bd5"/>
                    </a:solidFill>
                  </a:tcPr>
                </a:tc>
              </a:tr>
              <a:tr h="1371600">
                <a:tc>
                  <a:txBody>
                    <a:bodyPr lIns="90000" rIns="9000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800" strike="noStrike" u="none">
                          <a:solidFill>
                            <a:srgbClr val="046fb6"/>
                          </a:solidFill>
                          <a:uFillTx/>
                          <a:latin typeface="Open Sans"/>
                        </a:rPr>
                        <a:t>                            </a:t>
                      </a:r>
                      <a:r>
                        <a:rPr b="0" lang="en-US" sz="2800" strike="noStrike" u="none">
                          <a:solidFill>
                            <a:srgbClr val="046fb6"/>
                          </a:solidFill>
                          <a:uFillTx/>
                          <a:latin typeface="Open Sans"/>
                        </a:rPr>
                        <a:t>        </a:t>
                      </a:r>
                      <a:r>
                        <a:rPr b="0" lang="kk-KZ" sz="2800" strike="noStrike" u="none">
                          <a:solidFill>
                            <a:srgbClr val="046fb6"/>
                          </a:solidFill>
                          <a:uFillTx/>
                          <a:latin typeface="Open Sans"/>
                        </a:rPr>
                        <a:t>               </a:t>
                      </a:r>
                      <a:r>
                        <a:rPr b="0" lang="kk-KZ" sz="2800" strike="noStrike" u="none">
                          <a:solidFill>
                            <a:srgbClr val="046fb6"/>
                          </a:solidFill>
                          <a:uFillTx/>
                          <a:latin typeface="Open Sans"/>
                        </a:rPr>
                        <a:t>В</a:t>
                      </a:r>
                      <a:endParaRPr b="0" lang="ru-RU" sz="2800" strike="noStrike" u="none">
                        <a:solidFill>
                          <a:srgbClr val="000000"/>
                        </a:solidFill>
                        <a:uFillTx/>
                        <a:latin typeface="Calibri"/>
                      </a:endParaRPr>
                    </a:p>
                  </a:txBody>
                  <a:tcPr anchor="t" marL="90000" marR="90000">
                    <a:lnL w="5760">
                      <a:solidFill>
                        <a:srgbClr val="ffffff"/>
                      </a:solidFill>
                      <a:prstDash val="solid"/>
                    </a:lnL>
                    <a:lnR w="5760">
                      <a:solidFill>
                        <a:srgbClr val="ffffff"/>
                      </a:solidFill>
                      <a:prstDash val="solid"/>
                    </a:lnR>
                    <a:lnT w="18720">
                      <a:solidFill>
                        <a:srgbClr val="ffffff"/>
                      </a:solidFill>
                      <a:prstDash val="solid"/>
                    </a:lnT>
                    <a:lnB w="5760">
                      <a:solidFill>
                        <a:srgbClr val="ffffff"/>
                      </a:solidFill>
                      <a:prstDash val="solid"/>
                    </a:lnB>
                    <a:solidFill>
                      <a:srgbClr val="d2deef"/>
                    </a:solidFill>
                  </a:tcPr>
                </a:tc>
              </a:tr>
              <a:tr h="1386000">
                <a:tc>
                  <a:txBody>
                    <a:bodyPr lIns="90000" rIns="90000" anchor="t">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800" strike="noStrike" u="none">
                          <a:solidFill>
                            <a:srgbClr val="000000"/>
                          </a:solidFill>
                          <a:uFillTx/>
                          <a:latin typeface="Calibri"/>
                        </a:rPr>
                        <a:t>                                   </a:t>
                      </a:r>
                      <a:r>
                        <a:rPr b="0" lang="en-US" sz="2800" strike="noStrike" u="none">
                          <a:solidFill>
                            <a:srgbClr val="000000"/>
                          </a:solidFill>
                          <a:uFillTx/>
                          <a:latin typeface="Calibri"/>
                        </a:rPr>
                        <a:t>        </a:t>
                      </a:r>
                      <a:r>
                        <a:rPr b="0" lang="kk-KZ" sz="2800" strike="noStrike" u="none">
                          <a:solidFill>
                            <a:srgbClr val="000000"/>
                          </a:solidFill>
                          <a:uFillTx/>
                          <a:latin typeface="Calibri"/>
                        </a:rPr>
                        <a:t>               </a:t>
                      </a:r>
                      <a:r>
                        <a:rPr b="0" lang="en-US" sz="2800" strike="noStrike" u="none">
                          <a:solidFill>
                            <a:srgbClr val="000000"/>
                          </a:solidFill>
                          <a:uFillTx/>
                          <a:latin typeface="Calibri"/>
                        </a:rPr>
                        <a:t> </a:t>
                      </a:r>
                      <a:r>
                        <a:rPr b="0" lang="kk-KZ" sz="2800" strike="noStrike" u="none">
                          <a:solidFill>
                            <a:srgbClr val="000000"/>
                          </a:solidFill>
                          <a:uFillTx/>
                          <a:latin typeface="Calibri"/>
                        </a:rPr>
                        <a:t>   </a:t>
                      </a:r>
                      <a:r>
                        <a:rPr b="0" lang="kk-KZ" sz="2800" strike="noStrike" u="none">
                          <a:solidFill>
                            <a:srgbClr val="000000"/>
                          </a:solidFill>
                          <a:uFillTx/>
                          <a:latin typeface="Calibri"/>
                        </a:rPr>
                        <a:t>С</a:t>
                      </a:r>
                      <a:endParaRPr b="0" lang="ru-RU" sz="2800" strike="noStrike" u="none">
                        <a:solidFill>
                          <a:srgbClr val="000000"/>
                        </a:solidFill>
                        <a:uFillTx/>
                        <a:latin typeface="Calibri"/>
                      </a:endParaRPr>
                    </a:p>
                  </a:txBody>
                  <a:tcPr anchor="t" marL="90000" marR="90000">
                    <a:lnL w="5760">
                      <a:solidFill>
                        <a:srgbClr val="ffffff"/>
                      </a:solidFill>
                      <a:prstDash val="solid"/>
                    </a:lnL>
                    <a:lnR w="5760">
                      <a:solidFill>
                        <a:srgbClr val="ffffff"/>
                      </a:solidFill>
                      <a:prstDash val="solid"/>
                    </a:lnR>
                    <a:lnT w="5760">
                      <a:solidFill>
                        <a:srgbClr val="ffffff"/>
                      </a:solidFill>
                      <a:prstDash val="solid"/>
                    </a:lnT>
                    <a:lnB w="5760">
                      <a:solidFill>
                        <a:srgbClr val="ffffff"/>
                      </a:solidFill>
                      <a:prstDash val="solid"/>
                    </a:lnB>
                    <a:solidFill>
                      <a:srgbClr val="eaeff7"/>
                    </a:solidFill>
                  </a:tcPr>
                </a:tc>
              </a:tr>
              <a:tr h="1333440">
                <a:tc>
                  <a:txBody>
                    <a:bodyPr lIns="90000" rIns="90000" anchor="t">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800" strike="noStrike" u="none">
                          <a:solidFill>
                            <a:srgbClr val="000000"/>
                          </a:solidFill>
                          <a:uFillTx/>
                          <a:latin typeface="Calibri"/>
                        </a:rPr>
                        <a:t>                                  </a:t>
                      </a:r>
                      <a:r>
                        <a:rPr b="0" lang="en-US" sz="2800" strike="noStrike" u="none">
                          <a:solidFill>
                            <a:srgbClr val="000000"/>
                          </a:solidFill>
                          <a:uFillTx/>
                          <a:latin typeface="Calibri"/>
                        </a:rPr>
                        <a:t>           </a:t>
                      </a:r>
                      <a:r>
                        <a:rPr b="0" lang="kk-KZ" sz="2800" strike="noStrike" u="none">
                          <a:solidFill>
                            <a:srgbClr val="000000"/>
                          </a:solidFill>
                          <a:uFillTx/>
                          <a:latin typeface="Calibri"/>
                        </a:rPr>
                        <a:t>                 </a:t>
                      </a:r>
                      <a:r>
                        <a:rPr b="0" lang="en-US" sz="2800" strike="noStrike" u="none">
                          <a:solidFill>
                            <a:srgbClr val="000000"/>
                          </a:solidFill>
                          <a:uFillTx/>
                          <a:latin typeface="Calibri"/>
                        </a:rPr>
                        <a:t>D</a:t>
                      </a:r>
                      <a:endParaRPr b="0" lang="ru-RU" sz="2800" strike="noStrike" u="none">
                        <a:solidFill>
                          <a:srgbClr val="000000"/>
                        </a:solidFill>
                        <a:uFillTx/>
                        <a:latin typeface="Calibri"/>
                      </a:endParaRPr>
                    </a:p>
                  </a:txBody>
                  <a:tcPr anchor="t" marL="90000" marR="90000">
                    <a:lnL w="5760">
                      <a:solidFill>
                        <a:srgbClr val="ffffff"/>
                      </a:solidFill>
                      <a:prstDash val="solid"/>
                    </a:lnL>
                    <a:lnR w="5760">
                      <a:solidFill>
                        <a:srgbClr val="ffffff"/>
                      </a:solidFill>
                      <a:prstDash val="solid"/>
                    </a:lnR>
                    <a:lnT w="5760">
                      <a:solidFill>
                        <a:srgbClr val="ffffff"/>
                      </a:solidFill>
                      <a:prstDash val="solid"/>
                    </a:lnT>
                    <a:lnB w="5760">
                      <a:solidFill>
                        <a:srgbClr val="ffffff"/>
                      </a:solidFill>
                      <a:prstDash val="solid"/>
                    </a:lnB>
                    <a:solidFill>
                      <a:srgbClr val="d2deef"/>
                    </a:solidFill>
                  </a:tcPr>
                </a:tc>
              </a:tr>
            </a:tbl>
          </a:graphicData>
        </a:graphic>
      </p:graphicFrame>
      <p:pic>
        <p:nvPicPr>
          <p:cNvPr id="39" name="Рисунок 7" descr=""/>
          <p:cNvPicPr/>
          <p:nvPr/>
        </p:nvPicPr>
        <p:blipFill>
          <a:blip r:embed="rId1"/>
          <a:srcRect l="0" t="19584" r="0" b="0"/>
          <a:stretch/>
        </p:blipFill>
        <p:spPr>
          <a:xfrm>
            <a:off x="816120" y="3875040"/>
            <a:ext cx="2762280" cy="1319400"/>
          </a:xfrm>
          <a:prstGeom prst="rect">
            <a:avLst/>
          </a:prstGeom>
          <a:ln w="0">
            <a:noFill/>
          </a:ln>
        </p:spPr>
      </p:pic>
      <p:pic>
        <p:nvPicPr>
          <p:cNvPr id="40" name="Рисунок 8" descr=""/>
          <p:cNvPicPr/>
          <p:nvPr/>
        </p:nvPicPr>
        <p:blipFill>
          <a:blip r:embed="rId2"/>
          <a:srcRect l="12614" t="3095" r="0" b="0"/>
          <a:stretch/>
        </p:blipFill>
        <p:spPr>
          <a:xfrm>
            <a:off x="816120" y="1104840"/>
            <a:ext cx="2762280" cy="1282680"/>
          </a:xfrm>
          <a:prstGeom prst="rect">
            <a:avLst/>
          </a:prstGeom>
          <a:ln w="0">
            <a:noFill/>
          </a:ln>
        </p:spPr>
      </p:pic>
      <p:pic>
        <p:nvPicPr>
          <p:cNvPr id="41" name="Рисунок 9" descr=""/>
          <p:cNvPicPr/>
          <p:nvPr/>
        </p:nvPicPr>
        <p:blipFill>
          <a:blip r:embed="rId3"/>
          <a:srcRect l="12283" t="0" r="0" b="0"/>
          <a:stretch/>
        </p:blipFill>
        <p:spPr>
          <a:xfrm>
            <a:off x="838080" y="5130720"/>
            <a:ext cx="2762280" cy="1360440"/>
          </a:xfrm>
          <a:prstGeom prst="rect">
            <a:avLst/>
          </a:prstGeom>
          <a:ln w="0">
            <a:noFill/>
          </a:ln>
        </p:spPr>
      </p:pic>
      <p:pic>
        <p:nvPicPr>
          <p:cNvPr id="42" name="Рисунок 10" descr=""/>
          <p:cNvPicPr/>
          <p:nvPr/>
        </p:nvPicPr>
        <p:blipFill>
          <a:blip r:embed="rId4"/>
          <a:stretch/>
        </p:blipFill>
        <p:spPr>
          <a:xfrm>
            <a:off x="838080" y="2432160"/>
            <a:ext cx="2762280" cy="1344600"/>
          </a:xfrm>
          <a:prstGeom prst="rect">
            <a:avLst/>
          </a:prstGeom>
          <a:ln w="0">
            <a:noFill/>
          </a:ln>
        </p:spPr>
      </p:pic>
      <p:sp>
        <p:nvSpPr>
          <p:cNvPr id="43" name="Прямоугольник 11"/>
          <p:cNvSpPr/>
          <p:nvPr/>
        </p:nvSpPr>
        <p:spPr>
          <a:xfrm>
            <a:off x="6583320" y="5665680"/>
            <a:ext cx="4570560" cy="100872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4472c4"/>
                </a:solidFill>
                <a:uFillTx/>
                <a:latin typeface="Times New Roman"/>
                <a:ea typeface="Times New Roman"/>
              </a:rPr>
              <a:t>Дескриптор:</a:t>
            </a:r>
            <a:endParaRPr b="0" lang="ru-RU" sz="20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4472c4"/>
                </a:solidFill>
                <a:uFillTx/>
                <a:latin typeface="Times New Roman"/>
                <a:ea typeface="Times New Roman"/>
              </a:rPr>
              <a:t>-</a:t>
            </a:r>
            <a:r>
              <a:rPr b="0" lang="kk-KZ" sz="2000" strike="noStrike" u="none">
                <a:solidFill>
                  <a:srgbClr val="4472c4"/>
                </a:solidFill>
                <a:uFillTx/>
                <a:latin typeface="Times New Roman"/>
                <a:ea typeface="Times New Roman"/>
              </a:rPr>
              <a:t>биоалуантүрлілік деңгейін агықтап, тұжыорымдама жазады.</a:t>
            </a:r>
            <a:endParaRPr b="0" lang="ru-RU" sz="2000" strike="noStrike" u="none">
              <a:solidFill>
                <a:srgbClr val="000000"/>
              </a:solidFill>
              <a:uFillTx/>
              <a:latin typeface="Calibri"/>
            </a:endParaRPr>
          </a:p>
        </p:txBody>
      </p:sp>
      <p:sp>
        <p:nvSpPr>
          <p:cNvPr id="44" name="TextBox 2"/>
          <p:cNvSpPr/>
          <p:nvPr/>
        </p:nvSpPr>
        <p:spPr>
          <a:xfrm>
            <a:off x="6715080" y="1197000"/>
            <a:ext cx="4781520" cy="436284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4472c4"/>
                </a:solidFill>
                <a:uFillTx/>
                <a:latin typeface="Times New Roman"/>
                <a:ea typeface="Times New Roman"/>
              </a:rPr>
              <a:t>А-Түрлердің әртүрлілігі мекен ету ортасындағы әртүрлілік</a:t>
            </a:r>
            <a:endParaRPr b="0" lang="ru-RU" sz="20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0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4472c4"/>
                </a:solidFill>
                <a:uFillTx/>
                <a:latin typeface="Times New Roman"/>
                <a:ea typeface="Times New Roman"/>
              </a:rPr>
              <a:t>D</a:t>
            </a:r>
            <a:r>
              <a:rPr b="0" lang="kk-KZ" sz="2000" strike="noStrike" u="none">
                <a:solidFill>
                  <a:srgbClr val="4472c4"/>
                </a:solidFill>
                <a:uFillTx/>
                <a:latin typeface="Times New Roman"/>
                <a:ea typeface="Times New Roman"/>
              </a:rPr>
              <a:t>-Экожүйенің әртүрлілігі - мекен ортасы, қауымдастықтар және экологиялық процестердің әртүрлілігің</a:t>
            </a:r>
            <a:endParaRPr b="0" lang="ru-RU" sz="20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0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4472c4"/>
                </a:solidFill>
                <a:uFillTx/>
                <a:latin typeface="Times New Roman"/>
                <a:ea typeface="Times New Roman"/>
              </a:rPr>
              <a:t>С-әрқайсысында өзіндік генетикалық құрамы бар, түрдің түрлі популяциялар болуы мүмкін</a:t>
            </a:r>
            <a:endParaRPr b="0" lang="ru-RU" sz="20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0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4472c4"/>
                </a:solidFill>
                <a:uFillTx/>
                <a:latin typeface="Times New Roman"/>
                <a:ea typeface="Times New Roman"/>
              </a:rPr>
              <a:t>В</a:t>
            </a:r>
            <a:r>
              <a:rPr b="0" lang="ru-RU" sz="2000" strike="noStrike" u="none">
                <a:solidFill>
                  <a:srgbClr val="4472c4"/>
                </a:solidFill>
                <a:uFillTx/>
                <a:latin typeface="Times New Roman"/>
                <a:ea typeface="Times New Roman"/>
              </a:rPr>
              <a:t>- эндемиктер салыстырмалы түрде шектеулі аймақта кездесетін түрлер.</a:t>
            </a:r>
            <a:endParaRPr b="0" lang="ru-RU" sz="20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000" strike="noStrike" u="none">
              <a:solidFill>
                <a:srgbClr val="000000"/>
              </a:solidFill>
              <a:uFillTx/>
              <a:latin typeface="Calibri"/>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 name="PlaceHolder 1"/>
          <p:cNvSpPr>
            <a:spLocks noGrp="1"/>
          </p:cNvSpPr>
          <p:nvPr>
            <p:ph type="title"/>
          </p:nvPr>
        </p:nvSpPr>
        <p:spPr>
          <a:xfrm>
            <a:off x="838080" y="365040"/>
            <a:ext cx="10515600" cy="1325520"/>
          </a:xfrm>
          <a:prstGeom prst="rect">
            <a:avLst/>
          </a:prstGeom>
          <a:noFill/>
          <a:ln w="0">
            <a:noFill/>
          </a:ln>
        </p:spPr>
        <p:txBody>
          <a:bodyPr lIns="91440" rIns="91440" tIns="45720" bIns="4572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4400" strike="noStrike" u="none">
                <a:solidFill>
                  <a:srgbClr val="4472c4"/>
                </a:solidFill>
                <a:uFillTx/>
                <a:latin typeface="Times New Roman"/>
                <a:ea typeface="Times New Roman"/>
              </a:rPr>
              <a:t>Кері байланыс: </a:t>
            </a:r>
            <a:r>
              <a:rPr b="0" lang="en-US" sz="4400" strike="noStrike" u="none">
                <a:solidFill>
                  <a:srgbClr val="4472c4"/>
                </a:solidFill>
                <a:uFillTx/>
                <a:latin typeface="Times New Roman"/>
                <a:ea typeface="Times New Roman"/>
              </a:rPr>
              <a:t>Padlet.com</a:t>
            </a:r>
            <a:endParaRPr b="0" lang="ru-RU" sz="4400" strike="noStrike" u="none">
              <a:solidFill>
                <a:srgbClr val="000000"/>
              </a:solidFill>
              <a:uFillTx/>
              <a:latin typeface="Calibri Light"/>
            </a:endParaRPr>
          </a:p>
        </p:txBody>
      </p:sp>
      <p:sp>
        <p:nvSpPr>
          <p:cNvPr id="46" name=""/>
          <p:cNvSpPr txBox="1"/>
          <p:nvPr/>
        </p:nvSpPr>
        <p:spPr>
          <a:xfrm>
            <a:off x="838080" y="1825200"/>
            <a:ext cx="10515600" cy="4351320"/>
          </a:xfrm>
          <a:prstGeom prst="rect">
            <a:avLst/>
          </a:prstGeom>
          <a:noFill/>
          <a:ln w="0">
            <a:noFill/>
          </a:ln>
        </p:spPr>
        <p:txBody>
          <a:bodyPr anchor="t">
            <a:normAutofit/>
          </a:bodyPr>
          <a:p>
            <a:pPr>
              <a:lnSpc>
                <a:spcPct val="9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800" strike="noStrike" u="none">
                <a:solidFill>
                  <a:srgbClr val="4472c4"/>
                </a:solidFill>
                <a:uFillTx/>
                <a:latin typeface="Times New Roman"/>
                <a:ea typeface="Times New Roman"/>
              </a:rPr>
              <a:t>Мақсаты:</a:t>
            </a:r>
            <a:r>
              <a:rPr b="0" lang="ru-RU" sz="2800" strike="noStrike" u="none">
                <a:solidFill>
                  <a:srgbClr val="4472c4"/>
                </a:solidFill>
                <a:uFillTx/>
                <a:latin typeface="Times New Roman"/>
                <a:ea typeface="Times New Roman"/>
              </a:rPr>
              <a:t>11.3.1.3 - экожүйенің алуантүрлілігі мен тұрақтылығы арасындағы өзара байланысты орнату</a:t>
            </a:r>
            <a:br>
              <a:rPr sz="2800"/>
            </a:br>
            <a:endParaRPr b="0" lang="ru-RU" sz="2800" strike="noStrike" u="none">
              <a:solidFill>
                <a:srgbClr val="000000"/>
              </a:solidFill>
              <a:uFillTx/>
              <a:latin typeface="Calibri"/>
            </a:endParaRPr>
          </a:p>
          <a:p>
            <a:pPr>
              <a:lnSpc>
                <a:spcPct val="9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800" strike="noStrike" u="none">
                <a:solidFill>
                  <a:srgbClr val="4472c4"/>
                </a:solidFill>
                <a:uFillTx/>
                <a:latin typeface="Times New Roman"/>
                <a:ea typeface="Times New Roman"/>
              </a:rPr>
              <a:t>Өз ойыңды сабақ мақсатына сәйкес есте сақтап, кері байланыс жазыңыз.</a:t>
            </a:r>
            <a:endParaRPr b="0" lang="ru-RU" sz="2800" strike="noStrike" u="none">
              <a:solidFill>
                <a:srgbClr val="000000"/>
              </a:solidFill>
              <a:uFillTx/>
              <a:latin typeface="Calibri"/>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 name="PlaceHolder 1"/>
          <p:cNvSpPr>
            <a:spLocks noGrp="1"/>
          </p:cNvSpPr>
          <p:nvPr>
            <p:ph type="title"/>
          </p:nvPr>
        </p:nvSpPr>
        <p:spPr>
          <a:xfrm>
            <a:off x="838080" y="1031760"/>
            <a:ext cx="10747440" cy="1325520"/>
          </a:xfrm>
          <a:prstGeom prst="rect">
            <a:avLst/>
          </a:prstGeom>
          <a:noFill/>
          <a:ln w="0">
            <a:noFill/>
          </a:ln>
        </p:spPr>
        <p:txBody>
          <a:bodyPr lIns="91440" rIns="91440" tIns="45720" bIns="45720" anchor="ctr">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800" strike="noStrike" u="none">
                <a:solidFill>
                  <a:srgbClr val="4472c4"/>
                </a:solidFill>
                <a:uFillTx/>
                <a:latin typeface="Times New Roman"/>
                <a:ea typeface="Times New Roman"/>
              </a:rPr>
              <a:t>Мақсаты:</a:t>
            </a:r>
            <a:r>
              <a:rPr b="0" lang="ru-RU" sz="2800" strike="noStrike" u="none">
                <a:solidFill>
                  <a:srgbClr val="4472c4"/>
                </a:solidFill>
                <a:uFillTx/>
                <a:latin typeface="Times New Roman"/>
                <a:ea typeface="Times New Roman"/>
              </a:rPr>
              <a:t>11.3.1.3 - экожүйенің алуантүрлілігі мен тұрақтылығы арасындағы өзара байланысты орнату</a:t>
            </a:r>
            <a:br>
              <a:rPr sz="2800"/>
            </a:br>
            <a:endParaRPr b="0" lang="ru-RU" sz="2800" strike="noStrike" u="none">
              <a:solidFill>
                <a:srgbClr val="000000"/>
              </a:solidFill>
              <a:uFillTx/>
              <a:latin typeface="Calibri Light"/>
            </a:endParaRPr>
          </a:p>
        </p:txBody>
      </p:sp>
      <p:pic>
        <p:nvPicPr>
          <p:cNvPr id="7" name="Объект 2" descr=""/>
          <p:cNvPicPr/>
          <p:nvPr/>
        </p:nvPicPr>
        <p:blipFill>
          <a:blip r:embed="rId1"/>
          <a:stretch/>
        </p:blipFill>
        <p:spPr>
          <a:xfrm>
            <a:off x="712800" y="2462040"/>
            <a:ext cx="11174400" cy="2768760"/>
          </a:xfrm>
          <a:prstGeom prst="rect">
            <a:avLst/>
          </a:prstGeom>
          <a:ln w="0">
            <a:noFill/>
          </a:ln>
        </p:spPr>
      </p:pic>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 name="PlaceHolder 1"/>
          <p:cNvSpPr>
            <a:spLocks noGrp="1"/>
          </p:cNvSpPr>
          <p:nvPr>
            <p:ph type="title"/>
          </p:nvPr>
        </p:nvSpPr>
        <p:spPr>
          <a:xfrm>
            <a:off x="3016080" y="798480"/>
            <a:ext cx="3300480" cy="1325520"/>
          </a:xfrm>
          <a:prstGeom prst="rect">
            <a:avLst/>
          </a:prstGeom>
          <a:noFill/>
          <a:ln w="0">
            <a:noFill/>
          </a:ln>
        </p:spPr>
        <p:txBody>
          <a:bodyPr lIns="91440" rIns="91440" tIns="45720" bIns="4572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800" strike="noStrike" u="none">
                <a:solidFill>
                  <a:srgbClr val="4472c4"/>
                </a:solidFill>
                <a:uFillTx/>
                <a:latin typeface="Times New Roman"/>
                <a:ea typeface="Times New Roman"/>
              </a:rPr>
              <a:t>Негізгі ұғымдар:</a:t>
            </a:r>
            <a:endParaRPr b="0" lang="ru-RU" sz="2800" strike="noStrike" u="none">
              <a:solidFill>
                <a:srgbClr val="000000"/>
              </a:solidFill>
              <a:uFillTx/>
              <a:latin typeface="Calibri Light"/>
            </a:endParaRPr>
          </a:p>
        </p:txBody>
      </p:sp>
      <p:sp>
        <p:nvSpPr>
          <p:cNvPr id="9" name=""/>
          <p:cNvSpPr txBox="1"/>
          <p:nvPr/>
        </p:nvSpPr>
        <p:spPr>
          <a:xfrm>
            <a:off x="3101760" y="2206800"/>
            <a:ext cx="7399080" cy="1861920"/>
          </a:xfrm>
          <a:prstGeom prst="rect">
            <a:avLst/>
          </a:prstGeom>
          <a:noFill/>
          <a:ln w="0">
            <a:noFill/>
          </a:ln>
        </p:spPr>
        <p:txBody>
          <a:bodyPr anchor="t">
            <a:normAutofit lnSpcReduction="9999"/>
          </a:bodyPr>
          <a:p>
            <a:pPr>
              <a:lnSpc>
                <a:spcPct val="9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800" strike="noStrike" u="none">
                <a:solidFill>
                  <a:srgbClr val="4472c4"/>
                </a:solidFill>
                <a:uFillTx/>
                <a:latin typeface="Calibri"/>
              </a:rPr>
              <a:t>-</a:t>
            </a:r>
            <a:r>
              <a:rPr b="0" lang="kk-KZ" sz="2800" strike="noStrike" u="none">
                <a:solidFill>
                  <a:srgbClr val="4472c4"/>
                </a:solidFill>
                <a:uFillTx/>
                <a:latin typeface="Times New Roman"/>
                <a:ea typeface="Times New Roman"/>
              </a:rPr>
              <a:t>түрлердің биоалуантүрлілігі</a:t>
            </a:r>
            <a:endParaRPr b="0" lang="ru-RU" sz="2800" strike="noStrike" u="none">
              <a:solidFill>
                <a:srgbClr val="000000"/>
              </a:solidFill>
              <a:uFillTx/>
              <a:latin typeface="Calibri"/>
            </a:endParaRPr>
          </a:p>
          <a:p>
            <a:pPr>
              <a:lnSpc>
                <a:spcPct val="9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800" strike="noStrike" u="none">
                <a:solidFill>
                  <a:srgbClr val="4472c4"/>
                </a:solidFill>
                <a:uFillTx/>
                <a:latin typeface="Times New Roman"/>
                <a:ea typeface="Times New Roman"/>
              </a:rPr>
              <a:t>-биоалуантүрлілік типтері</a:t>
            </a:r>
            <a:endParaRPr b="0" lang="ru-RU" sz="2800" strike="noStrike" u="none">
              <a:solidFill>
                <a:srgbClr val="000000"/>
              </a:solidFill>
              <a:uFillTx/>
              <a:latin typeface="Calibri"/>
            </a:endParaRPr>
          </a:p>
          <a:p>
            <a:pPr>
              <a:lnSpc>
                <a:spcPct val="9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800" strike="noStrike" u="none">
                <a:solidFill>
                  <a:srgbClr val="4472c4"/>
                </a:solidFill>
                <a:uFillTx/>
                <a:latin typeface="Times New Roman"/>
                <a:ea typeface="Times New Roman"/>
              </a:rPr>
              <a:t>-биологиялық алуантүрлілік туралы конвенция</a:t>
            </a:r>
            <a:endParaRPr b="0" lang="ru-RU" sz="2800" strike="noStrike" u="none">
              <a:solidFill>
                <a:srgbClr val="000000"/>
              </a:solidFill>
              <a:uFillTx/>
              <a:latin typeface="Calibri"/>
            </a:endParaRPr>
          </a:p>
          <a:p>
            <a:pPr>
              <a:lnSpc>
                <a:spcPct val="9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800" strike="noStrike" u="none">
                <a:solidFill>
                  <a:srgbClr val="4472c4"/>
                </a:solidFill>
                <a:uFillTx/>
                <a:latin typeface="Times New Roman"/>
                <a:ea typeface="Times New Roman"/>
              </a:rPr>
              <a:t>-биоалуантүрлілікті сақтау</a:t>
            </a:r>
            <a:endParaRPr b="0" lang="ru-RU" sz="2800" strike="noStrike" u="none">
              <a:solidFill>
                <a:srgbClr val="000000"/>
              </a:solidFill>
              <a:uFillTx/>
              <a:latin typeface="Calibri"/>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 name="PlaceHolder 1"/>
          <p:cNvSpPr>
            <a:spLocks noGrp="1"/>
          </p:cNvSpPr>
          <p:nvPr>
            <p:ph type="title"/>
          </p:nvPr>
        </p:nvSpPr>
        <p:spPr>
          <a:xfrm>
            <a:off x="838080" y="365040"/>
            <a:ext cx="10515600" cy="1325520"/>
          </a:xfrm>
          <a:prstGeom prst="rect">
            <a:avLst/>
          </a:prstGeom>
          <a:noFill/>
          <a:ln w="0">
            <a:noFill/>
          </a:ln>
        </p:spPr>
        <p:txBody>
          <a:bodyPr lIns="91440" rIns="91440" tIns="45720" bIns="45720" anchor="ctr">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800" strike="noStrike" u="none">
                <a:solidFill>
                  <a:srgbClr val="4472c4"/>
                </a:solidFill>
                <a:uFillTx/>
                <a:latin typeface="Times New Roman"/>
                <a:ea typeface="Times New Roman"/>
              </a:rPr>
              <a:t>Биологиялық алуантүрлілік</a:t>
            </a:r>
            <a:r>
              <a:rPr b="0" lang="kk-KZ" sz="2800" strike="noStrike" u="none">
                <a:solidFill>
                  <a:srgbClr val="4472c4"/>
                </a:solidFill>
                <a:uFillTx/>
                <a:latin typeface="Times New Roman"/>
                <a:ea typeface="Times New Roman"/>
              </a:rPr>
              <a:t> – бұл жер бетіндегі гендерден бастап экожүйелерге дейінгі барлық тіршілік иелерінің алуантүрлілігі. </a:t>
            </a:r>
            <a:endParaRPr b="0" lang="ru-RU" sz="2800" strike="noStrike" u="none">
              <a:solidFill>
                <a:srgbClr val="000000"/>
              </a:solidFill>
              <a:uFillTx/>
              <a:latin typeface="Calibri Light"/>
            </a:endParaRPr>
          </a:p>
        </p:txBody>
      </p:sp>
      <p:pic>
        <p:nvPicPr>
          <p:cNvPr id="11" name="Объект 3" descr=""/>
          <p:cNvPicPr/>
          <p:nvPr/>
        </p:nvPicPr>
        <p:blipFill>
          <a:blip r:embed="rId1"/>
          <a:stretch/>
        </p:blipFill>
        <p:spPr>
          <a:xfrm>
            <a:off x="841320" y="1444680"/>
            <a:ext cx="10515600" cy="5138640"/>
          </a:xfrm>
          <a:prstGeom prst="rect">
            <a:avLst/>
          </a:prstGeom>
          <a:ln w="0">
            <a:noFill/>
          </a:ln>
        </p:spPr>
      </p:pic>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2" name="Объект 3" descr=""/>
          <p:cNvPicPr/>
          <p:nvPr/>
        </p:nvPicPr>
        <p:blipFill>
          <a:blip r:embed="rId1"/>
          <a:stretch/>
        </p:blipFill>
        <p:spPr>
          <a:xfrm>
            <a:off x="0" y="1000080"/>
            <a:ext cx="12223800" cy="4986360"/>
          </a:xfrm>
          <a:prstGeom prst="rect">
            <a:avLst/>
          </a:prstGeom>
          <a:ln w="0">
            <a:noFill/>
          </a:ln>
        </p:spPr>
      </p:pic>
      <p:pic>
        <p:nvPicPr>
          <p:cNvPr id="13" name="" descr=""/>
          <p:cNvPicPr/>
          <p:nvPr/>
        </p:nvPicPr>
        <p:blipFill>
          <a:blip r:embed="rId2"/>
          <a:stretch/>
        </p:blipFill>
        <p:spPr>
          <a:xfrm>
            <a:off x="838080" y="1825200"/>
            <a:ext cx="10515600" cy="4351320"/>
          </a:xfrm>
          <a:prstGeom prst="rect">
            <a:avLst/>
          </a:prstGeom>
          <a:ln w="0">
            <a:noFill/>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 name=""/>
          <p:cNvSpPr txBox="1"/>
          <p:nvPr/>
        </p:nvSpPr>
        <p:spPr>
          <a:xfrm>
            <a:off x="1318680" y="1404720"/>
            <a:ext cx="9766440" cy="4074840"/>
          </a:xfrm>
          <a:prstGeom prst="rect">
            <a:avLst/>
          </a:prstGeom>
          <a:noFill/>
          <a:ln w="0">
            <a:noFill/>
          </a:ln>
        </p:spPr>
        <p:txBody>
          <a:bodyPr anchor="t">
            <a:normAutofit/>
          </a:bodyPr>
          <a:p>
            <a:pPr>
              <a:lnSpc>
                <a:spcPct val="9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800" strike="noStrike" u="none">
                <a:solidFill>
                  <a:srgbClr val="4472c4"/>
                </a:solidFill>
                <a:uFillTx/>
                <a:latin typeface="Times New Roman"/>
                <a:ea typeface="Times New Roman"/>
              </a:rPr>
              <a:t>1992 жылы Рио-де-Жанейрода  (Бразилияда)БҰҰ-ның Қоршаған орта және даму жөнінде конференциясы өтті. Онда Жер шарының көптеген мемлекет  өкілдері биологиялық алуантүрлілік жөніндегі Конвенцияға қол қойды.</a:t>
            </a:r>
            <a:endParaRPr b="0" lang="ru-RU" sz="2800" strike="noStrike" u="none">
              <a:solidFill>
                <a:srgbClr val="000000"/>
              </a:solidFill>
              <a:uFillTx/>
              <a:latin typeface="Calibri"/>
            </a:endParaRPr>
          </a:p>
          <a:p>
            <a:pPr>
              <a:lnSpc>
                <a:spcPct val="9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800" strike="noStrike" u="none">
              <a:solidFill>
                <a:srgbClr val="000000"/>
              </a:solidFill>
              <a:uFillTx/>
              <a:latin typeface="Calibri"/>
            </a:endParaRPr>
          </a:p>
          <a:p>
            <a:pPr>
              <a:lnSpc>
                <a:spcPct val="9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800" strike="noStrike" u="none">
                <a:solidFill>
                  <a:srgbClr val="4472c4"/>
                </a:solidFill>
                <a:uFillTx/>
                <a:latin typeface="Times New Roman"/>
                <a:ea typeface="Times New Roman"/>
              </a:rPr>
              <a:t>Конвенцияға қосымша ХХІ ғасырдағы әрекет бағдарламасы қабылданды.Тірі организмдер мен биологиялық жүйелердің алуантүрлілігін сақтау-адамның өмір сүруі мен өркениетінің тұрақты дамуының қажетті шарты.</a:t>
            </a:r>
            <a:endParaRPr b="0" lang="ru-RU" sz="2800" strike="noStrike" u="none">
              <a:solidFill>
                <a:srgbClr val="000000"/>
              </a:solidFill>
              <a:uFillTx/>
              <a:latin typeface="Calibri"/>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 name="Прямоугольник 4"/>
          <p:cNvSpPr/>
          <p:nvPr/>
        </p:nvSpPr>
        <p:spPr>
          <a:xfrm>
            <a:off x="1122480" y="766800"/>
            <a:ext cx="10520280" cy="5338800"/>
          </a:xfrm>
          <a:prstGeom prst="rect">
            <a:avLst/>
          </a:prstGeom>
          <a:noFill/>
          <a:ln w="0">
            <a:noFill/>
          </a:ln>
        </p:spPr>
        <p:style>
          <a:lnRef idx="0"/>
          <a:fillRef idx="0"/>
          <a:effectRef idx="0"/>
          <a:fontRef idx="minor"/>
        </p:style>
        <p:txBody>
          <a:bodyPr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3100" strike="noStrike" u="none">
                <a:solidFill>
                  <a:srgbClr val="4472c4"/>
                </a:solidFill>
                <a:uFillTx/>
                <a:latin typeface="Calibri"/>
              </a:rPr>
              <a:t>1) </a:t>
            </a:r>
            <a:r>
              <a:rPr b="0" lang="ru-RU" sz="3100" strike="noStrike" u="none">
                <a:solidFill>
                  <a:srgbClr val="4472c4"/>
                </a:solidFill>
                <a:uFillTx/>
                <a:latin typeface="Times New Roman"/>
                <a:ea typeface="Times New Roman"/>
              </a:rPr>
              <a:t>альфа әртүрлілігі - қауымдастықтағы алуан түрлілігі; белгілі бір қауымдастықтағы түрлер санын санау арқылы анықталады, Симпсон әртүрлілік индексіне негізделген түрлер мен доминанттардың біркелкілігін көрсетеді.</a:t>
            </a:r>
            <a:br>
              <a:rPr sz="3100"/>
            </a:br>
            <a:r>
              <a:rPr b="0" lang="ru-RU" sz="3100" strike="noStrike" u="none">
                <a:solidFill>
                  <a:srgbClr val="4472c4"/>
                </a:solidFill>
                <a:uFillTx/>
                <a:latin typeface="Times New Roman"/>
                <a:ea typeface="Times New Roman"/>
              </a:rPr>
              <a:t>2) бета әртүрлілік - арасындағы әртүрлілік екі қауымдастық; әртүрлілік индекстерін қолдану арқылы анықталады (Симпсон индексі негізінде әртүрлілік индексінің нәтижелерін салыстырады);</a:t>
            </a:r>
            <a:br>
              <a:rPr sz="3100"/>
            </a:br>
            <a:r>
              <a:rPr b="0" lang="ru-RU" sz="3100" strike="noStrike" u="none">
                <a:solidFill>
                  <a:srgbClr val="4472c4"/>
                </a:solidFill>
                <a:uFillTx/>
                <a:latin typeface="Times New Roman"/>
                <a:ea typeface="Times New Roman"/>
              </a:rPr>
              <a:t>3) гаммалық әртүрлілік -  континенттің </a:t>
            </a:r>
            <a:r>
              <a:rPr b="0" lang="ru-RU" sz="3200" strike="noStrike" u="none">
                <a:solidFill>
                  <a:srgbClr val="4472c4"/>
                </a:solidFill>
                <a:uFillTx/>
                <a:latin typeface="Times New Roman"/>
                <a:ea typeface="Times New Roman"/>
              </a:rPr>
              <a:t>және</a:t>
            </a:r>
            <a:r>
              <a:rPr b="0" lang="ru-RU" sz="3200" strike="noStrike" u="none">
                <a:solidFill>
                  <a:srgbClr val="000000"/>
                </a:solidFill>
                <a:uFillTx/>
                <a:latin typeface="Times New Roman"/>
                <a:ea typeface="Times New Roman"/>
              </a:rPr>
              <a:t> </a:t>
            </a:r>
            <a:r>
              <a:rPr b="0" lang="ru-RU" sz="3200" strike="noStrike" u="none">
                <a:solidFill>
                  <a:srgbClr val="4472c4"/>
                </a:solidFill>
                <a:uFillTx/>
                <a:latin typeface="Times New Roman"/>
                <a:ea typeface="Times New Roman"/>
              </a:rPr>
              <a:t>аралдың кең аудандарындағы әртүрлілік.</a:t>
            </a:r>
            <a:br>
              <a:rPr sz="3200"/>
            </a:br>
            <a:endParaRPr b="0" lang="ru-RU" sz="3200" strike="noStrike" u="none">
              <a:solidFill>
                <a:srgbClr val="000000"/>
              </a:solidFill>
              <a:uFillTx/>
              <a:latin typeface="Calibri"/>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 name="PlaceHolder 1"/>
          <p:cNvSpPr>
            <a:spLocks noGrp="1"/>
          </p:cNvSpPr>
          <p:nvPr>
            <p:ph type="title"/>
          </p:nvPr>
        </p:nvSpPr>
        <p:spPr>
          <a:xfrm>
            <a:off x="744120" y="4921200"/>
            <a:ext cx="10907640" cy="681120"/>
          </a:xfrm>
          <a:prstGeom prst="rect">
            <a:avLst/>
          </a:prstGeom>
          <a:noFill/>
          <a:ln w="0">
            <a:noFill/>
          </a:ln>
        </p:spPr>
        <p:txBody>
          <a:bodyPr lIns="91440" rIns="91440" tIns="45720" bIns="4572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4472c4"/>
                </a:solidFill>
                <a:uFillTx/>
                <a:latin typeface="Times New Roman"/>
                <a:ea typeface="Times New Roman"/>
              </a:rPr>
              <a:t>          </a:t>
            </a:r>
            <a:r>
              <a:rPr b="0" lang="ru-RU" sz="2800" strike="noStrike" u="none">
                <a:solidFill>
                  <a:srgbClr val="4472c4"/>
                </a:solidFill>
                <a:uFillTx/>
                <a:latin typeface="Times New Roman"/>
                <a:ea typeface="Times New Roman"/>
              </a:rPr>
              <a:t>Маржан рифтері                                 Регель рафидофитоны.</a:t>
            </a:r>
            <a:br>
              <a:rPr sz="2800"/>
            </a:br>
            <a:r>
              <a:rPr b="0" lang="ru-RU" sz="2800" strike="noStrike" u="none">
                <a:solidFill>
                  <a:srgbClr val="4472c4"/>
                </a:solidFill>
                <a:uFillTx/>
                <a:latin typeface="Times New Roman"/>
                <a:ea typeface="Times New Roman"/>
              </a:rPr>
              <a:t>                                                                           Реликті эндемик. </a:t>
            </a:r>
            <a:br>
              <a:rPr sz="2800"/>
            </a:br>
            <a:r>
              <a:rPr b="0" lang="ru-RU" sz="2800" strike="noStrike" u="none">
                <a:solidFill>
                  <a:srgbClr val="4472c4"/>
                </a:solidFill>
                <a:uFillTx/>
                <a:latin typeface="Times New Roman"/>
                <a:ea typeface="Times New Roman"/>
              </a:rPr>
              <a:t>Қазақстанда өсімдік түрлерінің 14%-ға жуығы эндемик болып саналады. Жануарлардың арасындағы эндемик, мысалы, жалман (селевиния). Австралияда өсімдіктер мен жануарлар түрлерінің 80%-дан астамы эндемиктер болып саналады.</a:t>
            </a:r>
            <a:endParaRPr b="0" lang="ru-RU" sz="2800" strike="noStrike" u="none">
              <a:solidFill>
                <a:srgbClr val="000000"/>
              </a:solidFill>
              <a:uFillTx/>
              <a:latin typeface="Calibri Light"/>
            </a:endParaRPr>
          </a:p>
        </p:txBody>
      </p:sp>
      <p:pic>
        <p:nvPicPr>
          <p:cNvPr id="17" name="Объект 3" descr=""/>
          <p:cNvPicPr/>
          <p:nvPr/>
        </p:nvPicPr>
        <p:blipFill>
          <a:blip r:embed="rId1"/>
          <a:srcRect l="7444" t="20874" r="0" b="0"/>
          <a:stretch/>
        </p:blipFill>
        <p:spPr>
          <a:xfrm>
            <a:off x="744480" y="546120"/>
            <a:ext cx="5494320" cy="3557520"/>
          </a:xfrm>
          <a:prstGeom prst="rect">
            <a:avLst/>
          </a:prstGeom>
          <a:ln w="0">
            <a:noFill/>
          </a:ln>
        </p:spPr>
      </p:pic>
      <p:pic>
        <p:nvPicPr>
          <p:cNvPr id="18" name="Рисунок 4" descr=""/>
          <p:cNvPicPr/>
          <p:nvPr/>
        </p:nvPicPr>
        <p:blipFill>
          <a:blip r:embed="rId2"/>
          <a:srcRect l="13895" t="7992" r="0" b="0"/>
          <a:stretch/>
        </p:blipFill>
        <p:spPr>
          <a:xfrm>
            <a:off x="6672240" y="546120"/>
            <a:ext cx="4992840" cy="3557520"/>
          </a:xfrm>
          <a:prstGeom prst="rect">
            <a:avLst/>
          </a:prstGeom>
          <a:ln w="0">
            <a:noFill/>
          </a:ln>
        </p:spPr>
      </p:pic>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 name=""/>
          <p:cNvSpPr txBox="1"/>
          <p:nvPr/>
        </p:nvSpPr>
        <p:spPr>
          <a:xfrm>
            <a:off x="649440" y="401400"/>
            <a:ext cx="11020320" cy="4351320"/>
          </a:xfrm>
          <a:prstGeom prst="rect">
            <a:avLst/>
          </a:prstGeom>
          <a:noFill/>
          <a:ln w="0">
            <a:noFill/>
          </a:ln>
        </p:spPr>
        <p:txBody>
          <a:bodyPr anchor="t">
            <a:normAutofit fontScale="70000" lnSpcReduction="19999"/>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ru-RU" sz="2400" strike="noStrike" u="none">
                <a:solidFill>
                  <a:srgbClr val="4472c4"/>
                </a:solidFill>
                <a:uFillTx/>
                <a:latin typeface="Times New Roman"/>
                <a:ea typeface="Times New Roman"/>
              </a:rPr>
              <a:t>Экожүйенің әртүрлілігі</a:t>
            </a:r>
            <a:r>
              <a:rPr b="0" lang="ru-RU" sz="2400" strike="noStrike" u="none">
                <a:solidFill>
                  <a:srgbClr val="4472c4"/>
                </a:solidFill>
                <a:uFillTx/>
                <a:latin typeface="Times New Roman"/>
                <a:ea typeface="Times New Roman"/>
              </a:rPr>
              <a:t> – мекен ортасы, қауымдастықтар және экологиялық процестердің әртүрлілігі. Экожүйе үлкен тосқауыл рифі сияқты губкалар, балдырлар мен құрттар мекендейтін өрмекші-таңқышаян  секілді кішкентай болуы мүмкін.</a:t>
            </a:r>
            <a:endParaRPr b="0" lang="ru-RU" sz="2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4472c4"/>
                </a:solidFill>
                <a:uFillTx/>
                <a:latin typeface="Times New Roman"/>
                <a:ea typeface="Times New Roman"/>
              </a:rPr>
              <a:t>Әрбір ағзаның экожүйеде өзіндік орны бар болғандықтан, бір түрдің жоғалуы тепе-теңдікті айтарлықтай өзгерте алады. Зерттеулер биоалуантүрліліктің өзгеруі экожүйенің мөлшеріне де, тұрақтылығына да әсер етуі мүмкін екенін көрсетті.</a:t>
            </a:r>
            <a:endParaRPr b="0" lang="ru-RU" sz="2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4472c4"/>
                </a:solidFill>
                <a:uFillTx/>
                <a:latin typeface="Times New Roman"/>
                <a:ea typeface="Times New Roman"/>
              </a:rPr>
              <a:t>Биоалуантүрліліктің төмендеуімен экожүйе құрғақшылық, топырақ эрозиясы, сондай-ақ аурулар мен зиянкестер сияқты экологиялық мәселелерге жиі ұшырайды. Мысалы, Арал теңізі мен жағалауындағы аймақтарында осы өңірге тән биоалуантүрлілігі бар күрделі экожүйелер болды. Бірақ ауыл шаруашылығын қолдау мақсатындағы адамның іс-әрекеті Аралдың тартылуына, соның салдарынан климат пен ландшафттың өзгеруіне және аймақтың экологиялық апатына әкеліп соқты.</a:t>
            </a:r>
            <a:endParaRPr b="0" lang="ru-RU" sz="2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br>
              <a:rPr sz="2400"/>
            </a:br>
            <a:endParaRPr b="0" lang="ru-RU" sz="2400" strike="noStrike" u="none">
              <a:solidFill>
                <a:srgbClr val="000000"/>
              </a:solidFill>
              <a:uFillTx/>
              <a:latin typeface="Calibri"/>
            </a:endParaRPr>
          </a:p>
          <a:p>
            <a:pPr>
              <a:lnSpc>
                <a:spcPct val="90000"/>
              </a:lnSpc>
              <a:spcBef>
                <a:spcPts val="1001"/>
              </a:spcBef>
              <a:buClr>
                <a:srgbClr val="4472c4"/>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docProps/app.xml><?xml version="1.0" encoding="utf-8"?>
<Properties xmlns="http://schemas.openxmlformats.org/officeDocument/2006/extended-properties" xmlns:vt="http://schemas.openxmlformats.org/officeDocument/2006/docPropsVTypes">
  <Template/>
  <TotalTime>960</TotalTime>
  <Application>LibreOffice/24.8.2.1$MacOSX_AARCH64 LibreOffice_project/0f794b6e29741098670a3b95d60478a65d05ef13</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2021-04-05T21:01:33Z</dcterms:created>
  <dc:creator>Machine</dc:creator>
  <dc:description/>
  <dc:language>ru-RU</dc:language>
  <cp:lastModifiedBy>Данагул</cp:lastModifiedBy>
  <dcterms:modified xsi:type="dcterms:W3CDTF">2024-11-06T11:04:20Z</dcterms:modified>
  <cp:revision>41</cp:revision>
  <dc:subject/>
  <dc:title>11 –бөлім Биосфера. Экожүйе.Популяция Түрлердің алуантүрлілігі  11-сынып биология</dc:title>
</cp:coreProperties>
</file>