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PT Sans" panose="020B0604020202020204" charset="-52"/>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3MEBXeh+G/YLwjKAtmPtNuFSC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600200"/>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Times New Roman"/>
              <a:buNone/>
            </a:pPr>
            <a:r>
              <a:rPr lang="ru-RU" sz="3600">
                <a:latin typeface="Times New Roman"/>
                <a:ea typeface="Times New Roman"/>
                <a:cs typeface="Times New Roman"/>
                <a:sym typeface="Times New Roman"/>
              </a:rPr>
              <a:t>Тақырып: Қазақстанның экологиялық проблемалары және оларды шешу жолдары.</a:t>
            </a:r>
            <a:br>
              <a:rPr lang="ru-RU" sz="3600">
                <a:latin typeface="Times New Roman"/>
                <a:ea typeface="Times New Roman"/>
                <a:cs typeface="Times New Roman"/>
                <a:sym typeface="Times New Roman"/>
              </a:rPr>
            </a:br>
            <a:endParaRPr sz="3600">
              <a:latin typeface="Times New Roman"/>
              <a:ea typeface="Times New Roman"/>
              <a:cs typeface="Times New Roman"/>
              <a:sym typeface="Times New Roman"/>
            </a:endParaRPr>
          </a:p>
        </p:txBody>
      </p:sp>
      <p:sp>
        <p:nvSpPr>
          <p:cNvPr id="2" name="Подзаголовок 1"/>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body" idx="1"/>
          </p:nvPr>
        </p:nvSpPr>
        <p:spPr>
          <a:xfrm>
            <a:off x="838200" y="341881"/>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3200"/>
              <a:buNone/>
            </a:pPr>
            <a:r>
              <a:rPr lang="ru-RU" sz="3200">
                <a:latin typeface="Times New Roman"/>
                <a:ea typeface="Times New Roman"/>
                <a:cs typeface="Times New Roman"/>
                <a:sym typeface="Times New Roman"/>
              </a:rPr>
              <a:t>Өндірістік және тұтыну қалдықтарының мәселесі әлі шиеленіскен жағдайда қалып отыр. </a:t>
            </a:r>
            <a:endParaRPr sz="3200">
              <a:latin typeface="Times New Roman"/>
              <a:ea typeface="Times New Roman"/>
              <a:cs typeface="Times New Roman"/>
              <a:sym typeface="Times New Roman"/>
            </a:endParaRPr>
          </a:p>
        </p:txBody>
      </p:sp>
      <p:pic>
        <p:nvPicPr>
          <p:cNvPr id="144" name="Google Shape;144;p10"/>
          <p:cNvPicPr preferRelativeResize="0"/>
          <p:nvPr/>
        </p:nvPicPr>
        <p:blipFill rotWithShape="1">
          <a:blip r:embed="rId3">
            <a:alphaModFix/>
          </a:blip>
          <a:srcRect/>
          <a:stretch/>
        </p:blipFill>
        <p:spPr>
          <a:xfrm>
            <a:off x="387032" y="1635655"/>
            <a:ext cx="4141066" cy="2755692"/>
          </a:xfrm>
          <a:prstGeom prst="rect">
            <a:avLst/>
          </a:prstGeom>
          <a:noFill/>
          <a:ln>
            <a:noFill/>
          </a:ln>
        </p:spPr>
      </p:pic>
      <p:sp>
        <p:nvSpPr>
          <p:cNvPr id="145" name="Google Shape;145;p10"/>
          <p:cNvSpPr txBox="1"/>
          <p:nvPr/>
        </p:nvSpPr>
        <p:spPr>
          <a:xfrm>
            <a:off x="5984240" y="1915513"/>
            <a:ext cx="46329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a:solidFill>
                  <a:schemeClr val="dk1"/>
                </a:solidFill>
                <a:latin typeface="Times New Roman"/>
                <a:ea typeface="Times New Roman"/>
                <a:cs typeface="Times New Roman"/>
                <a:sym typeface="Times New Roman"/>
              </a:rPr>
              <a:t>22млрд тонна қалдықтар </a:t>
            </a:r>
            <a:endParaRPr/>
          </a:p>
        </p:txBody>
      </p:sp>
      <p:sp>
        <p:nvSpPr>
          <p:cNvPr id="146" name="Google Shape;146;p10"/>
          <p:cNvSpPr txBox="1"/>
          <p:nvPr/>
        </p:nvSpPr>
        <p:spPr>
          <a:xfrm>
            <a:off x="4700818" y="2598003"/>
            <a:ext cx="6989127" cy="83099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400"/>
              <a:buFont typeface="Arial"/>
              <a:buChar char="•"/>
            </a:pPr>
            <a:r>
              <a:rPr lang="ru-RU" sz="2400">
                <a:solidFill>
                  <a:schemeClr val="dk1"/>
                </a:solidFill>
                <a:latin typeface="Times New Roman"/>
                <a:ea typeface="Times New Roman"/>
                <a:cs typeface="Times New Roman"/>
                <a:sym typeface="Times New Roman"/>
              </a:rPr>
              <a:t>16 млрд тонна техногендік минералды түзілістер</a:t>
            </a:r>
            <a:endParaRPr/>
          </a:p>
          <a:p>
            <a:pPr marL="285750" marR="0" lvl="0" indent="-285750" algn="just" rtl="0">
              <a:spcBef>
                <a:spcPts val="0"/>
              </a:spcBef>
              <a:spcAft>
                <a:spcPts val="0"/>
              </a:spcAft>
              <a:buClr>
                <a:schemeClr val="dk1"/>
              </a:buClr>
              <a:buSzPts val="2400"/>
              <a:buFont typeface="Arial"/>
              <a:buChar char="•"/>
            </a:pPr>
            <a:r>
              <a:rPr lang="ru-RU" sz="2400">
                <a:solidFill>
                  <a:schemeClr val="dk1"/>
                </a:solidFill>
                <a:latin typeface="Times New Roman"/>
                <a:ea typeface="Times New Roman"/>
                <a:cs typeface="Times New Roman"/>
                <a:sym typeface="Times New Roman"/>
              </a:rPr>
              <a:t>6 млрд тоннаға жуық қауіпті қалдықтар</a:t>
            </a:r>
            <a:endParaRPr/>
          </a:p>
        </p:txBody>
      </p:sp>
      <p:sp>
        <p:nvSpPr>
          <p:cNvPr id="147" name="Google Shape;147;p10"/>
          <p:cNvSpPr/>
          <p:nvPr/>
        </p:nvSpPr>
        <p:spPr>
          <a:xfrm>
            <a:off x="5908905" y="4036298"/>
            <a:ext cx="5781040" cy="277770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1800">
                <a:solidFill>
                  <a:schemeClr val="lt1"/>
                </a:solidFill>
                <a:latin typeface="Times New Roman"/>
                <a:ea typeface="Times New Roman"/>
                <a:cs typeface="Times New Roman"/>
                <a:sym typeface="Times New Roman"/>
              </a:rPr>
              <a:t>Қазақстан Республикасының «жасыл» экономикаға ауысуы бойынша Концепцияда анықталған және қалдықтарды бөлшектеп жинау, инвестицияларды тарта отырып, соның ішінде мемлекеттік- жеке серіктестіктер арқылы екіншілік шикізаттардан өнім алу арқылы қалдықтарды қайта өңдеу секторын дамытуға бағытталған.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ru-RU">
                <a:latin typeface="Times New Roman"/>
                <a:ea typeface="Times New Roman"/>
                <a:cs typeface="Times New Roman"/>
                <a:sym typeface="Times New Roman"/>
              </a:rPr>
              <a:t>Экологиялық кодекске түзетулер енгізілді</a:t>
            </a:r>
            <a:endParaRPr/>
          </a:p>
        </p:txBody>
      </p:sp>
      <p:sp>
        <p:nvSpPr>
          <p:cNvPr id="153" name="Google Shape;15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Font typeface="Noto Sans Symbols"/>
              <a:buChar char="⮚"/>
            </a:pPr>
            <a:r>
              <a:rPr lang="ru-RU">
                <a:latin typeface="Times New Roman"/>
                <a:ea typeface="Times New Roman"/>
                <a:cs typeface="Times New Roman"/>
                <a:sym typeface="Times New Roman"/>
              </a:rPr>
              <a:t>2016 жылдан бастап полигондарда құрамында сынап болатын лампаларды және құрылғыларды; металл сынықтарын; пайдаланылған майлар мен сұйықтарды; батареяларды; электронды қалдықтарды көмуге тыйым салынған.</a:t>
            </a:r>
            <a:endParaRPr>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800"/>
              <a:buFont typeface="Noto Sans Symbols"/>
              <a:buChar char="⮚"/>
            </a:pPr>
            <a:r>
              <a:rPr lang="ru-RU">
                <a:latin typeface="Times New Roman"/>
                <a:ea typeface="Times New Roman"/>
                <a:cs typeface="Times New Roman"/>
                <a:sym typeface="Times New Roman"/>
              </a:rPr>
              <a:t>2019 жылдың 1 қантарынан бастап пластмассаны; макулатура; картон және қағаз қалдықтарын; шыныларды көмуге тыйым салатын заң күшіне енді. </a:t>
            </a:r>
            <a:endParaRPr>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800"/>
              <a:buFont typeface="Noto Sans Symbols"/>
              <a:buChar char="⮚"/>
            </a:pPr>
            <a:r>
              <a:rPr lang="ru-RU">
                <a:latin typeface="Times New Roman"/>
                <a:ea typeface="Times New Roman"/>
                <a:cs typeface="Times New Roman"/>
                <a:sym typeface="Times New Roman"/>
              </a:rPr>
              <a:t>2021 жылдан бастап құрылыс және тағам қалдықтарына тыйым салынады.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2"/>
          <p:cNvSpPr txBox="1">
            <a:spLocks noGrp="1"/>
          </p:cNvSpPr>
          <p:nvPr>
            <p:ph type="body" idx="1"/>
          </p:nvPr>
        </p:nvSpPr>
        <p:spPr>
          <a:xfrm>
            <a:off x="203200" y="169352"/>
            <a:ext cx="6410960" cy="6444807"/>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ru-RU">
                <a:latin typeface="Times New Roman"/>
                <a:ea typeface="Times New Roman"/>
                <a:cs typeface="Times New Roman"/>
                <a:sym typeface="Times New Roman"/>
              </a:rPr>
              <a:t>Қазақстан Республикасы жағдайында қалпына келтірілетін энергия көздеріне күн, жел, гидро, биоэнергетика, топырақ жылуы, жерасты және термалды сулар жатады. </a:t>
            </a:r>
            <a:endParaRPr/>
          </a:p>
          <a:p>
            <a:pPr marL="228600" lvl="0" indent="-228600" algn="just" rtl="0">
              <a:lnSpc>
                <a:spcPct val="90000"/>
              </a:lnSpc>
              <a:spcBef>
                <a:spcPts val="1000"/>
              </a:spcBef>
              <a:spcAft>
                <a:spcPts val="0"/>
              </a:spcAft>
              <a:buClr>
                <a:schemeClr val="dk1"/>
              </a:buClr>
              <a:buSzPts val="2800"/>
              <a:buChar char="•"/>
            </a:pPr>
            <a:r>
              <a:rPr lang="ru-RU">
                <a:latin typeface="Times New Roman"/>
                <a:ea typeface="Times New Roman"/>
                <a:cs typeface="Times New Roman"/>
                <a:sym typeface="Times New Roman"/>
              </a:rPr>
              <a:t>Қалпына келтірілетін энергия көздерін пайдалануға негізделген технологиялар атмосфераға ластаушы заттардың шығармауына байланысты экологиялық таза болып табылады. Сондай-ақ оларды пайдалану радиоактивті қалдықтардың пайда болуына әкеп соқпайды. </a:t>
            </a:r>
            <a:endParaRPr/>
          </a:p>
          <a:p>
            <a:pPr marL="228600" lvl="0" indent="-228600" algn="just" rtl="0">
              <a:lnSpc>
                <a:spcPct val="90000"/>
              </a:lnSpc>
              <a:spcBef>
                <a:spcPts val="1000"/>
              </a:spcBef>
              <a:spcAft>
                <a:spcPts val="0"/>
              </a:spcAft>
              <a:buClr>
                <a:schemeClr val="dk1"/>
              </a:buClr>
              <a:buSzPts val="2800"/>
              <a:buChar char="•"/>
            </a:pPr>
            <a:r>
              <a:rPr lang="ru-RU">
                <a:latin typeface="Times New Roman"/>
                <a:ea typeface="Times New Roman"/>
                <a:cs typeface="Times New Roman"/>
                <a:sym typeface="Times New Roman"/>
              </a:rPr>
              <a:t>Қазіргі уақытта қалдықтарды қайта өңдеу іс-шаралар өткізілуде </a:t>
            </a:r>
            <a:endParaRPr/>
          </a:p>
          <a:p>
            <a:pPr marL="228600" lvl="0" indent="-50800" algn="l" rtl="0">
              <a:lnSpc>
                <a:spcPct val="90000"/>
              </a:lnSpc>
              <a:spcBef>
                <a:spcPts val="1000"/>
              </a:spcBef>
              <a:spcAft>
                <a:spcPts val="0"/>
              </a:spcAft>
              <a:buClr>
                <a:schemeClr val="dk1"/>
              </a:buClr>
              <a:buSzPts val="2800"/>
              <a:buNone/>
            </a:pPr>
            <a:endParaRPr/>
          </a:p>
        </p:txBody>
      </p:sp>
      <p:pic>
        <p:nvPicPr>
          <p:cNvPr id="159" name="Google Shape;159;p12"/>
          <p:cNvPicPr preferRelativeResize="0"/>
          <p:nvPr/>
        </p:nvPicPr>
        <p:blipFill rotWithShape="1">
          <a:blip r:embed="rId3">
            <a:alphaModFix/>
          </a:blip>
          <a:srcRect/>
          <a:stretch/>
        </p:blipFill>
        <p:spPr>
          <a:xfrm>
            <a:off x="6845300" y="169352"/>
            <a:ext cx="51435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ru-RU">
                <a:latin typeface="Times New Roman"/>
                <a:ea typeface="Times New Roman"/>
                <a:cs typeface="Times New Roman"/>
                <a:sym typeface="Times New Roman"/>
              </a:rPr>
              <a:t>Тапсырма</a:t>
            </a:r>
            <a:endParaRPr/>
          </a:p>
        </p:txBody>
      </p:sp>
      <p:sp>
        <p:nvSpPr>
          <p:cNvPr id="165" name="Google Shape;165;p13"/>
          <p:cNvSpPr txBox="1">
            <a:spLocks noGrp="1"/>
          </p:cNvSpPr>
          <p:nvPr>
            <p:ph type="body" idx="1"/>
          </p:nvPr>
        </p:nvSpPr>
        <p:spPr>
          <a:xfrm>
            <a:off x="838200" y="1792225"/>
            <a:ext cx="10515600" cy="43848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3200"/>
              <a:buChar char="•"/>
            </a:pPr>
            <a:r>
              <a:rPr lang="ru-RU" sz="3200">
                <a:latin typeface="Times New Roman"/>
                <a:ea typeface="Times New Roman"/>
                <a:cs typeface="Times New Roman"/>
                <a:sym typeface="Times New Roman"/>
              </a:rPr>
              <a:t>Қазақстанның экологиялық мәселелерінің түрлі мәліметтері мен көрсеткіштерін салыстырып, соңғы 30 жылдағы экологиялық мәселелердің өсу динамикасын жасаңыз. </a:t>
            </a:r>
            <a:endParaRPr sz="3200">
              <a:latin typeface="Times New Roman"/>
              <a:ea typeface="Times New Roman"/>
              <a:cs typeface="Times New Roman"/>
              <a:sym typeface="Times New Roman"/>
            </a:endParaRPr>
          </a:p>
          <a:p>
            <a:pPr marL="0" lvl="0" indent="0" algn="just" rtl="0">
              <a:lnSpc>
                <a:spcPct val="90000"/>
              </a:lnSpc>
              <a:spcBef>
                <a:spcPts val="0"/>
              </a:spcBef>
              <a:spcAft>
                <a:spcPts val="0"/>
              </a:spcAft>
              <a:buNone/>
            </a:pPr>
            <a:endParaRPr sz="3200">
              <a:latin typeface="Times New Roman"/>
              <a:ea typeface="Times New Roman"/>
              <a:cs typeface="Times New Roman"/>
              <a:sym typeface="Times New Roman"/>
            </a:endParaRPr>
          </a:p>
          <a:p>
            <a:pPr marL="0" lvl="0" indent="0" algn="just" rtl="0">
              <a:lnSpc>
                <a:spcPct val="90000"/>
              </a:lnSpc>
              <a:spcBef>
                <a:spcPts val="0"/>
              </a:spcBef>
              <a:spcAft>
                <a:spcPts val="0"/>
              </a:spcAft>
              <a:buNone/>
            </a:pPr>
            <a:endParaRPr sz="3200">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ru-RU" sz="1400">
                <a:latin typeface="Times New Roman"/>
                <a:ea typeface="Times New Roman"/>
                <a:cs typeface="Times New Roman"/>
                <a:sym typeface="Times New Roman"/>
              </a:rPr>
              <a:t> </a:t>
            </a:r>
            <a:r>
              <a:rPr lang="ru-RU" sz="2600">
                <a:solidFill>
                  <a:srgbClr val="000000"/>
                </a:solidFill>
                <a:latin typeface="Times New Roman"/>
                <a:ea typeface="Times New Roman"/>
                <a:cs typeface="Times New Roman"/>
                <a:sym typeface="Times New Roman"/>
              </a:rPr>
              <a:t>Дескриптор:</a:t>
            </a:r>
            <a:endParaRPr sz="2600">
              <a:solidFill>
                <a:srgbClr val="000000"/>
              </a:solidFill>
              <a:latin typeface="Times New Roman"/>
              <a:ea typeface="Times New Roman"/>
              <a:cs typeface="Times New Roman"/>
              <a:sym typeface="Times New Roman"/>
            </a:endParaRPr>
          </a:p>
          <a:p>
            <a:pPr marL="457200" lvl="0" indent="-393700" algn="just" rtl="0">
              <a:lnSpc>
                <a:spcPct val="115000"/>
              </a:lnSpc>
              <a:spcBef>
                <a:spcPts val="1000"/>
              </a:spcBef>
              <a:spcAft>
                <a:spcPts val="0"/>
              </a:spcAft>
              <a:buClr>
                <a:srgbClr val="000000"/>
              </a:buClr>
              <a:buSzPts val="2600"/>
              <a:buFont typeface="Times New Roman"/>
              <a:buAutoNum type="arabicPeriod"/>
            </a:pPr>
            <a:r>
              <a:rPr lang="ru-RU" sz="2600">
                <a:solidFill>
                  <a:srgbClr val="000000"/>
                </a:solidFill>
                <a:latin typeface="Times New Roman"/>
                <a:ea typeface="Times New Roman"/>
                <a:cs typeface="Times New Roman"/>
                <a:sym typeface="Times New Roman"/>
              </a:rPr>
              <a:t>Қазақстанның соңғы 30 жылдағы экологиялық мәселелерді анықтау</a:t>
            </a:r>
            <a:endParaRPr sz="2600">
              <a:solidFill>
                <a:srgbClr val="000000"/>
              </a:solidFill>
              <a:latin typeface="Times New Roman"/>
              <a:ea typeface="Times New Roman"/>
              <a:cs typeface="Times New Roman"/>
              <a:sym typeface="Times New Roman"/>
            </a:endParaRPr>
          </a:p>
          <a:p>
            <a:pPr marL="457200" lvl="0" indent="-393700" algn="just" rtl="0">
              <a:lnSpc>
                <a:spcPct val="115000"/>
              </a:lnSpc>
              <a:spcBef>
                <a:spcPts val="0"/>
              </a:spcBef>
              <a:spcAft>
                <a:spcPts val="0"/>
              </a:spcAft>
              <a:buClr>
                <a:srgbClr val="000000"/>
              </a:buClr>
              <a:buSzPts val="2600"/>
              <a:buFont typeface="Times New Roman"/>
              <a:buAutoNum type="arabicPeriod"/>
            </a:pPr>
            <a:r>
              <a:rPr lang="ru-RU" sz="2600">
                <a:solidFill>
                  <a:srgbClr val="000000"/>
                </a:solidFill>
                <a:latin typeface="Times New Roman"/>
                <a:ea typeface="Times New Roman"/>
                <a:cs typeface="Times New Roman"/>
                <a:sym typeface="Times New Roman"/>
              </a:rPr>
              <a:t>Олардың даму қарқының анықтап, өсу динамикасын құрастыру.</a:t>
            </a:r>
            <a:endParaRPr sz="4400">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ru-RU">
                <a:latin typeface="Times New Roman"/>
                <a:ea typeface="Times New Roman"/>
                <a:cs typeface="Times New Roman"/>
                <a:sym typeface="Times New Roman"/>
              </a:rPr>
              <a:t>Үй тапсырмасы</a:t>
            </a:r>
            <a:endParaRPr/>
          </a:p>
        </p:txBody>
      </p:sp>
      <p:sp>
        <p:nvSpPr>
          <p:cNvPr id="171" name="Google Shape;17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Font typeface="Noto Sans Symbols"/>
              <a:buChar char="⮚"/>
            </a:pPr>
            <a:r>
              <a:rPr lang="ru-RU" sz="2800">
                <a:latin typeface="Times New Roman"/>
                <a:ea typeface="Times New Roman"/>
                <a:cs typeface="Times New Roman"/>
                <a:sym typeface="Times New Roman"/>
              </a:rPr>
              <a:t>§49. Білімінді тексер тапсырмаларын орындаңыз. </a:t>
            </a:r>
            <a:endParaRPr/>
          </a:p>
          <a:p>
            <a:pPr marL="228600" lvl="0" indent="-228600" algn="l" rtl="0">
              <a:lnSpc>
                <a:spcPct val="90000"/>
              </a:lnSpc>
              <a:spcBef>
                <a:spcPts val="1000"/>
              </a:spcBef>
              <a:spcAft>
                <a:spcPts val="0"/>
              </a:spcAft>
              <a:buClr>
                <a:schemeClr val="dk1"/>
              </a:buClr>
              <a:buSzPts val="2800"/>
              <a:buFont typeface="Noto Sans Symbols"/>
              <a:buChar char="⮚"/>
            </a:pPr>
            <a:r>
              <a:rPr lang="ru-RU">
                <a:latin typeface="Times New Roman"/>
                <a:ea typeface="Times New Roman"/>
                <a:cs typeface="Times New Roman"/>
                <a:sym typeface="Times New Roman"/>
              </a:rPr>
              <a:t>239- беттегі Тарау бойынша білімді жүйелендіру және қорытындылау сұрақтары мен тапсырмаларын орындаңыз.</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body" idx="1"/>
          </p:nvPr>
        </p:nvSpPr>
        <p:spPr>
          <a:xfrm>
            <a:off x="881380" y="697864"/>
            <a:ext cx="10429240" cy="630237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ru-RU" sz="3200" b="1">
                <a:latin typeface="Times New Roman"/>
                <a:ea typeface="Times New Roman"/>
                <a:cs typeface="Times New Roman"/>
                <a:sym typeface="Times New Roman"/>
              </a:rPr>
              <a:t>Оқу мақсаты </a:t>
            </a:r>
            <a:endParaRPr sz="3200" b="1">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1800"/>
              <a:buNone/>
            </a:pPr>
            <a:endParaRPr sz="180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2000"/>
              <a:buFont typeface="Noto Sans Symbols"/>
              <a:buChar char="❖"/>
            </a:pPr>
            <a:r>
              <a:rPr lang="ru-RU" sz="2000">
                <a:latin typeface="Times New Roman"/>
                <a:ea typeface="Times New Roman"/>
                <a:cs typeface="Times New Roman"/>
                <a:sym typeface="Times New Roman"/>
              </a:rPr>
              <a:t>11.3.2.2 Қазақстанның экологиялық проблемаларын оқып білу және шешу жолдарын ұсыну</a:t>
            </a:r>
            <a:endParaRPr sz="2000">
              <a:latin typeface="Calibri"/>
              <a:ea typeface="Calibri"/>
              <a:cs typeface="Calibri"/>
              <a:sym typeface="Calibri"/>
            </a:endParaRPr>
          </a:p>
          <a:p>
            <a:pPr marL="228600" lvl="0" indent="-114300" algn="l" rtl="0">
              <a:lnSpc>
                <a:spcPct val="90000"/>
              </a:lnSpc>
              <a:spcBef>
                <a:spcPts val="1000"/>
              </a:spcBef>
              <a:spcAft>
                <a:spcPts val="0"/>
              </a:spcAft>
              <a:buClr>
                <a:schemeClr val="dk1"/>
              </a:buClr>
              <a:buSzPts val="1800"/>
              <a:buNone/>
            </a:pPr>
            <a:endParaRPr sz="1800">
              <a:latin typeface="Times New Roman"/>
              <a:ea typeface="Times New Roman"/>
              <a:cs typeface="Times New Roman"/>
              <a:sym typeface="Times New Roman"/>
            </a:endParaRPr>
          </a:p>
          <a:p>
            <a:pPr marL="228600" lvl="0" indent="-114300" algn="l" rtl="0">
              <a:lnSpc>
                <a:spcPct val="90000"/>
              </a:lnSpc>
              <a:spcBef>
                <a:spcPts val="1000"/>
              </a:spcBef>
              <a:spcAft>
                <a:spcPts val="0"/>
              </a:spcAft>
              <a:buClr>
                <a:schemeClr val="dk1"/>
              </a:buClr>
              <a:buSzPts val="1800"/>
              <a:buNone/>
            </a:pPr>
            <a:endParaRPr sz="1800">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dk1"/>
              </a:buClr>
              <a:buSzPts val="3200"/>
              <a:buNone/>
            </a:pPr>
            <a:r>
              <a:rPr lang="ru-RU" sz="3200" b="1">
                <a:latin typeface="Times New Roman"/>
                <a:ea typeface="Times New Roman"/>
                <a:cs typeface="Times New Roman"/>
                <a:sym typeface="Times New Roman"/>
              </a:rPr>
              <a:t>Бағалау критериі</a:t>
            </a:r>
            <a:endParaRPr sz="3200">
              <a:latin typeface="Times New Roman"/>
              <a:ea typeface="Times New Roman"/>
              <a:cs typeface="Times New Roman"/>
              <a:sym typeface="Times New Roman"/>
            </a:endParaRPr>
          </a:p>
          <a:p>
            <a:pPr marL="228600" lvl="0" indent="-114300" algn="l" rtl="0">
              <a:lnSpc>
                <a:spcPct val="90000"/>
              </a:lnSpc>
              <a:spcBef>
                <a:spcPts val="1000"/>
              </a:spcBef>
              <a:spcAft>
                <a:spcPts val="0"/>
              </a:spcAft>
              <a:buClr>
                <a:schemeClr val="dk1"/>
              </a:buClr>
              <a:buSzPts val="1800"/>
              <a:buNone/>
            </a:pPr>
            <a:endParaRPr sz="180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2000"/>
              <a:buFont typeface="Noto Sans Symbols"/>
              <a:buChar char="❖"/>
            </a:pPr>
            <a:r>
              <a:rPr lang="ru-RU" sz="2000">
                <a:latin typeface="Times New Roman"/>
                <a:ea typeface="Times New Roman"/>
                <a:cs typeface="Times New Roman"/>
                <a:sym typeface="Times New Roman"/>
              </a:rPr>
              <a:t>11.4.4.2. Қазақстанның экологиялық проблемаларын оқып біледі</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body" idx="1"/>
          </p:nvPr>
        </p:nvSpPr>
        <p:spPr>
          <a:xfrm>
            <a:off x="838200" y="410893"/>
            <a:ext cx="10515600" cy="2281507"/>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800"/>
              <a:buNone/>
            </a:pPr>
            <a:r>
              <a:rPr lang="ru-RU">
                <a:latin typeface="Times New Roman"/>
                <a:ea typeface="Times New Roman"/>
                <a:cs typeface="Times New Roman"/>
                <a:sym typeface="Times New Roman"/>
              </a:rPr>
              <a:t>Қазақстан өндіруші және өңдеуші өнеркәсібі дамыған ел, соңғы бес жылда осы салалардың өсу қарқыны артып келеді. Ірі өнеркәсіп нысандары салынып, пайдалануға берілуде. Бұл ауаның ластануының артып, тұтастай алғанда, Қазақстан экологиясының нашарлануына әкеп соқтырды. Республикада 20 млрд тоннадан астам қалдықтар жиналған, олардың   үштен бірі улы.</a:t>
            </a:r>
            <a:endParaRPr/>
          </a:p>
        </p:txBody>
      </p:sp>
      <p:pic>
        <p:nvPicPr>
          <p:cNvPr id="100" name="Google Shape;100;p3"/>
          <p:cNvPicPr preferRelativeResize="0"/>
          <p:nvPr/>
        </p:nvPicPr>
        <p:blipFill rotWithShape="1">
          <a:blip r:embed="rId3">
            <a:alphaModFix/>
          </a:blip>
          <a:srcRect/>
          <a:stretch/>
        </p:blipFill>
        <p:spPr>
          <a:xfrm>
            <a:off x="1684581" y="3223772"/>
            <a:ext cx="4411419" cy="2773680"/>
          </a:xfrm>
          <a:prstGeom prst="rect">
            <a:avLst/>
          </a:prstGeom>
          <a:noFill/>
          <a:ln>
            <a:noFill/>
          </a:ln>
        </p:spPr>
      </p:pic>
      <p:pic>
        <p:nvPicPr>
          <p:cNvPr id="101" name="Google Shape;101;p3"/>
          <p:cNvPicPr preferRelativeResize="0"/>
          <p:nvPr/>
        </p:nvPicPr>
        <p:blipFill rotWithShape="1">
          <a:blip r:embed="rId4">
            <a:alphaModFix/>
          </a:blip>
          <a:srcRect/>
          <a:stretch/>
        </p:blipFill>
        <p:spPr>
          <a:xfrm>
            <a:off x="7645316" y="2666108"/>
            <a:ext cx="2673694" cy="38890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body" idx="1"/>
          </p:nvPr>
        </p:nvSpPr>
        <p:spPr>
          <a:xfrm>
            <a:off x="838200" y="281305"/>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ru-RU">
                <a:latin typeface="Times New Roman"/>
                <a:ea typeface="Times New Roman"/>
                <a:cs typeface="Times New Roman"/>
                <a:sym typeface="Times New Roman"/>
              </a:rPr>
              <a:t>Көмірсутектерді өндіру кезінде серік газдар мен табиғи газдарды кәдеге жарату (утилизация) үлкен мәселе болып табылады. Алауларда (факелде) серік газдарды жағу кезінде атмосфераға азот тотықтары, күкірт диоксиді, күйе шығару орын алады. </a:t>
            </a:r>
            <a:endParaRPr/>
          </a:p>
        </p:txBody>
      </p:sp>
      <p:pic>
        <p:nvPicPr>
          <p:cNvPr id="107" name="Google Shape;107;p4"/>
          <p:cNvPicPr preferRelativeResize="0"/>
          <p:nvPr/>
        </p:nvPicPr>
        <p:blipFill rotWithShape="1">
          <a:blip r:embed="rId3">
            <a:alphaModFix/>
          </a:blip>
          <a:srcRect/>
          <a:stretch/>
        </p:blipFill>
        <p:spPr>
          <a:xfrm>
            <a:off x="7223760" y="2280855"/>
            <a:ext cx="3179445" cy="4244723"/>
          </a:xfrm>
          <a:prstGeom prst="rect">
            <a:avLst/>
          </a:prstGeom>
          <a:noFill/>
          <a:ln>
            <a:noFill/>
          </a:ln>
        </p:spPr>
      </p:pic>
      <p:pic>
        <p:nvPicPr>
          <p:cNvPr id="108" name="Google Shape;108;p4"/>
          <p:cNvPicPr preferRelativeResize="0"/>
          <p:nvPr/>
        </p:nvPicPr>
        <p:blipFill rotWithShape="1">
          <a:blip r:embed="rId4">
            <a:alphaModFix/>
          </a:blip>
          <a:srcRect/>
          <a:stretch/>
        </p:blipFill>
        <p:spPr>
          <a:xfrm>
            <a:off x="1286190" y="2799014"/>
            <a:ext cx="4986975" cy="29921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body" idx="1"/>
          </p:nvPr>
        </p:nvSpPr>
        <p:spPr>
          <a:xfrm>
            <a:off x="350520" y="352425"/>
            <a:ext cx="11658600"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400"/>
              <a:buChar char="•"/>
            </a:pPr>
            <a:r>
              <a:rPr lang="ru-RU" sz="2400">
                <a:latin typeface="Times New Roman"/>
                <a:ea typeface="Times New Roman"/>
                <a:cs typeface="Times New Roman"/>
                <a:sym typeface="Times New Roman"/>
              </a:rPr>
              <a:t>Атмосфералық ауа ластануының жалпы бағалау СИ және ЕЖҚ бойынша,  ластанудың өте жоғары класына (СИ –10-нан аса, ЕЖҚ –50% аса) Қарағанды, Ақтөбе, Өскемен қалалары;</a:t>
            </a:r>
            <a:endParaRPr/>
          </a:p>
          <a:p>
            <a:pPr marL="228600" lvl="0" indent="-228600" algn="just" rtl="0">
              <a:lnSpc>
                <a:spcPct val="90000"/>
              </a:lnSpc>
              <a:spcBef>
                <a:spcPts val="1000"/>
              </a:spcBef>
              <a:spcAft>
                <a:spcPts val="0"/>
              </a:spcAft>
              <a:buClr>
                <a:schemeClr val="dk1"/>
              </a:buClr>
              <a:buSzPts val="2400"/>
              <a:buChar char="•"/>
            </a:pPr>
            <a:r>
              <a:rPr lang="ru-RU" sz="2400">
                <a:latin typeface="Times New Roman"/>
                <a:ea typeface="Times New Roman"/>
                <a:cs typeface="Times New Roman"/>
                <a:sym typeface="Times New Roman"/>
              </a:rPr>
              <a:t>Ластанудың жоғары класына (СИ - 5-10, ЕЖҚ - 20-49%): Алматы, Теміртау, Нұр-Сұлтан, Жезқазған, Балқаш, Атырау қалалары және Глубокое кенті;</a:t>
            </a:r>
            <a:endParaRPr/>
          </a:p>
          <a:p>
            <a:pPr marL="228600" lvl="0" indent="-228600" algn="just" rtl="0">
              <a:lnSpc>
                <a:spcPct val="90000"/>
              </a:lnSpc>
              <a:spcBef>
                <a:spcPts val="1000"/>
              </a:spcBef>
              <a:spcAft>
                <a:spcPts val="0"/>
              </a:spcAft>
              <a:buClr>
                <a:schemeClr val="dk1"/>
              </a:buClr>
              <a:buSzPts val="2400"/>
              <a:buChar char="•"/>
            </a:pPr>
            <a:r>
              <a:rPr lang="ru-RU" sz="2400">
                <a:latin typeface="Times New Roman"/>
                <a:ea typeface="Times New Roman"/>
                <a:cs typeface="Times New Roman"/>
                <a:sym typeface="Times New Roman"/>
              </a:rPr>
              <a:t>Ластанудың көтеріңкі деңгейіне (СИ – 2-4, ЕЖҚ – 1-19%): Риддер, Петропавл, Павлодар, Саран, Тараз, Ақтау, Қаратау, Шу, Шымкент, Орал, Семей, Талдықорған қалалары және Қордай, Бейнеу, Қарабалық кенттері;</a:t>
            </a:r>
            <a:endParaRPr/>
          </a:p>
          <a:p>
            <a:pPr marL="228600" lvl="0" indent="-228600" algn="just" rtl="0">
              <a:lnSpc>
                <a:spcPct val="90000"/>
              </a:lnSpc>
              <a:spcBef>
                <a:spcPts val="1000"/>
              </a:spcBef>
              <a:spcAft>
                <a:spcPts val="0"/>
              </a:spcAft>
              <a:buClr>
                <a:schemeClr val="dk1"/>
              </a:buClr>
              <a:buSzPts val="2400"/>
              <a:buChar char="•"/>
            </a:pPr>
            <a:r>
              <a:rPr lang="ru-RU" sz="2400">
                <a:latin typeface="Times New Roman"/>
                <a:ea typeface="Times New Roman"/>
                <a:cs typeface="Times New Roman"/>
                <a:sym typeface="Times New Roman"/>
              </a:rPr>
              <a:t>Ластанудың төменгі деңгейіне (СИ – 0-1, ЕЖҚ – 0%): Степногор, Ақсай, Зырянов, Ақсу, Көкшетау, Құлсары, Жаңатас, Рудный, Қызылорда, Жаңаөзен, Екібастұз, Кентау, Қостанай, Түркістан қалалары және Березовка, Сарыбұлақ, Январцево, Ақай, Төретам кенттері, «Боровое»КФМС және Щучинск-Бурабайкурорттық аймағы жатады</a:t>
            </a:r>
            <a:endParaRPr/>
          </a:p>
        </p:txBody>
      </p:sp>
      <p:sp>
        <p:nvSpPr>
          <p:cNvPr id="114" name="Google Shape;114;p5"/>
          <p:cNvSpPr txBox="1"/>
          <p:nvPr/>
        </p:nvSpPr>
        <p:spPr>
          <a:xfrm>
            <a:off x="350520" y="5701486"/>
            <a:ext cx="11658600"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800" b="0" i="0" u="none" strike="noStrike" cap="none">
                <a:solidFill>
                  <a:schemeClr val="dk1"/>
                </a:solidFill>
                <a:highlight>
                  <a:srgbClr val="FFFF00"/>
                </a:highlight>
                <a:latin typeface="Times New Roman"/>
                <a:ea typeface="Times New Roman"/>
                <a:cs typeface="Times New Roman"/>
                <a:sym typeface="Times New Roman"/>
              </a:rPr>
              <a:t>*Атмосфералық ауа ластану деңгейінің бір айда бағалау үшін ауа сапасының екі көрсеткішін қолданады.</a:t>
            </a:r>
            <a:endParaRPr sz="1800" b="0" i="0" u="none" strike="noStrike" cap="none">
              <a:solidFill>
                <a:schemeClr val="dk1"/>
              </a:solidFill>
              <a:highlight>
                <a:srgbClr val="FFFF00"/>
              </a:highlight>
              <a:latin typeface="Times New Roman"/>
              <a:ea typeface="Times New Roman"/>
              <a:cs typeface="Times New Roman"/>
              <a:sym typeface="Times New Roman"/>
            </a:endParaRPr>
          </a:p>
          <a:p>
            <a:pPr marL="285750" marR="0" lvl="0" indent="-285750" algn="just" rtl="0">
              <a:spcBef>
                <a:spcPts val="0"/>
              </a:spcBef>
              <a:spcAft>
                <a:spcPts val="0"/>
              </a:spcAft>
              <a:buClr>
                <a:schemeClr val="dk1"/>
              </a:buClr>
              <a:buSzPts val="1800"/>
              <a:buFont typeface="Times New Roman"/>
              <a:buChar char="-"/>
            </a:pPr>
            <a:r>
              <a:rPr lang="ru-RU" sz="1800" b="0" i="0" u="none" strike="noStrike" cap="none">
                <a:solidFill>
                  <a:schemeClr val="dk1"/>
                </a:solidFill>
                <a:highlight>
                  <a:srgbClr val="FFFF00"/>
                </a:highlight>
                <a:latin typeface="Times New Roman"/>
                <a:ea typeface="Times New Roman"/>
                <a:cs typeface="Times New Roman"/>
                <a:sym typeface="Times New Roman"/>
              </a:rPr>
              <a:t>стандартты индекс (СИ)</a:t>
            </a:r>
            <a:endParaRPr sz="1800" b="0" i="0" u="none" strike="noStrike" cap="none">
              <a:solidFill>
                <a:schemeClr val="dk1"/>
              </a:solidFill>
              <a:highlight>
                <a:srgbClr val="FFFF00"/>
              </a:highlight>
              <a:latin typeface="Times New Roman"/>
              <a:ea typeface="Times New Roman"/>
              <a:cs typeface="Times New Roman"/>
              <a:sym typeface="Times New Roman"/>
            </a:endParaRPr>
          </a:p>
          <a:p>
            <a:pPr marL="285750" marR="0" lvl="0" indent="-285750" algn="just" rtl="0">
              <a:spcBef>
                <a:spcPts val="0"/>
              </a:spcBef>
              <a:spcAft>
                <a:spcPts val="0"/>
              </a:spcAft>
              <a:buClr>
                <a:schemeClr val="dk1"/>
              </a:buClr>
              <a:buSzPts val="1800"/>
              <a:buFont typeface="Times New Roman"/>
              <a:buChar char="-"/>
            </a:pPr>
            <a:r>
              <a:rPr lang="ru-RU" sz="1800" b="0" i="0" u="none" strike="noStrike" cap="none">
                <a:solidFill>
                  <a:schemeClr val="dk1"/>
                </a:solidFill>
                <a:highlight>
                  <a:srgbClr val="FFFF00"/>
                </a:highlight>
                <a:latin typeface="Times New Roman"/>
                <a:ea typeface="Times New Roman"/>
                <a:cs typeface="Times New Roman"/>
                <a:sym typeface="Times New Roman"/>
              </a:rPr>
              <a:t>ең жоғары қайталанғыштық (ЕЖҚ)</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body" idx="1"/>
          </p:nvPr>
        </p:nvSpPr>
        <p:spPr>
          <a:xfrm>
            <a:off x="23495" y="4135120"/>
            <a:ext cx="11902440" cy="232664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400"/>
              <a:buNone/>
            </a:pPr>
            <a:r>
              <a:rPr lang="ru-RU" sz="2400">
                <a:latin typeface="Times New Roman"/>
                <a:ea typeface="Times New Roman"/>
                <a:cs typeface="Times New Roman"/>
                <a:sym typeface="Times New Roman"/>
              </a:rPr>
              <a:t>Атмосфералық ауаның азот диоксиді, көміртегі оксиді, күкірт диоксиді, формальдегид, күкірттісутек, қалқыма бөлшектер, фенол, аммиак сияқты ластаушы заттармен жоғары және өте жоғары ластанулары:</a:t>
            </a:r>
            <a:endParaRPr sz="2400">
              <a:latin typeface="Times New Roman"/>
              <a:ea typeface="Times New Roman"/>
              <a:cs typeface="Times New Roman"/>
              <a:sym typeface="Times New Roman"/>
            </a:endParaRPr>
          </a:p>
          <a:p>
            <a:pPr marL="0" lvl="0" indent="0" algn="just" rtl="0">
              <a:lnSpc>
                <a:spcPct val="90000"/>
              </a:lnSpc>
              <a:spcBef>
                <a:spcPts val="1000"/>
              </a:spcBef>
              <a:spcAft>
                <a:spcPts val="0"/>
              </a:spcAft>
              <a:buClr>
                <a:schemeClr val="dk1"/>
              </a:buClr>
              <a:buSzPts val="2400"/>
              <a:buNone/>
            </a:pPr>
            <a:r>
              <a:rPr lang="ru-RU" sz="2400">
                <a:latin typeface="Times New Roman"/>
                <a:ea typeface="Times New Roman"/>
                <a:cs typeface="Times New Roman"/>
                <a:sym typeface="Times New Roman"/>
              </a:rPr>
              <a:t>1) автожолдағы көліктердің көп болуымен;</a:t>
            </a:r>
            <a:endParaRPr/>
          </a:p>
          <a:p>
            <a:pPr marL="0" lvl="0" indent="0" algn="just" rtl="0">
              <a:lnSpc>
                <a:spcPct val="90000"/>
              </a:lnSpc>
              <a:spcBef>
                <a:spcPts val="1000"/>
              </a:spcBef>
              <a:spcAft>
                <a:spcPts val="0"/>
              </a:spcAft>
              <a:buClr>
                <a:schemeClr val="dk1"/>
              </a:buClr>
              <a:buSzPts val="2400"/>
              <a:buNone/>
            </a:pPr>
            <a:r>
              <a:rPr lang="ru-RU" sz="2400">
                <a:latin typeface="Times New Roman"/>
                <a:ea typeface="Times New Roman"/>
                <a:cs typeface="Times New Roman"/>
                <a:sym typeface="Times New Roman"/>
              </a:rPr>
              <a:t>2) өндіріс орындарынан эмиссияның шашылуымен; </a:t>
            </a:r>
            <a:endParaRPr/>
          </a:p>
          <a:p>
            <a:pPr marL="0" lvl="0" indent="0" algn="just" rtl="0">
              <a:lnSpc>
                <a:spcPct val="90000"/>
              </a:lnSpc>
              <a:spcBef>
                <a:spcPts val="1000"/>
              </a:spcBef>
              <a:spcAft>
                <a:spcPts val="0"/>
              </a:spcAft>
              <a:buClr>
                <a:schemeClr val="dk1"/>
              </a:buClr>
              <a:buSzPts val="2400"/>
              <a:buNone/>
            </a:pPr>
            <a:r>
              <a:rPr lang="ru-RU" sz="2400">
                <a:latin typeface="Times New Roman"/>
                <a:ea typeface="Times New Roman"/>
                <a:cs typeface="Times New Roman"/>
                <a:sym typeface="Times New Roman"/>
              </a:rPr>
              <a:t>3) елді-мекендердегі атмосфералық кеңістіктің төмен желдетілуімен байланысты болып келеді. </a:t>
            </a:r>
            <a:endParaRPr/>
          </a:p>
        </p:txBody>
      </p:sp>
      <p:pic>
        <p:nvPicPr>
          <p:cNvPr id="120" name="Google Shape;120;p6"/>
          <p:cNvPicPr preferRelativeResize="0"/>
          <p:nvPr/>
        </p:nvPicPr>
        <p:blipFill rotWithShape="1">
          <a:blip r:embed="rId3">
            <a:alphaModFix/>
          </a:blip>
          <a:srcRect/>
          <a:stretch/>
        </p:blipFill>
        <p:spPr>
          <a:xfrm>
            <a:off x="2975292" y="10160"/>
            <a:ext cx="5998846" cy="4124961"/>
          </a:xfrm>
          <a:prstGeom prst="rect">
            <a:avLst/>
          </a:prstGeom>
          <a:noFill/>
          <a:ln>
            <a:noFill/>
          </a:ln>
        </p:spPr>
      </p:pic>
      <p:sp>
        <p:nvSpPr>
          <p:cNvPr id="121" name="Google Shape;121;p6"/>
          <p:cNvSpPr txBox="1"/>
          <p:nvPr/>
        </p:nvSpPr>
        <p:spPr>
          <a:xfrm>
            <a:off x="8974137" y="0"/>
            <a:ext cx="61315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0" i="0" u="none" strike="noStrike" cap="none">
                <a:solidFill>
                  <a:srgbClr val="3D3D3D"/>
                </a:solidFill>
                <a:latin typeface="PT Sans"/>
                <a:ea typeface="PT Sans"/>
                <a:cs typeface="PT Sans"/>
                <a:sym typeface="PT Sans"/>
              </a:rPr>
              <a:t>04.09.2020</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body" idx="1"/>
          </p:nvPr>
        </p:nvSpPr>
        <p:spPr>
          <a:xfrm>
            <a:off x="838200" y="155275"/>
            <a:ext cx="10515600" cy="602168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ru-RU" sz="2400">
                <a:latin typeface="Times New Roman"/>
                <a:ea typeface="Times New Roman"/>
                <a:cs typeface="Times New Roman"/>
                <a:sym typeface="Times New Roman"/>
              </a:rPr>
              <a:t>Жүйке жүйесінің бұзылуы ауада көміртек тотығының жоғары болуымен туындауы мүмкін. Бұл жағдайда бас ауруы туындап, есте сақтау төмендейді, ұйқы бұзылады. Көміртек тотығының жоғарғы мөлшері Алматы, Ақтөбе, Қарағанды, Қостанай, Петропавл, Павлодар, Семей және басқа да қалаларда байқалады. </a:t>
            </a:r>
            <a:endParaRPr/>
          </a:p>
          <a:p>
            <a:pPr marL="228600" lvl="0" indent="-228600" algn="just" rtl="0">
              <a:lnSpc>
                <a:spcPct val="90000"/>
              </a:lnSpc>
              <a:spcBef>
                <a:spcPts val="1000"/>
              </a:spcBef>
              <a:spcAft>
                <a:spcPts val="0"/>
              </a:spcAft>
              <a:buClr>
                <a:schemeClr val="dk1"/>
              </a:buClr>
              <a:buSzPts val="2400"/>
              <a:buChar char="•"/>
            </a:pPr>
            <a:r>
              <a:rPr lang="ru-RU" sz="2400">
                <a:latin typeface="Times New Roman"/>
                <a:ea typeface="Times New Roman"/>
                <a:cs typeface="Times New Roman"/>
                <a:sym typeface="Times New Roman"/>
              </a:rPr>
              <a:t>Егер ауада ластағыштардың бірнеше түрі қатар болса, ондай жағдайда, әдетте, зиянды әсер одан да күшейеді. Бұл иммундық жүйеге әсер етіп, көбінесе онкологиялық ауруларға ұшыртады. </a:t>
            </a:r>
            <a:endParaRPr/>
          </a:p>
        </p:txBody>
      </p:sp>
      <p:pic>
        <p:nvPicPr>
          <p:cNvPr id="127" name="Google Shape;127;p7"/>
          <p:cNvPicPr preferRelativeResize="0"/>
          <p:nvPr/>
        </p:nvPicPr>
        <p:blipFill rotWithShape="1">
          <a:blip r:embed="rId3">
            <a:alphaModFix/>
          </a:blip>
          <a:srcRect/>
          <a:stretch/>
        </p:blipFill>
        <p:spPr>
          <a:xfrm>
            <a:off x="2407920" y="3166119"/>
            <a:ext cx="7193280" cy="36753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8"/>
          <p:cNvPicPr preferRelativeResize="0"/>
          <p:nvPr/>
        </p:nvPicPr>
        <p:blipFill rotWithShape="1">
          <a:blip r:embed="rId3">
            <a:alphaModFix/>
          </a:blip>
          <a:srcRect/>
          <a:stretch/>
        </p:blipFill>
        <p:spPr>
          <a:xfrm>
            <a:off x="7355455" y="3252383"/>
            <a:ext cx="4577961" cy="3429000"/>
          </a:xfrm>
          <a:prstGeom prst="rect">
            <a:avLst/>
          </a:prstGeom>
          <a:noFill/>
          <a:ln>
            <a:noFill/>
          </a:ln>
        </p:spPr>
      </p:pic>
      <p:sp>
        <p:nvSpPr>
          <p:cNvPr id="133" name="Google Shape;133;p8"/>
          <p:cNvSpPr txBox="1">
            <a:spLocks noGrp="1"/>
          </p:cNvSpPr>
          <p:nvPr>
            <p:ph type="body" idx="1"/>
          </p:nvPr>
        </p:nvSpPr>
        <p:spPr>
          <a:xfrm>
            <a:off x="129292" y="176617"/>
            <a:ext cx="11933416" cy="5849159"/>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ru-RU">
                <a:latin typeface="Times New Roman"/>
                <a:ea typeface="Times New Roman"/>
                <a:cs typeface="Times New Roman"/>
                <a:sym typeface="Times New Roman"/>
              </a:rPr>
              <a:t>Экология жаратылыстану және  гуманитарлық (қоғамдық) ғылым болып табылады. Жаратылыстану ғылымы ретінде ол адамды жоққа шығармайды, ал гуманитарлық ғылым ретінде табиғаттан ажырай алмайды. </a:t>
            </a:r>
            <a:endParaRPr/>
          </a:p>
          <a:p>
            <a:pPr marL="228600" lvl="0" indent="-228600" algn="just" rtl="0">
              <a:lnSpc>
                <a:spcPct val="90000"/>
              </a:lnSpc>
              <a:spcBef>
                <a:spcPts val="1000"/>
              </a:spcBef>
              <a:spcAft>
                <a:spcPts val="0"/>
              </a:spcAft>
              <a:buClr>
                <a:schemeClr val="dk1"/>
              </a:buClr>
              <a:buSzPts val="2800"/>
              <a:buChar char="•"/>
            </a:pPr>
            <a:r>
              <a:rPr lang="ru-RU">
                <a:latin typeface="Times New Roman"/>
                <a:ea typeface="Times New Roman"/>
                <a:cs typeface="Times New Roman"/>
                <a:sym typeface="Times New Roman"/>
              </a:rPr>
              <a:t>Қазақстан Республикасы жаңа ғасырға кіре отырып, қоршаған ортаның елеулі мәселелеріне тап болды, қазіргі уақытта оларды шешу мемлекеттік дәрежеге көтерілді. </a:t>
            </a:r>
            <a:endParaRPr/>
          </a:p>
          <a:p>
            <a:pPr marL="228600" lvl="0" indent="-228600" algn="just" rtl="0">
              <a:lnSpc>
                <a:spcPct val="90000"/>
              </a:lnSpc>
              <a:spcBef>
                <a:spcPts val="1000"/>
              </a:spcBef>
              <a:spcAft>
                <a:spcPts val="0"/>
              </a:spcAft>
              <a:buClr>
                <a:schemeClr val="dk1"/>
              </a:buClr>
              <a:buSzPts val="2800"/>
              <a:buChar char="•"/>
            </a:pPr>
            <a:r>
              <a:rPr lang="ru-RU">
                <a:latin typeface="Times New Roman"/>
                <a:ea typeface="Times New Roman"/>
                <a:cs typeface="Times New Roman"/>
                <a:sym typeface="Times New Roman"/>
              </a:rPr>
              <a:t>ҚР «Қазақстан 2030- Стратегиясында» «тамақтануды жақсарту, қоршаған ортаның тазалығы мен экологиясы» басым бағыттардың бірі болып табылады.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
          <p:cNvSpPr txBox="1">
            <a:spLocks noGrp="1"/>
          </p:cNvSpPr>
          <p:nvPr>
            <p:ph type="body" idx="1"/>
          </p:nvPr>
        </p:nvSpPr>
        <p:spPr>
          <a:xfrm>
            <a:off x="71406" y="171654"/>
            <a:ext cx="11754833" cy="6401866"/>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3200"/>
              <a:buNone/>
            </a:pPr>
            <a:r>
              <a:rPr lang="ru-RU" sz="3200" b="1">
                <a:latin typeface="Times New Roman"/>
                <a:ea typeface="Times New Roman"/>
                <a:cs typeface="Times New Roman"/>
                <a:sym typeface="Times New Roman"/>
              </a:rPr>
              <a:t>Қазіргі уақытта экологиялық жағдайдың одан әрі нашарлануының нақты және әлеуетті потенциалды қаупін болдырмауға бағытталған шаралар:</a:t>
            </a:r>
            <a:endParaRPr sz="3200">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3200"/>
              <a:buFont typeface="Noto Sans Symbols"/>
              <a:buChar char="❖"/>
            </a:pPr>
            <a:r>
              <a:rPr lang="ru-RU" sz="3200">
                <a:latin typeface="Times New Roman"/>
                <a:ea typeface="Times New Roman"/>
                <a:cs typeface="Times New Roman"/>
                <a:sym typeface="Times New Roman"/>
              </a:rPr>
              <a:t> рұқсат беру кезінде эмиссиялар шектеулерін (лимиттерін) белгілеуге қойылатын талаптар қатаңдатылды</a:t>
            </a:r>
            <a:endParaRPr sz="3200">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3200"/>
              <a:buFont typeface="Noto Sans Symbols"/>
              <a:buChar char="❖"/>
            </a:pPr>
            <a:r>
              <a:rPr lang="ru-RU" sz="3200">
                <a:latin typeface="Times New Roman"/>
                <a:ea typeface="Times New Roman"/>
                <a:cs typeface="Times New Roman"/>
                <a:sym typeface="Times New Roman"/>
              </a:rPr>
              <a:t>өндірісті экологиялық бақылаудың рөлі күшейтілді</a:t>
            </a:r>
            <a:endParaRPr/>
          </a:p>
          <a:p>
            <a:pPr marL="228600" lvl="0" indent="-228600" algn="just" rtl="0">
              <a:lnSpc>
                <a:spcPct val="90000"/>
              </a:lnSpc>
              <a:spcBef>
                <a:spcPts val="1000"/>
              </a:spcBef>
              <a:spcAft>
                <a:spcPts val="0"/>
              </a:spcAft>
              <a:buClr>
                <a:schemeClr val="dk1"/>
              </a:buClr>
              <a:buSzPts val="3200"/>
              <a:buFont typeface="Noto Sans Symbols"/>
              <a:buChar char="❖"/>
            </a:pPr>
            <a:r>
              <a:rPr lang="ru-RU" sz="3200">
                <a:latin typeface="Times New Roman"/>
                <a:ea typeface="Times New Roman"/>
                <a:cs typeface="Times New Roman"/>
                <a:sym typeface="Times New Roman"/>
              </a:rPr>
              <a:t>табиғат пайдаланушыладың оны қолдану бойынша жауапкершілікті артты</a:t>
            </a:r>
            <a:endParaRPr/>
          </a:p>
          <a:p>
            <a:pPr marL="228600" lvl="0" indent="-25400" algn="just" rtl="0">
              <a:lnSpc>
                <a:spcPct val="90000"/>
              </a:lnSpc>
              <a:spcBef>
                <a:spcPts val="1000"/>
              </a:spcBef>
              <a:spcAft>
                <a:spcPts val="0"/>
              </a:spcAft>
              <a:buClr>
                <a:schemeClr val="dk1"/>
              </a:buClr>
              <a:buSzPts val="3200"/>
              <a:buFont typeface="Noto Sans Symbols"/>
              <a:buNone/>
            </a:pPr>
            <a:endParaRPr sz="320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3200"/>
              <a:buNone/>
            </a:pPr>
            <a:r>
              <a:rPr lang="ru-RU" sz="3200" b="1"/>
              <a:t>Қолданылған шаралардың нәтижелері:</a:t>
            </a:r>
            <a:endParaRPr/>
          </a:p>
          <a:p>
            <a:pPr marL="228600" lvl="0" indent="-228600" algn="l" rtl="0">
              <a:lnSpc>
                <a:spcPct val="90000"/>
              </a:lnSpc>
              <a:spcBef>
                <a:spcPts val="1000"/>
              </a:spcBef>
              <a:spcAft>
                <a:spcPts val="0"/>
              </a:spcAft>
              <a:buClr>
                <a:schemeClr val="dk1"/>
              </a:buClr>
              <a:buSzPts val="3200"/>
              <a:buFont typeface="Noto Sans Symbols"/>
              <a:buChar char="❖"/>
            </a:pPr>
            <a:r>
              <a:rPr lang="ru-RU" sz="3200"/>
              <a:t> Атмосфераға шығарылытын зиянды заттардың көлемі 6,1% төмендеді</a:t>
            </a:r>
            <a:endParaRPr sz="3200"/>
          </a:p>
          <a:p>
            <a:pPr marL="228600" lvl="0" indent="-228600" algn="l" rtl="0">
              <a:lnSpc>
                <a:spcPct val="90000"/>
              </a:lnSpc>
              <a:spcBef>
                <a:spcPts val="1000"/>
              </a:spcBef>
              <a:spcAft>
                <a:spcPts val="0"/>
              </a:spcAft>
              <a:buClr>
                <a:schemeClr val="dk1"/>
              </a:buClr>
              <a:buSzPts val="3200"/>
              <a:buFont typeface="Noto Sans Symbols"/>
              <a:buChar char="❖"/>
            </a:pPr>
            <a:r>
              <a:rPr lang="ru-RU" sz="3200"/>
              <a:t>Ластанған су көлемі 1,7% қысқартылды</a:t>
            </a:r>
            <a:endParaRPr sz="3200"/>
          </a:p>
          <a:p>
            <a:pPr marL="228600" lvl="0" indent="-25400" algn="just" rtl="0">
              <a:lnSpc>
                <a:spcPct val="90000"/>
              </a:lnSpc>
              <a:spcBef>
                <a:spcPts val="1000"/>
              </a:spcBef>
              <a:spcAft>
                <a:spcPts val="0"/>
              </a:spcAft>
              <a:buClr>
                <a:schemeClr val="dk1"/>
              </a:buClr>
              <a:buSzPts val="3200"/>
              <a:buFont typeface="Noto Sans Symbols"/>
              <a:buNone/>
            </a:pPr>
            <a:endParaRPr sz="32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820</Words>
  <Application>Microsoft Office PowerPoint</Application>
  <PresentationFormat>Широкоэкранный</PresentationFormat>
  <Paragraphs>58</Paragraphs>
  <Slides>14</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Noto Sans Symbols</vt:lpstr>
      <vt:lpstr>PT Sans</vt:lpstr>
      <vt:lpstr>Arial</vt:lpstr>
      <vt:lpstr>Times New Roman</vt:lpstr>
      <vt:lpstr>Calibri</vt:lpstr>
      <vt:lpstr>Тема Office</vt:lpstr>
      <vt:lpstr>Тақырып: Қазақстанның экологиялық проблемалары және оларды шешу жолдары.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Экологиялық кодекске түзетулер енгізілді</vt:lpstr>
      <vt:lpstr>Презентация PowerPoint</vt:lpstr>
      <vt:lpstr>Тапсырма</vt:lpstr>
      <vt:lpstr>Үй тапсырмасы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Тақырып: Қазақстанның экологиялық проблемалары және оларды шешу жолдары. </dc:title>
  <dc:creator>Зарина Tөлепбаева</dc:creator>
  <cp:lastModifiedBy>Данагул</cp:lastModifiedBy>
  <cp:revision>1</cp:revision>
  <dcterms:created xsi:type="dcterms:W3CDTF">2021-04-06T18:19:23Z</dcterms:created>
  <dcterms:modified xsi:type="dcterms:W3CDTF">2024-11-06T06:05:13Z</dcterms:modified>
</cp:coreProperties>
</file>