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23"/>
  </p:notesMasterIdLst>
  <p:sldIdLst>
    <p:sldId id="431" r:id="rId2"/>
    <p:sldId id="432" r:id="rId3"/>
    <p:sldId id="382" r:id="rId4"/>
    <p:sldId id="423" r:id="rId5"/>
    <p:sldId id="419" r:id="rId6"/>
    <p:sldId id="412" r:id="rId7"/>
    <p:sldId id="424" r:id="rId8"/>
    <p:sldId id="426" r:id="rId9"/>
    <p:sldId id="420" r:id="rId10"/>
    <p:sldId id="399" r:id="rId11"/>
    <p:sldId id="394" r:id="rId12"/>
    <p:sldId id="393" r:id="rId13"/>
    <p:sldId id="428" r:id="rId14"/>
    <p:sldId id="429" r:id="rId15"/>
    <p:sldId id="430" r:id="rId16"/>
    <p:sldId id="400" r:id="rId17"/>
    <p:sldId id="421" r:id="rId18"/>
    <p:sldId id="433" r:id="rId19"/>
    <p:sldId id="434" r:id="rId20"/>
    <p:sldId id="435" r:id="rId21"/>
    <p:sldId id="42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10890-B73B-4632-8DE2-628DCA203F11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CE1DA-AE34-4928-9F8F-B757CA500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935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11B7A-9507-4560-A4E7-55BD7A1A01F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47184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931C0-184D-492E-AC3C-CDD577E04C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14779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1BB84-453B-4D26-BA84-9F63B847F56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396890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6AC61-1C08-45C2-9C78-39E30D2280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8144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31254-4CC9-4F73-82BC-FAC9B079AA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710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08B3F-8D44-4897-896C-8FA769CACF8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496928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2C6AB-F744-4E8B-B5BF-9FCCE3E895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9209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954C9-3759-4B15-A46D-614BEB8F0DB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8576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2F06B-47BA-478B-85FA-AD569EBBE71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68995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A7CAA-55EF-4110-8E7C-3DED87B588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455744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4B0DA-D5DA-4B9F-9795-BC7094D70D9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27150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26C1E-BC9E-4BCB-9E32-386AEADF30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377745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4B22A-6FAE-4BC5-ADAE-0381A1EF0D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190718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4E6CD"/>
            </a:gs>
            <a:gs pos="50000">
              <a:schemeClr val="bg1"/>
            </a:gs>
            <a:gs pos="100000">
              <a:srgbClr val="B4E6C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Щелчок правит 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Щелчок правит 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eaLnBrk="0" hangingPunct="0"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eaLnBrk="0" hangingPunct="0"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0" hangingPunct="0">
              <a:defRPr/>
            </a:pPr>
            <a:fld id="{F287FC4E-9528-4CF8-B25C-50904E3CF050}" type="slidenum">
              <a:rPr lang="ru-RU">
                <a:solidFill>
                  <a:srgbClr val="000000"/>
                </a:solidFill>
                <a:cs typeface="+mn-cs"/>
              </a:rPr>
              <a:pPr eaLnBrk="0" hangingPunct="0">
                <a:defRPr/>
              </a:pPr>
              <a:t>‹#›</a:t>
            </a:fld>
            <a:endParaRPr lang="ru-RU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78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3140968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atin typeface="+mj-lt"/>
              </a:rPr>
              <a:t>Ғаламдық жылынудың себептері, салдары </a:t>
            </a:r>
          </a:p>
          <a:p>
            <a:r>
              <a:rPr lang="kk-KZ" sz="2800" b="1" dirty="0" smtClean="0">
                <a:latin typeface="+mj-lt"/>
              </a:rPr>
              <a:t>және шешу жолдары</a:t>
            </a:r>
            <a:endParaRPr lang="ru-RU" sz="2800" b="1" dirty="0"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241927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86" y="3753384"/>
            <a:ext cx="8852616" cy="286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9872" y="116632"/>
            <a:ext cx="26720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latin typeface="+mj-lt"/>
              </a:rPr>
              <a:t>Жылу</a:t>
            </a:r>
            <a:r>
              <a:rPr lang="ru-RU" sz="2800" b="1" dirty="0">
                <a:latin typeface="+mj-lt"/>
              </a:rPr>
              <a:t> </a:t>
            </a:r>
            <a:r>
              <a:rPr lang="ru-RU" sz="2800" b="1" dirty="0" err="1">
                <a:latin typeface="+mj-lt"/>
              </a:rPr>
              <a:t>эффекті</a:t>
            </a:r>
            <a:r>
              <a:rPr lang="ru-RU" sz="2800" b="1" dirty="0">
                <a:latin typeface="+mj-lt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3878" y="644841"/>
            <a:ext cx="8852617" cy="310854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dirty="0" err="1"/>
              <a:t>Жылу</a:t>
            </a:r>
            <a:r>
              <a:rPr lang="ru-RU" sz="2800" dirty="0"/>
              <a:t> </a:t>
            </a:r>
            <a:r>
              <a:rPr lang="ru-RU" sz="2800" dirty="0" err="1"/>
              <a:t>эффекті</a:t>
            </a:r>
            <a:r>
              <a:rPr lang="ru-RU" sz="2800" dirty="0"/>
              <a:t> - </a:t>
            </a:r>
            <a:r>
              <a:rPr lang="ru-RU" sz="2800" dirty="0" err="1"/>
              <a:t>планетаның</a:t>
            </a:r>
            <a:r>
              <a:rPr lang="ru-RU" sz="2800" dirty="0"/>
              <a:t> </a:t>
            </a:r>
            <a:r>
              <a:rPr lang="ru-RU" sz="2800" dirty="0" err="1"/>
              <a:t>жылулық</a:t>
            </a:r>
            <a:r>
              <a:rPr lang="ru-RU" sz="2800" dirty="0"/>
              <a:t> </a:t>
            </a:r>
            <a:r>
              <a:rPr lang="ru-RU" sz="2800" dirty="0" err="1"/>
              <a:t>сәулеленуі</a:t>
            </a:r>
            <a:r>
              <a:rPr lang="ru-RU" sz="2800" dirty="0"/>
              <a:t> </a:t>
            </a:r>
            <a:r>
              <a:rPr lang="ru-RU" sz="2800" dirty="0" err="1"/>
              <a:t>атмосферадағы</a:t>
            </a:r>
            <a:r>
              <a:rPr lang="ru-RU" sz="2800" dirty="0"/>
              <a:t> </a:t>
            </a:r>
            <a:r>
              <a:rPr lang="ru-RU" sz="2800" dirty="0" err="1"/>
              <a:t>жылу</a:t>
            </a:r>
            <a:r>
              <a:rPr lang="ru-RU" sz="2800" dirty="0"/>
              <a:t> </a:t>
            </a:r>
            <a:r>
              <a:rPr lang="ru-RU" sz="2800" dirty="0" err="1"/>
              <a:t>газдары</a:t>
            </a:r>
            <a:r>
              <a:rPr lang="ru-RU" sz="2800" dirty="0"/>
              <a:t> </a:t>
            </a:r>
            <a:r>
              <a:rPr lang="ru-RU" sz="2800" dirty="0" err="1"/>
              <a:t>тарапынан</a:t>
            </a:r>
            <a:r>
              <a:rPr lang="ru-RU" sz="2800" dirty="0"/>
              <a:t> </a:t>
            </a:r>
            <a:r>
              <a:rPr lang="ru-RU" sz="2800" dirty="0" err="1"/>
              <a:t>сіңіріліп</a:t>
            </a:r>
            <a:r>
              <a:rPr lang="ru-RU" sz="2800" dirty="0"/>
              <a:t>, </a:t>
            </a:r>
            <a:r>
              <a:rPr lang="ru-RU" sz="2800" dirty="0" err="1"/>
              <a:t>жан-жаққа</a:t>
            </a:r>
            <a:r>
              <a:rPr lang="ru-RU" sz="2800" dirty="0"/>
              <a:t> </a:t>
            </a:r>
            <a:r>
              <a:rPr lang="ru-RU" sz="2800" dirty="0" err="1"/>
              <a:t>қайта</a:t>
            </a:r>
            <a:r>
              <a:rPr lang="ru-RU" sz="2800" dirty="0"/>
              <a:t> </a:t>
            </a:r>
            <a:r>
              <a:rPr lang="ru-RU" sz="2800" dirty="0" err="1"/>
              <a:t>сәулеленуге</a:t>
            </a:r>
            <a:r>
              <a:rPr lang="ru-RU" sz="2800" dirty="0"/>
              <a:t> </a:t>
            </a:r>
            <a:r>
              <a:rPr lang="ru-RU" sz="2800" dirty="0" err="1"/>
              <a:t>алып</a:t>
            </a:r>
            <a:r>
              <a:rPr lang="ru-RU" sz="2800" dirty="0"/>
              <a:t> </a:t>
            </a:r>
            <a:r>
              <a:rPr lang="ru-RU" sz="2800" dirty="0" err="1"/>
              <a:t>келетін</a:t>
            </a:r>
            <a:r>
              <a:rPr lang="ru-RU" sz="2800" dirty="0"/>
              <a:t> </a:t>
            </a:r>
            <a:r>
              <a:rPr lang="ru-RU" sz="2800" dirty="0" err="1"/>
              <a:t>процессті</a:t>
            </a:r>
            <a:r>
              <a:rPr lang="ru-RU" sz="2800" dirty="0"/>
              <a:t> </a:t>
            </a:r>
            <a:r>
              <a:rPr lang="ru-RU" sz="2800" dirty="0" err="1"/>
              <a:t>сипаттайды</a:t>
            </a:r>
            <a:r>
              <a:rPr lang="ru-RU" sz="2800" dirty="0"/>
              <a:t>. </a:t>
            </a:r>
            <a:r>
              <a:rPr lang="ru-RU" sz="2800" dirty="0" err="1"/>
              <a:t>Қайта</a:t>
            </a:r>
            <a:r>
              <a:rPr lang="ru-RU" sz="2800" dirty="0"/>
              <a:t> </a:t>
            </a:r>
            <a:r>
              <a:rPr lang="ru-RU" sz="2800" dirty="0" err="1"/>
              <a:t>сәулеленудің</a:t>
            </a:r>
            <a:r>
              <a:rPr lang="ru-RU" sz="2800" dirty="0"/>
              <a:t> </a:t>
            </a:r>
            <a:r>
              <a:rPr lang="ru-RU" sz="2800" dirty="0" err="1"/>
              <a:t>бір</a:t>
            </a:r>
            <a:r>
              <a:rPr lang="ru-RU" sz="2800" dirty="0"/>
              <a:t> </a:t>
            </a:r>
            <a:r>
              <a:rPr lang="ru-RU" sz="2800" dirty="0" err="1"/>
              <a:t>бөлігі</a:t>
            </a:r>
            <a:r>
              <a:rPr lang="ru-RU" sz="2800" dirty="0"/>
              <a:t> </a:t>
            </a:r>
            <a:r>
              <a:rPr lang="ru-RU" sz="2800" dirty="0" err="1"/>
              <a:t>жер</a:t>
            </a:r>
            <a:r>
              <a:rPr lang="ru-RU" sz="2800" dirty="0"/>
              <a:t> </a:t>
            </a:r>
            <a:r>
              <a:rPr lang="ru-RU" sz="2800" dirty="0" err="1"/>
              <a:t>бетіне</a:t>
            </a:r>
            <a:r>
              <a:rPr lang="ru-RU" sz="2800" dirty="0"/>
              <a:t> </a:t>
            </a:r>
            <a:r>
              <a:rPr lang="ru-RU" sz="2800" dirty="0" err="1"/>
              <a:t>және</a:t>
            </a:r>
            <a:r>
              <a:rPr lang="ru-RU" sz="2800" dirty="0"/>
              <a:t> </a:t>
            </a:r>
            <a:r>
              <a:rPr lang="ru-RU" sz="2800" dirty="0" err="1"/>
              <a:t>төменгі</a:t>
            </a:r>
            <a:r>
              <a:rPr lang="ru-RU" sz="2800" dirty="0"/>
              <a:t> </a:t>
            </a:r>
            <a:r>
              <a:rPr lang="ru-RU" sz="2800" dirty="0" err="1"/>
              <a:t>атмосфераға</a:t>
            </a:r>
            <a:r>
              <a:rPr lang="ru-RU" sz="2800" dirty="0"/>
              <a:t> </a:t>
            </a:r>
            <a:r>
              <a:rPr lang="ru-RU" sz="2800" dirty="0" err="1"/>
              <a:t>бағытталады</a:t>
            </a:r>
            <a:r>
              <a:rPr lang="ru-RU" sz="2800" dirty="0"/>
              <a:t>. </a:t>
            </a:r>
            <a:r>
              <a:rPr lang="ru-RU" sz="2800" dirty="0" err="1"/>
              <a:t>Нәтижесінде</a:t>
            </a:r>
            <a:r>
              <a:rPr lang="ru-RU" sz="2800" dirty="0"/>
              <a:t>, </a:t>
            </a:r>
            <a:r>
              <a:rPr lang="ru-RU" sz="2800" dirty="0" err="1"/>
              <a:t>жер</a:t>
            </a:r>
            <a:r>
              <a:rPr lang="ru-RU" sz="2800" dirty="0"/>
              <a:t> </a:t>
            </a:r>
            <a:r>
              <a:rPr lang="ru-RU" sz="2800" dirty="0" err="1"/>
              <a:t>бетінің</a:t>
            </a:r>
            <a:r>
              <a:rPr lang="ru-RU" sz="2800" dirty="0"/>
              <a:t> </a:t>
            </a:r>
            <a:r>
              <a:rPr lang="ru-RU" sz="2800" dirty="0" err="1"/>
              <a:t>орташа</a:t>
            </a:r>
            <a:r>
              <a:rPr lang="ru-RU" sz="2800" dirty="0"/>
              <a:t> </a:t>
            </a:r>
            <a:r>
              <a:rPr lang="ru-RU" sz="2800" dirty="0" err="1"/>
              <a:t>температурасы</a:t>
            </a:r>
            <a:r>
              <a:rPr lang="ru-RU" sz="2800" dirty="0"/>
              <a:t> </a:t>
            </a:r>
            <a:r>
              <a:rPr lang="ru-RU" sz="2800" dirty="0" err="1"/>
              <a:t>жылу</a:t>
            </a:r>
            <a:r>
              <a:rPr lang="ru-RU" sz="2800" dirty="0"/>
              <a:t> </a:t>
            </a:r>
            <a:r>
              <a:rPr lang="ru-RU" sz="2800" dirty="0" err="1"/>
              <a:t>газдарының</a:t>
            </a:r>
            <a:r>
              <a:rPr lang="ru-RU" sz="2800" dirty="0"/>
              <a:t> </a:t>
            </a:r>
            <a:r>
              <a:rPr lang="ru-RU" sz="2800" dirty="0" err="1"/>
              <a:t>әсерінен</a:t>
            </a:r>
            <a:r>
              <a:rPr lang="ru-RU" sz="2800" dirty="0"/>
              <a:t> </a:t>
            </a:r>
            <a:r>
              <a:rPr lang="ru-RU" sz="2800" dirty="0" err="1"/>
              <a:t>көтеріледі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39160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6690" y="116632"/>
            <a:ext cx="5244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latin typeface="+mn-lt"/>
              </a:rPr>
              <a:t>Жердің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жылу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балансының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бұзылуы</a:t>
            </a:r>
            <a:endParaRPr lang="ru-RU" sz="2400" b="1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329" y="692696"/>
            <a:ext cx="9036496" cy="193899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1960 </a:t>
            </a:r>
            <a:r>
              <a:rPr lang="ru-RU" sz="2400" dirty="0" err="1" smtClean="0"/>
              <a:t>жылдардың</a:t>
            </a:r>
            <a:r>
              <a:rPr lang="ru-RU" sz="2400" dirty="0" smtClean="0"/>
              <a:t> </a:t>
            </a:r>
            <a:r>
              <a:rPr lang="ru-RU" sz="2400" dirty="0" err="1" smtClean="0"/>
              <a:t>басынан</a:t>
            </a:r>
            <a:r>
              <a:rPr lang="ru-RU" sz="2400" dirty="0" smtClean="0"/>
              <a:t> </a:t>
            </a:r>
            <a:r>
              <a:rPr lang="ru-RU" sz="2400" dirty="0" err="1" smtClean="0"/>
              <a:t>бастап</a:t>
            </a:r>
            <a:r>
              <a:rPr lang="ru-RU" sz="2400" dirty="0" smtClean="0"/>
              <a:t> 1990 </a:t>
            </a:r>
            <a:r>
              <a:rPr lang="kk-KZ" sz="2400" dirty="0" smtClean="0"/>
              <a:t>жылға дейін жер бетіне жететін күн сәулесінің біртіндеп азаюы байқалады. Бұл құбылысты ғаламдық қараңғылану деп атайды. Оның басты себеі </a:t>
            </a:r>
            <a:r>
              <a:rPr lang="ru-RU" sz="2400" dirty="0" smtClean="0"/>
              <a:t>–</a:t>
            </a:r>
            <a:r>
              <a:rPr lang="ru-RU" sz="2400" dirty="0" err="1" smtClean="0"/>
              <a:t>жанартау</a:t>
            </a:r>
            <a:r>
              <a:rPr lang="ru-RU" sz="2400" dirty="0" smtClean="0"/>
              <a:t> </a:t>
            </a:r>
            <a:r>
              <a:rPr lang="ru-RU" sz="2400" dirty="0" err="1" smtClean="0"/>
              <a:t>атқылауы</a:t>
            </a:r>
            <a:r>
              <a:rPr lang="ru-RU" sz="2400" dirty="0" smtClean="0"/>
              <a:t> </a:t>
            </a:r>
            <a:r>
              <a:rPr lang="ru-RU" sz="2400" dirty="0" err="1" smtClean="0"/>
              <a:t>және</a:t>
            </a:r>
            <a:r>
              <a:rPr lang="ru-RU" sz="2400" dirty="0" smtClean="0"/>
              <a:t> </a:t>
            </a:r>
            <a:r>
              <a:rPr lang="ru-RU" sz="2400" dirty="0" err="1" smtClean="0"/>
              <a:t>өндіріс</a:t>
            </a:r>
            <a:r>
              <a:rPr lang="ru-RU" sz="2400" dirty="0" smtClean="0"/>
              <a:t> </a:t>
            </a:r>
            <a:r>
              <a:rPr lang="ru-RU" sz="2400" dirty="0" err="1" smtClean="0"/>
              <a:t>жұмысы</a:t>
            </a:r>
            <a:r>
              <a:rPr lang="ru-RU" sz="2400" dirty="0" smtClean="0"/>
              <a:t> </a:t>
            </a:r>
            <a:r>
              <a:rPr lang="ru-RU" sz="2400" dirty="0" err="1" smtClean="0"/>
              <a:t>нәтижесінде</a:t>
            </a:r>
            <a:r>
              <a:rPr lang="ru-RU" sz="2400" dirty="0" smtClean="0"/>
              <a:t> </a:t>
            </a:r>
            <a:r>
              <a:rPr lang="ru-RU" sz="2400" dirty="0" err="1" smtClean="0"/>
              <a:t>атмосфераға</a:t>
            </a:r>
            <a:r>
              <a:rPr lang="ru-RU" sz="2400" dirty="0" smtClean="0"/>
              <a:t> </a:t>
            </a:r>
            <a:r>
              <a:rPr lang="ru-RU" sz="2400" dirty="0" err="1" smtClean="0"/>
              <a:t>түскен</a:t>
            </a:r>
            <a:r>
              <a:rPr lang="ru-RU" sz="2400" dirty="0" smtClean="0"/>
              <a:t> </a:t>
            </a:r>
            <a:r>
              <a:rPr lang="ru-RU" sz="2400" dirty="0" err="1" smtClean="0"/>
              <a:t>шаң</a:t>
            </a:r>
            <a:r>
              <a:rPr lang="ru-RU" sz="2400" dirty="0" smtClean="0"/>
              <a:t> </a:t>
            </a:r>
            <a:r>
              <a:rPr lang="ru-RU" sz="2400" dirty="0" err="1" smtClean="0"/>
              <a:t>бөлшектері</a:t>
            </a:r>
            <a:r>
              <a:rPr lang="ru-RU" sz="2400" dirty="0"/>
              <a:t>.</a:t>
            </a:r>
            <a:endParaRPr lang="ru-RU" sz="2400" dirty="0">
              <a:latin typeface="+mn-lt"/>
            </a:endParaRPr>
          </a:p>
        </p:txBody>
      </p:sp>
      <p:pic>
        <p:nvPicPr>
          <p:cNvPr id="7" name="Picture 6" descr="11842257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7" y="2631688"/>
            <a:ext cx="4464176" cy="396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577" y="2631688"/>
            <a:ext cx="4518248" cy="396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0577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3"/>
            <a:ext cx="87549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latin typeface="+mn-lt"/>
              </a:rPr>
              <a:t>Қазба отындарды жағу мен өндіру кезіндегі              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cs typeface="+mn-cs"/>
              </a:rPr>
              <a:t>СО₂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/>
                <a:cs typeface="+mn-cs"/>
              </a:rPr>
              <a:t>эмиссиясы</a:t>
            </a:r>
            <a:r>
              <a:rPr lang="kk-KZ" sz="2800" b="1" dirty="0" smtClean="0">
                <a:latin typeface="+mn-lt"/>
              </a:rPr>
              <a:t> </a:t>
            </a:r>
            <a:endParaRPr lang="ru-RU" sz="2800" b="1" dirty="0"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615990"/>
              </p:ext>
            </p:extLst>
          </p:nvPr>
        </p:nvGraphicFramePr>
        <p:xfrm>
          <a:off x="77470" y="1157826"/>
          <a:ext cx="8928992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6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2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solidFill>
                            <a:schemeClr val="tx1"/>
                          </a:solidFill>
                        </a:rPr>
                        <a:t>Жылдар</a:t>
                      </a:r>
                      <a:r>
                        <a:rPr lang="kk-KZ" sz="2800" baseline="0" dirty="0" smtClean="0">
                          <a:solidFill>
                            <a:schemeClr val="tx1"/>
                          </a:solidFill>
                        </a:rPr>
                        <a:t> аралығы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Эмиссия </a:t>
                      </a: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СО₂                 (</a:t>
                      </a:r>
                      <a:r>
                        <a:rPr kumimoji="0" lang="ru-RU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жылына</a:t>
                      </a: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Гт</a:t>
                      </a: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2800" dirty="0" smtClean="0"/>
                        <a:t>1990-1999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+1%</a:t>
                      </a:r>
                      <a:r>
                        <a:rPr lang="ru-RU" sz="2800" baseline="0" dirty="0" smtClean="0"/>
                        <a:t>  </a:t>
                      </a:r>
                      <a:r>
                        <a:rPr lang="ru-RU" sz="2800" baseline="0" dirty="0" err="1" smtClean="0"/>
                        <a:t>жылына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2000-2009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+3.3%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baseline="0" dirty="0" err="1" smtClean="0"/>
                        <a:t>жылына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2012-2013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2.3%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2013-2014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2.5%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4377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8625"/>
            <a:ext cx="7620000" cy="599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266963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9144000" cy="462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88640"/>
            <a:ext cx="82266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latin typeface="+mj-lt"/>
              </a:rPr>
              <a:t>Қатты аэрозольды бөлшектер мен күйе </a:t>
            </a:r>
          </a:p>
          <a:p>
            <a:r>
              <a:rPr lang="kk-KZ" sz="2800" dirty="0" smtClean="0">
                <a:latin typeface="+mn-lt"/>
              </a:rPr>
              <a:t>1960 </a:t>
            </a:r>
            <a:r>
              <a:rPr lang="kk-KZ" sz="2800" dirty="0">
                <a:latin typeface="+mn-lt"/>
              </a:rPr>
              <a:t>жылдардың басынан бастап </a:t>
            </a:r>
            <a:r>
              <a:rPr lang="kk-KZ" sz="2800" dirty="0" smtClean="0">
                <a:latin typeface="+mn-lt"/>
              </a:rPr>
              <a:t>1990 </a:t>
            </a:r>
            <a:r>
              <a:rPr lang="kk-KZ" sz="2800" dirty="0">
                <a:latin typeface="+mn-lt"/>
              </a:rPr>
              <a:t>жылға дейін күн сәулесінің Жер бетіне түсуі біртіндеп азая бастады</a:t>
            </a:r>
            <a:r>
              <a:rPr lang="kk-KZ" sz="2800" dirty="0" smtClean="0">
                <a:latin typeface="+mn-lt"/>
              </a:rPr>
              <a:t>.</a:t>
            </a:r>
            <a:r>
              <a:rPr lang="kk-KZ" sz="2800" dirty="0"/>
              <a:t> </a:t>
            </a:r>
            <a:r>
              <a:rPr lang="kk-KZ" sz="2800" dirty="0">
                <a:latin typeface="+mn-lt"/>
              </a:rPr>
              <a:t>Бұл құбылыс </a:t>
            </a:r>
            <a:r>
              <a:rPr lang="kk-KZ" sz="2800" dirty="0" smtClean="0">
                <a:latin typeface="+mn-lt"/>
              </a:rPr>
              <a:t>ғаламдық қараңғылану </a:t>
            </a:r>
            <a:r>
              <a:rPr lang="kk-KZ" sz="2800" dirty="0">
                <a:latin typeface="+mn-lt"/>
              </a:rPr>
              <a:t>деп аталады</a:t>
            </a:r>
            <a:endParaRPr lang="ru-RU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0486540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32" y="2117388"/>
            <a:ext cx="6619875" cy="4366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4829" y="68183"/>
            <a:ext cx="7092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latin typeface="+mn-lt"/>
              </a:rPr>
              <a:t>Күн белсенділігінің  өзгеруі</a:t>
            </a:r>
            <a:endParaRPr lang="ru-RU" sz="3200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7141" y="732393"/>
            <a:ext cx="83753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latin typeface="+mj-lt"/>
              </a:rPr>
              <a:t>Күннің жарықтығы мен оның спектрі бірнеше жылдан мыңдаған жылға дейінгі уақыт аралығында өзгереді</a:t>
            </a:r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0315888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9752" y="50373"/>
            <a:ext cx="4977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latin typeface="+mn-lt"/>
              </a:rPr>
              <a:t>Ғаламдық</a:t>
            </a:r>
            <a:r>
              <a:rPr lang="ru-RU" sz="2800" b="1" dirty="0">
                <a:latin typeface="+mn-lt"/>
              </a:rPr>
              <a:t> </a:t>
            </a:r>
            <a:r>
              <a:rPr lang="ru-RU" sz="2800" b="1" dirty="0" err="1" smtClean="0">
                <a:latin typeface="+mn-lt"/>
              </a:rPr>
              <a:t>жылыну</a:t>
            </a:r>
            <a:r>
              <a:rPr lang="ru-RU" sz="2800" b="1" dirty="0" smtClean="0">
                <a:latin typeface="+mn-lt"/>
              </a:rPr>
              <a:t> </a:t>
            </a:r>
            <a:r>
              <a:rPr lang="ru-RU" sz="2800" b="1" dirty="0" err="1" smtClean="0">
                <a:latin typeface="+mn-lt"/>
              </a:rPr>
              <a:t>себептері</a:t>
            </a:r>
            <a:endParaRPr lang="ru-RU" sz="2800" b="1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752" y="573593"/>
            <a:ext cx="8982744" cy="452431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dirty="0" err="1" smtClean="0"/>
              <a:t>Соңғы</a:t>
            </a:r>
            <a:r>
              <a:rPr lang="ru-RU" sz="3200" dirty="0" smtClean="0"/>
              <a:t> он </a:t>
            </a:r>
            <a:r>
              <a:rPr lang="ru-RU" sz="3200" dirty="0" err="1" smtClean="0"/>
              <a:t>жылдықта</a:t>
            </a:r>
            <a:r>
              <a:rPr lang="ru-RU" sz="3200" dirty="0" smtClean="0"/>
              <a:t> </a:t>
            </a:r>
            <a:r>
              <a:rPr lang="ru-RU" sz="3200" dirty="0" err="1" smtClean="0"/>
              <a:t>климаттың</a:t>
            </a:r>
            <a:r>
              <a:rPr lang="ru-RU" sz="3200" dirty="0" smtClean="0"/>
              <a:t> </a:t>
            </a:r>
            <a:r>
              <a:rPr lang="ru-RU" sz="3200" dirty="0" err="1" smtClean="0"/>
              <a:t>жылынуы</a:t>
            </a:r>
            <a:r>
              <a:rPr lang="ru-RU" sz="3200" dirty="0" smtClean="0"/>
              <a:t> </a:t>
            </a:r>
            <a:r>
              <a:rPr lang="ru-RU" sz="3200" dirty="0" err="1" smtClean="0"/>
              <a:t>және</a:t>
            </a:r>
            <a:r>
              <a:rPr lang="ru-RU" sz="3200" dirty="0" smtClean="0"/>
              <a:t> </a:t>
            </a:r>
            <a:r>
              <a:rPr lang="ru-RU" sz="3200" dirty="0" err="1" smtClean="0"/>
              <a:t>орын</a:t>
            </a:r>
            <a:r>
              <a:rPr lang="ru-RU" sz="3200" dirty="0" smtClean="0"/>
              <a:t> </a:t>
            </a:r>
            <a:r>
              <a:rPr lang="ru-RU" sz="3200" dirty="0" err="1" smtClean="0"/>
              <a:t>алу</a:t>
            </a:r>
            <a:r>
              <a:rPr lang="ru-RU" sz="3200" dirty="0" smtClean="0"/>
              <a:t> </a:t>
            </a:r>
            <a:r>
              <a:rPr lang="ru-RU" sz="3200" dirty="0" err="1" smtClean="0"/>
              <a:t>себебі</a:t>
            </a:r>
            <a:r>
              <a:rPr lang="ru-RU" sz="3200" dirty="0" smtClean="0"/>
              <a:t> </a:t>
            </a:r>
            <a:r>
              <a:rPr lang="ru-RU" sz="3200" dirty="0" err="1" smtClean="0"/>
              <a:t>ең</a:t>
            </a:r>
            <a:r>
              <a:rPr lang="ru-RU" sz="3200" dirty="0" smtClean="0"/>
              <a:t> </a:t>
            </a:r>
            <a:r>
              <a:rPr lang="ru-RU" sz="3200" dirty="0" err="1" smtClean="0"/>
              <a:t>басты</a:t>
            </a:r>
            <a:r>
              <a:rPr lang="ru-RU" sz="3200" dirty="0" smtClean="0"/>
              <a:t> </a:t>
            </a:r>
            <a:r>
              <a:rPr lang="ru-RU" sz="3200" dirty="0" err="1" smtClean="0"/>
              <a:t>экологиялық</a:t>
            </a:r>
            <a:r>
              <a:rPr lang="ru-RU" sz="3200" dirty="0" smtClean="0"/>
              <a:t> </a:t>
            </a:r>
            <a:r>
              <a:rPr lang="ru-RU" sz="3200" dirty="0" err="1" smtClean="0"/>
              <a:t>проблеммаға</a:t>
            </a:r>
            <a:r>
              <a:rPr lang="ru-RU" sz="3200" dirty="0" smtClean="0"/>
              <a:t> </a:t>
            </a:r>
            <a:r>
              <a:rPr lang="ru-RU" sz="3200" dirty="0" err="1" smtClean="0"/>
              <a:t>айналды</a:t>
            </a:r>
            <a:r>
              <a:rPr lang="ru-RU" sz="3200" dirty="0" smtClean="0"/>
              <a:t>. </a:t>
            </a:r>
            <a:r>
              <a:rPr lang="ru-RU" sz="3200" dirty="0" err="1" smtClean="0"/>
              <a:t>Ғаламдық</a:t>
            </a:r>
            <a:r>
              <a:rPr lang="ru-RU" sz="3200" dirty="0" smtClean="0"/>
              <a:t> </a:t>
            </a:r>
            <a:r>
              <a:rPr lang="ru-RU" sz="3200" dirty="0" err="1" smtClean="0"/>
              <a:t>жылынудың</a:t>
            </a:r>
            <a:r>
              <a:rPr lang="ru-RU" sz="3200" dirty="0" smtClean="0"/>
              <a:t> </a:t>
            </a:r>
            <a:r>
              <a:rPr lang="ru-RU" sz="3200" dirty="0" err="1" smtClean="0"/>
              <a:t>ең</a:t>
            </a:r>
            <a:r>
              <a:rPr lang="ru-RU" sz="3200" dirty="0" smtClean="0"/>
              <a:t> </a:t>
            </a:r>
            <a:r>
              <a:rPr lang="ru-RU" sz="3200" dirty="0" err="1" smtClean="0"/>
              <a:t>басты</a:t>
            </a:r>
            <a:r>
              <a:rPr lang="ru-RU" sz="3200" dirty="0" smtClean="0"/>
              <a:t> </a:t>
            </a:r>
            <a:r>
              <a:rPr lang="ru-RU" sz="3200" dirty="0" err="1" smtClean="0"/>
              <a:t>себептеріне</a:t>
            </a:r>
            <a:r>
              <a:rPr lang="ru-RU" sz="3200" dirty="0" smtClean="0"/>
              <a:t>  </a:t>
            </a:r>
            <a:r>
              <a:rPr lang="ru-RU" sz="3200" dirty="0" err="1" smtClean="0"/>
              <a:t>адам</a:t>
            </a:r>
            <a:r>
              <a:rPr lang="ru-RU" sz="3200" dirty="0" smtClean="0"/>
              <a:t> </a:t>
            </a:r>
            <a:r>
              <a:rPr lang="ru-RU" sz="3200" dirty="0" err="1" smtClean="0"/>
              <a:t>факторымен</a:t>
            </a:r>
            <a:r>
              <a:rPr lang="ru-RU" sz="3200" dirty="0" smtClean="0"/>
              <a:t>,  </a:t>
            </a:r>
            <a:r>
              <a:rPr lang="ru-RU" sz="3200" dirty="0" err="1" smtClean="0"/>
              <a:t>қатар</a:t>
            </a:r>
            <a:r>
              <a:rPr lang="ru-RU" sz="3200" dirty="0" smtClean="0"/>
              <a:t> </a:t>
            </a:r>
            <a:r>
              <a:rPr lang="ru-RU" sz="3200" dirty="0" err="1" smtClean="0"/>
              <a:t>табиғи</a:t>
            </a:r>
            <a:r>
              <a:rPr lang="ru-RU" sz="3200" dirty="0" smtClean="0"/>
              <a:t> </a:t>
            </a:r>
            <a:r>
              <a:rPr lang="ru-RU" sz="3200" dirty="0" err="1" smtClean="0"/>
              <a:t>фактордың</a:t>
            </a:r>
            <a:r>
              <a:rPr lang="ru-RU" sz="3200" dirty="0" smtClean="0"/>
              <a:t> </a:t>
            </a:r>
            <a:r>
              <a:rPr lang="ru-RU" sz="3200" dirty="0" err="1" smtClean="0"/>
              <a:t>әсері</a:t>
            </a:r>
            <a:r>
              <a:rPr lang="ru-RU" sz="3200" dirty="0" smtClean="0"/>
              <a:t> мол. </a:t>
            </a:r>
            <a:r>
              <a:rPr lang="ru-RU" sz="3200" dirty="0" err="1" smtClean="0"/>
              <a:t>Ауаны</a:t>
            </a:r>
            <a:r>
              <a:rPr lang="ru-RU" sz="3200" dirty="0" smtClean="0"/>
              <a:t> </a:t>
            </a:r>
            <a:r>
              <a:rPr lang="ru-RU" sz="3200" dirty="0" err="1" smtClean="0"/>
              <a:t>ластау</a:t>
            </a:r>
            <a:r>
              <a:rPr lang="ru-RU" sz="3200" dirty="0" smtClean="0"/>
              <a:t>, </a:t>
            </a:r>
            <a:r>
              <a:rPr lang="ru-RU" sz="3200" dirty="0" err="1" smtClean="0"/>
              <a:t>өнеркәсіп</a:t>
            </a:r>
            <a:r>
              <a:rPr lang="ru-RU" sz="3200" dirty="0" smtClean="0"/>
              <a:t> </a:t>
            </a:r>
            <a:r>
              <a:rPr lang="ru-RU" sz="3200" dirty="0" err="1" smtClean="0"/>
              <a:t>санының</a:t>
            </a:r>
            <a:r>
              <a:rPr lang="ru-RU" sz="3200" dirty="0" smtClean="0"/>
              <a:t> </a:t>
            </a:r>
            <a:r>
              <a:rPr lang="ru-RU" sz="3200" dirty="0" err="1" smtClean="0"/>
              <a:t>артуы</a:t>
            </a:r>
            <a:r>
              <a:rPr lang="ru-RU" sz="3200" dirty="0" smtClean="0"/>
              <a:t>, </a:t>
            </a:r>
            <a:r>
              <a:rPr lang="ru-RU" sz="3200" dirty="0" err="1" smtClean="0"/>
              <a:t>ормандарды</a:t>
            </a:r>
            <a:r>
              <a:rPr lang="ru-RU" sz="3200" dirty="0" smtClean="0"/>
              <a:t> </a:t>
            </a:r>
            <a:r>
              <a:rPr lang="ru-RU" sz="3200" dirty="0" err="1" smtClean="0"/>
              <a:t>кесу</a:t>
            </a:r>
            <a:r>
              <a:rPr lang="ru-RU" sz="3200" dirty="0" smtClean="0"/>
              <a:t>, </a:t>
            </a:r>
            <a:r>
              <a:rPr lang="ru-RU" sz="3200" dirty="0" err="1" smtClean="0"/>
              <a:t>жанартаулардың</a:t>
            </a:r>
            <a:r>
              <a:rPr lang="ru-RU" sz="3200" dirty="0" smtClean="0"/>
              <a:t> </a:t>
            </a:r>
            <a:r>
              <a:rPr lang="ru-RU" sz="3200" dirty="0" err="1" smtClean="0"/>
              <a:t>атқылауы</a:t>
            </a:r>
            <a:r>
              <a:rPr lang="ru-RU" sz="3200" dirty="0" smtClean="0"/>
              <a:t> </a:t>
            </a:r>
            <a:r>
              <a:rPr lang="ru-RU" sz="3200" dirty="0" err="1" smtClean="0"/>
              <a:t>және</a:t>
            </a:r>
            <a:r>
              <a:rPr lang="ru-RU" sz="3200" dirty="0" smtClean="0"/>
              <a:t> </a:t>
            </a:r>
            <a:r>
              <a:rPr lang="ru-RU" sz="3200" dirty="0" err="1" smtClean="0"/>
              <a:t>Күндегі</a:t>
            </a:r>
            <a:r>
              <a:rPr lang="ru-RU" sz="3200" dirty="0" smtClean="0"/>
              <a:t> </a:t>
            </a:r>
            <a:r>
              <a:rPr lang="ru-RU" sz="3200" dirty="0" err="1" smtClean="0"/>
              <a:t>өзгерістер</a:t>
            </a:r>
            <a:r>
              <a:rPr lang="ru-RU" sz="3200" dirty="0" smtClean="0"/>
              <a:t>, </a:t>
            </a:r>
            <a:r>
              <a:rPr lang="ru-RU" sz="3200" dirty="0" err="1" smtClean="0"/>
              <a:t>адамның</a:t>
            </a:r>
            <a:r>
              <a:rPr lang="ru-RU" sz="3200" dirty="0" smtClean="0"/>
              <a:t> </a:t>
            </a:r>
            <a:r>
              <a:rPr lang="ru-RU" sz="3200" dirty="0" err="1" smtClean="0"/>
              <a:t>әр</a:t>
            </a:r>
            <a:r>
              <a:rPr lang="ru-RU" sz="3200" dirty="0" smtClean="0"/>
              <a:t> </a:t>
            </a:r>
            <a:r>
              <a:rPr lang="ru-RU" sz="3200" dirty="0" err="1" smtClean="0"/>
              <a:t>түрлі</a:t>
            </a:r>
            <a:r>
              <a:rPr lang="ru-RU" sz="3200" dirty="0" smtClean="0"/>
              <a:t> </a:t>
            </a:r>
            <a:r>
              <a:rPr lang="ru-RU" sz="3200" dirty="0" err="1" smtClean="0"/>
              <a:t>әрекеттері</a:t>
            </a:r>
            <a:r>
              <a:rPr lang="ru-RU" sz="3200" dirty="0" smtClean="0"/>
              <a:t> </a:t>
            </a:r>
            <a:r>
              <a:rPr lang="ru-RU" sz="3200" dirty="0" err="1" smtClean="0"/>
              <a:t>ғаламдық</a:t>
            </a:r>
            <a:r>
              <a:rPr lang="ru-RU" sz="3200" dirty="0" smtClean="0"/>
              <a:t> </a:t>
            </a:r>
            <a:r>
              <a:rPr lang="ru-RU" sz="3200" dirty="0" err="1" smtClean="0"/>
              <a:t>жылынудың</a:t>
            </a:r>
            <a:r>
              <a:rPr lang="ru-RU" sz="3200" dirty="0" smtClean="0"/>
              <a:t> </a:t>
            </a:r>
            <a:r>
              <a:rPr lang="ru-RU" sz="3200" dirty="0" err="1" smtClean="0"/>
              <a:t>басты</a:t>
            </a:r>
            <a:r>
              <a:rPr lang="ru-RU" sz="3200" dirty="0" smtClean="0"/>
              <a:t> </a:t>
            </a:r>
            <a:r>
              <a:rPr lang="ru-RU" sz="3200" dirty="0" err="1" smtClean="0"/>
              <a:t>себептері</a:t>
            </a:r>
            <a:r>
              <a:rPr lang="ru-RU" sz="3200" dirty="0" smtClean="0"/>
              <a:t> </a:t>
            </a:r>
            <a:r>
              <a:rPr lang="ru-RU" sz="3200" dirty="0" err="1" smtClean="0"/>
              <a:t>болып</a:t>
            </a:r>
            <a:r>
              <a:rPr lang="ru-RU" sz="3200" dirty="0" smtClean="0"/>
              <a:t> </a:t>
            </a:r>
            <a:r>
              <a:rPr lang="ru-RU" sz="3200" dirty="0" err="1" smtClean="0"/>
              <a:t>тұр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28099990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83568" y="676724"/>
            <a:ext cx="7668344" cy="45718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cs typeface="Arial" pitchFamily="34" charset="0"/>
              </a:rPr>
              <a:t>Топтық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cs typeface="Arial" pitchFamily="34" charset="0"/>
              </a:rPr>
              <a:t>жұмыс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3708" y="1412776"/>
            <a:ext cx="67687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+mn-lt"/>
              </a:rPr>
              <a:t>жаһандық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климаттың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өзгеруі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туралы</a:t>
            </a:r>
            <a:r>
              <a:rPr lang="ru-RU" sz="2800" dirty="0">
                <a:latin typeface="+mn-lt"/>
              </a:rPr>
              <a:t> буклет (бюллетень, брошюра) </a:t>
            </a:r>
            <a:r>
              <a:rPr lang="ru-RU" sz="2800" dirty="0" err="1">
                <a:latin typeface="+mn-lt"/>
              </a:rPr>
              <a:t>құрастыру</a:t>
            </a:r>
            <a:endParaRPr lang="ru-RU" sz="2800" dirty="0">
              <a:latin typeface="+mn-lt"/>
            </a:endParaRPr>
          </a:p>
          <a:p>
            <a:r>
              <a:rPr lang="ru-RU" sz="2800" dirty="0" err="1">
                <a:latin typeface="+mn-lt"/>
              </a:rPr>
              <a:t>Дәлелдер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келесідей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болуы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мүмкін</a:t>
            </a:r>
            <a:r>
              <a:rPr lang="ru-RU" sz="2800" dirty="0">
                <a:latin typeface="+mn-lt"/>
              </a:rPr>
              <a:t>:</a:t>
            </a:r>
          </a:p>
          <a:p>
            <a:r>
              <a:rPr lang="ru-RU" sz="2800" dirty="0" smtClean="0">
                <a:latin typeface="+mn-lt"/>
              </a:rPr>
              <a:t>• </a:t>
            </a:r>
            <a:r>
              <a:rPr lang="ru-RU" sz="2800" dirty="0" err="1" smtClean="0">
                <a:latin typeface="+mn-lt"/>
              </a:rPr>
              <a:t>ғаламдық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жылуы</a:t>
            </a:r>
            <a:r>
              <a:rPr lang="ru-RU" sz="2800" dirty="0">
                <a:latin typeface="+mn-lt"/>
              </a:rPr>
              <a:t>;</a:t>
            </a:r>
          </a:p>
          <a:p>
            <a:r>
              <a:rPr lang="ru-RU" sz="2800" dirty="0">
                <a:latin typeface="+mn-lt"/>
              </a:rPr>
              <a:t>• </a:t>
            </a:r>
            <a:r>
              <a:rPr lang="ru-RU" sz="2800" dirty="0" err="1">
                <a:latin typeface="+mn-lt"/>
              </a:rPr>
              <a:t>мұхиттың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жылынуы</a:t>
            </a:r>
            <a:r>
              <a:rPr lang="ru-RU" sz="2800" dirty="0">
                <a:latin typeface="+mn-lt"/>
              </a:rPr>
              <a:t>;</a:t>
            </a:r>
          </a:p>
          <a:p>
            <a:r>
              <a:rPr lang="ru-RU" sz="2800" dirty="0">
                <a:latin typeface="+mn-lt"/>
              </a:rPr>
              <a:t>• </a:t>
            </a:r>
            <a:r>
              <a:rPr lang="ru-RU" sz="2800" dirty="0" err="1">
                <a:latin typeface="+mn-lt"/>
              </a:rPr>
              <a:t>мұздың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төмендеуі</a:t>
            </a:r>
            <a:r>
              <a:rPr lang="ru-RU" sz="2800" dirty="0">
                <a:latin typeface="+mn-lt"/>
              </a:rPr>
              <a:t>;</a:t>
            </a:r>
          </a:p>
          <a:p>
            <a:r>
              <a:rPr lang="ru-RU" sz="2800" dirty="0">
                <a:latin typeface="+mn-lt"/>
              </a:rPr>
              <a:t>• </a:t>
            </a:r>
            <a:r>
              <a:rPr lang="ru-RU" sz="2800" dirty="0" err="1">
                <a:latin typeface="+mn-lt"/>
              </a:rPr>
              <a:t>қар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жамылғысының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төмендеуі</a:t>
            </a:r>
            <a:r>
              <a:rPr lang="ru-RU" sz="2800" dirty="0">
                <a:latin typeface="+mn-lt"/>
              </a:rPr>
              <a:t>;</a:t>
            </a:r>
          </a:p>
          <a:p>
            <a:r>
              <a:rPr lang="ru-RU" sz="2800" dirty="0">
                <a:latin typeface="+mn-lt"/>
              </a:rPr>
              <a:t>• </a:t>
            </a:r>
            <a:r>
              <a:rPr lang="ru-RU" sz="2800" dirty="0" err="1">
                <a:latin typeface="+mn-lt"/>
              </a:rPr>
              <a:t>теңіз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деңгейінің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көтерілуі</a:t>
            </a:r>
            <a:r>
              <a:rPr lang="ru-RU" sz="2800" dirty="0">
                <a:latin typeface="+mn-lt"/>
              </a:rPr>
              <a:t>;</a:t>
            </a:r>
          </a:p>
          <a:p>
            <a:r>
              <a:rPr lang="ru-RU" sz="2800" dirty="0">
                <a:latin typeface="+mn-lt"/>
              </a:rPr>
              <a:t>• </a:t>
            </a:r>
            <a:r>
              <a:rPr lang="ru-RU" sz="2800" dirty="0" err="1">
                <a:latin typeface="+mn-lt"/>
              </a:rPr>
              <a:t>Арктикалық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теңіз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мұзының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төмендеуі</a:t>
            </a:r>
            <a:r>
              <a:rPr lang="ru-RU" sz="2800" dirty="0">
                <a:latin typeface="+mn-lt"/>
              </a:rPr>
              <a:t>;</a:t>
            </a:r>
          </a:p>
          <a:p>
            <a:r>
              <a:rPr lang="ru-RU" sz="2800" dirty="0">
                <a:latin typeface="+mn-lt"/>
              </a:rPr>
              <a:t>• </a:t>
            </a:r>
            <a:r>
              <a:rPr lang="ru-RU" sz="2800" dirty="0" err="1">
                <a:latin typeface="+mn-lt"/>
              </a:rPr>
              <a:t>мұхитты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қопсыту</a:t>
            </a:r>
            <a:r>
              <a:rPr lang="ru-RU" sz="2800" dirty="0">
                <a:latin typeface="+mn-lt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586684280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+mj-lt"/>
              </a:rPr>
              <a:t>1</a:t>
            </a:r>
            <a:r>
              <a:rPr lang="ru-RU" sz="2800" dirty="0" smtClean="0">
                <a:latin typeface="+mj-lt"/>
              </a:rPr>
              <a:t>-</a:t>
            </a:r>
            <a:r>
              <a:rPr lang="ru-RU" sz="2800" dirty="0" err="1" smtClean="0">
                <a:latin typeface="+mj-lt"/>
              </a:rPr>
              <a:t>тапсырма</a:t>
            </a:r>
            <a:endParaRPr lang="ru-RU" sz="2800" dirty="0">
              <a:latin typeface="+mj-lt"/>
            </a:endParaRPr>
          </a:p>
          <a:p>
            <a:r>
              <a:rPr lang="ru-RU" sz="2800" dirty="0" err="1">
                <a:latin typeface="+mj-lt"/>
              </a:rPr>
              <a:t>Неліктен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біздің</a:t>
            </a:r>
            <a:r>
              <a:rPr lang="ru-RU" sz="2800" dirty="0">
                <a:latin typeface="+mj-lt"/>
              </a:rPr>
              <a:t> планета Венера </a:t>
            </a:r>
            <a:r>
              <a:rPr lang="ru-RU" sz="2800" dirty="0" err="1">
                <a:latin typeface="+mj-lt"/>
              </a:rPr>
              <a:t>планетасы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сияқты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жоғары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температурадан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аулақ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болды</a:t>
            </a:r>
            <a:r>
              <a:rPr lang="ru-RU" sz="2800" dirty="0">
                <a:latin typeface="+mj-lt"/>
              </a:rPr>
              <a:t>?</a:t>
            </a:r>
          </a:p>
          <a:p>
            <a:r>
              <a:rPr lang="en-US" sz="2800" dirty="0">
                <a:latin typeface="+mj-lt"/>
              </a:rPr>
              <a:t>A. </a:t>
            </a:r>
            <a:r>
              <a:rPr lang="ru-RU" sz="2800" dirty="0" err="1">
                <a:latin typeface="+mj-lt"/>
              </a:rPr>
              <a:t>Жердегі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көмірқышқыл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газының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концентрациясы</a:t>
            </a:r>
            <a:r>
              <a:rPr lang="ru-RU" sz="2800" dirty="0">
                <a:latin typeface="+mj-lt"/>
              </a:rPr>
              <a:t> аз</a:t>
            </a:r>
          </a:p>
          <a:p>
            <a:r>
              <a:rPr lang="en-US" sz="2800" dirty="0">
                <a:latin typeface="+mj-lt"/>
              </a:rPr>
              <a:t>B. </a:t>
            </a:r>
            <a:r>
              <a:rPr lang="ru-RU" sz="2800" dirty="0" err="1">
                <a:latin typeface="+mj-lt"/>
              </a:rPr>
              <a:t>Парниктік</a:t>
            </a:r>
            <a:r>
              <a:rPr lang="ru-RU" sz="2800" dirty="0">
                <a:latin typeface="+mj-lt"/>
              </a:rPr>
              <a:t> эффект бар</a:t>
            </a:r>
          </a:p>
          <a:p>
            <a:r>
              <a:rPr lang="en-US" sz="2800" dirty="0">
                <a:latin typeface="+mj-lt"/>
              </a:rPr>
              <a:t>C. </a:t>
            </a:r>
            <a:r>
              <a:rPr lang="ru-RU" sz="2800" dirty="0" err="1">
                <a:latin typeface="+mj-lt"/>
              </a:rPr>
              <a:t>Мұхит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атмосфералық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көмірқышқыл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газын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сіңіреді</a:t>
            </a:r>
            <a:endParaRPr lang="ru-RU" sz="2800" dirty="0">
              <a:latin typeface="+mj-lt"/>
            </a:endParaRPr>
          </a:p>
          <a:p>
            <a:r>
              <a:rPr lang="en-US" sz="2800" dirty="0">
                <a:latin typeface="+mj-lt"/>
              </a:rPr>
              <a:t>D. </a:t>
            </a:r>
            <a:r>
              <a:rPr lang="ru-RU" sz="2800" dirty="0" err="1">
                <a:latin typeface="+mj-lt"/>
              </a:rPr>
              <a:t>Көмірқышқыл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газын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өсімдіктер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сіңіреді</a:t>
            </a:r>
            <a:endParaRPr lang="en-US" sz="2800" dirty="0" smtClean="0">
              <a:latin typeface="+mj-lt"/>
            </a:endParaRPr>
          </a:p>
          <a:p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2690400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56895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+mn-lt"/>
              </a:rPr>
              <a:t>2</a:t>
            </a:r>
            <a:r>
              <a:rPr lang="ru-RU" sz="2800" dirty="0" smtClean="0">
                <a:latin typeface="+mn-lt"/>
              </a:rPr>
              <a:t>-</a:t>
            </a:r>
            <a:r>
              <a:rPr lang="ru-RU" sz="2800" dirty="0" err="1" smtClean="0">
                <a:latin typeface="+mn-lt"/>
              </a:rPr>
              <a:t>тапсырма</a:t>
            </a:r>
            <a:endParaRPr lang="ru-RU" sz="2800" dirty="0">
              <a:latin typeface="+mn-lt"/>
            </a:endParaRPr>
          </a:p>
          <a:p>
            <a:r>
              <a:rPr lang="ru-RU" sz="2800" dirty="0" err="1">
                <a:latin typeface="+mn-lt"/>
              </a:rPr>
              <a:t>Парниктік</a:t>
            </a:r>
            <a:r>
              <a:rPr lang="ru-RU" sz="2800" dirty="0">
                <a:latin typeface="+mn-lt"/>
              </a:rPr>
              <a:t> эффект </a:t>
            </a:r>
            <a:r>
              <a:rPr lang="ru-RU" sz="2800" dirty="0" err="1">
                <a:latin typeface="+mn-lt"/>
              </a:rPr>
              <a:t>атмосферада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қандай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болатынын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көрсетіңіз</a:t>
            </a:r>
            <a:r>
              <a:rPr lang="ru-RU" sz="2800" dirty="0" smtClean="0">
                <a:latin typeface="+mn-lt"/>
              </a:rPr>
              <a:t>.</a:t>
            </a:r>
            <a:r>
              <a:rPr lang="en-US" sz="2800" dirty="0" smtClean="0">
                <a:latin typeface="+mn-lt"/>
              </a:rPr>
              <a:t>  </a:t>
            </a:r>
            <a:r>
              <a:rPr lang="ru-RU" sz="2800" dirty="0" smtClean="0">
                <a:latin typeface="+mn-lt"/>
              </a:rPr>
              <a:t>2 </a:t>
            </a:r>
            <a:r>
              <a:rPr lang="ru-RU" sz="2800" dirty="0" err="1">
                <a:latin typeface="+mn-lt"/>
              </a:rPr>
              <a:t>дұрыс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жауап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нұсқасын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таңдаңыз</a:t>
            </a:r>
            <a:r>
              <a:rPr lang="ru-RU" sz="2800" dirty="0">
                <a:latin typeface="+mn-lt"/>
              </a:rPr>
              <a:t>:</a:t>
            </a:r>
          </a:p>
          <a:p>
            <a:r>
              <a:rPr lang="ru-RU" sz="2800" dirty="0">
                <a:latin typeface="+mn-lt"/>
              </a:rPr>
              <a:t>1. </a:t>
            </a:r>
            <a:r>
              <a:rPr lang="ru-RU" sz="2800" dirty="0" err="1">
                <a:latin typeface="+mn-lt"/>
              </a:rPr>
              <a:t>Инфрақызыл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сәулеленудің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бір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бөлігі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көмірқышқыл</a:t>
            </a:r>
            <a:r>
              <a:rPr lang="ru-RU" sz="2800" dirty="0">
                <a:latin typeface="+mn-lt"/>
              </a:rPr>
              <a:t> газы мен су </a:t>
            </a:r>
            <a:r>
              <a:rPr lang="ru-RU" sz="2800" dirty="0" err="1">
                <a:latin typeface="+mn-lt"/>
              </a:rPr>
              <a:t>буының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молекулалары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арқылы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сіңіп</a:t>
            </a:r>
            <a:r>
              <a:rPr lang="ru-RU" sz="2800" dirty="0">
                <a:latin typeface="+mn-lt"/>
              </a:rPr>
              <a:t>, </a:t>
            </a:r>
            <a:r>
              <a:rPr lang="ru-RU" sz="2800" dirty="0" err="1">
                <a:latin typeface="+mn-lt"/>
              </a:rPr>
              <a:t>кері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қайтарылады</a:t>
            </a:r>
            <a:r>
              <a:rPr lang="ru-RU" sz="2800" dirty="0">
                <a:latin typeface="+mn-lt"/>
              </a:rPr>
              <a:t>.</a:t>
            </a:r>
          </a:p>
          <a:p>
            <a:r>
              <a:rPr lang="ru-RU" sz="2800" dirty="0">
                <a:latin typeface="+mn-lt"/>
              </a:rPr>
              <a:t>2. </a:t>
            </a:r>
            <a:r>
              <a:rPr lang="ru-RU" sz="2800" dirty="0" err="1">
                <a:latin typeface="+mn-lt"/>
              </a:rPr>
              <a:t>Күн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радиациясының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белгілі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бір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мөлшері</a:t>
            </a:r>
            <a:r>
              <a:rPr lang="ru-RU" sz="2800" dirty="0">
                <a:latin typeface="+mn-lt"/>
              </a:rPr>
              <a:t> атмосфера </a:t>
            </a:r>
            <a:r>
              <a:rPr lang="en-US" sz="2800" dirty="0" smtClean="0">
                <a:latin typeface="+mn-lt"/>
              </a:rPr>
              <a:t>     </a:t>
            </a:r>
            <a:r>
              <a:rPr lang="ru-RU" sz="2800" dirty="0" smtClean="0">
                <a:latin typeface="+mn-lt"/>
              </a:rPr>
              <a:t>мен </a:t>
            </a:r>
            <a:r>
              <a:rPr lang="ru-RU" sz="2800" dirty="0" err="1">
                <a:latin typeface="+mn-lt"/>
              </a:rPr>
              <a:t>Жер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бетінде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көрінеді</a:t>
            </a:r>
            <a:r>
              <a:rPr lang="ru-RU" sz="2800" dirty="0">
                <a:latin typeface="+mn-lt"/>
              </a:rPr>
              <a:t>.</a:t>
            </a:r>
          </a:p>
          <a:p>
            <a:r>
              <a:rPr lang="ru-RU" sz="2800" dirty="0">
                <a:latin typeface="+mn-lt"/>
              </a:rPr>
              <a:t>3. </a:t>
            </a:r>
            <a:r>
              <a:rPr lang="ru-RU" sz="2800" dirty="0" err="1">
                <a:latin typeface="+mn-lt"/>
              </a:rPr>
              <a:t>Күн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энергиясы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жер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бетіне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сіңіп</a:t>
            </a:r>
            <a:r>
              <a:rPr lang="ru-RU" sz="2800" dirty="0">
                <a:latin typeface="+mn-lt"/>
              </a:rPr>
              <a:t>, оны </a:t>
            </a:r>
            <a:r>
              <a:rPr lang="ru-RU" sz="2800" dirty="0" err="1">
                <a:latin typeface="+mn-lt"/>
              </a:rPr>
              <a:t>қыздырады</a:t>
            </a:r>
            <a:r>
              <a:rPr lang="ru-RU" sz="2800" dirty="0">
                <a:latin typeface="+mn-lt"/>
              </a:rPr>
              <a:t>.</a:t>
            </a:r>
          </a:p>
          <a:p>
            <a:r>
              <a:rPr lang="ru-RU" sz="2800" dirty="0">
                <a:latin typeface="+mn-lt"/>
              </a:rPr>
              <a:t>4. </a:t>
            </a:r>
            <a:r>
              <a:rPr lang="ru-RU" sz="2800" dirty="0" err="1">
                <a:latin typeface="+mn-lt"/>
              </a:rPr>
              <a:t>Кейбір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инфрақызыл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сәулелер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атмосферадан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өтіп</a:t>
            </a:r>
            <a:r>
              <a:rPr lang="ru-RU" sz="2800" dirty="0">
                <a:latin typeface="+mn-lt"/>
              </a:rPr>
              <a:t>, </a:t>
            </a:r>
            <a:r>
              <a:rPr lang="ru-RU" sz="2800" dirty="0" err="1">
                <a:latin typeface="+mn-lt"/>
              </a:rPr>
              <a:t>кеңістікте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шашыраңқы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болады</a:t>
            </a:r>
            <a:r>
              <a:rPr lang="ru-RU" sz="2800" dirty="0">
                <a:latin typeface="+mn-lt"/>
              </a:rPr>
              <a:t>.</a:t>
            </a:r>
          </a:p>
          <a:p>
            <a:r>
              <a:rPr lang="ru-RU" sz="2800" dirty="0">
                <a:latin typeface="+mn-lt"/>
              </a:rPr>
              <a:t>5. </a:t>
            </a:r>
            <a:r>
              <a:rPr lang="ru-RU" sz="2800" dirty="0" err="1">
                <a:latin typeface="+mn-lt"/>
              </a:rPr>
              <a:t>Бұлттар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Жер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бетін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тығыз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қабатпен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жауып</a:t>
            </a:r>
            <a:r>
              <a:rPr lang="ru-RU" sz="2800" dirty="0">
                <a:latin typeface="+mn-lt"/>
              </a:rPr>
              <a:t>, </a:t>
            </a:r>
            <a:r>
              <a:rPr lang="ru-RU" sz="2800" dirty="0" smtClean="0">
                <a:latin typeface="+mn-lt"/>
              </a:rPr>
              <a:t>«</a:t>
            </a:r>
            <a:r>
              <a:rPr lang="ru-RU" sz="2800" dirty="0" err="1" smtClean="0">
                <a:latin typeface="+mn-lt"/>
              </a:rPr>
              <a:t>жамылғы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әсерін</a:t>
            </a:r>
            <a:r>
              <a:rPr lang="ru-RU" sz="2800" dirty="0">
                <a:latin typeface="+mn-lt"/>
              </a:rPr>
              <a:t>» </a:t>
            </a:r>
            <a:r>
              <a:rPr lang="ru-RU" sz="2800" dirty="0" err="1">
                <a:latin typeface="+mn-lt"/>
              </a:rPr>
              <a:t>жасайды</a:t>
            </a:r>
            <a:r>
              <a:rPr lang="ru-RU" sz="28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814527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4395192"/>
          </a:xfrm>
        </p:spPr>
        <p:txBody>
          <a:bodyPr/>
          <a:lstStyle/>
          <a:p>
            <a:pPr marL="0" lvl="0" indent="0">
              <a:buNone/>
            </a:pPr>
            <a:r>
              <a:rPr lang="kk-KZ" b="1" dirty="0">
                <a:solidFill>
                  <a:srgbClr val="2D2DB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 мақсаты</a:t>
            </a:r>
            <a:r>
              <a:rPr lang="kk-KZ" b="1" dirty="0" smtClean="0">
                <a:solidFill>
                  <a:srgbClr val="2D2DB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lvl="0" indent="0">
              <a:buNone/>
            </a:pPr>
            <a:r>
              <a:rPr lang="kk-KZ" b="1" dirty="0" smtClean="0">
                <a:solidFill>
                  <a:srgbClr val="2D2DB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11.3.2.1 </a:t>
            </a:r>
            <a:r>
              <a:rPr lang="kk-KZ" b="1" dirty="0">
                <a:solidFill>
                  <a:srgbClr val="2D2DB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 болатын климаттың жаһандық жылыну салдарын болжау</a:t>
            </a:r>
            <a:r>
              <a:rPr lang="kk-KZ" b="1" dirty="0" smtClean="0">
                <a:solidFill>
                  <a:srgbClr val="2D2DB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b="1" dirty="0">
              <a:solidFill>
                <a:srgbClr val="2D2DB9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948667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86162"/>
            <a:ext cx="84604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atin typeface="+mn-lt"/>
              </a:rPr>
              <a:t>Жауабы:  </a:t>
            </a:r>
          </a:p>
          <a:p>
            <a:r>
              <a:rPr lang="ru-RU" sz="2800" b="1" dirty="0" smtClean="0">
                <a:latin typeface="+mn-lt"/>
              </a:rPr>
              <a:t>1-тапсырма  </a:t>
            </a:r>
            <a:r>
              <a:rPr lang="ru-RU" sz="2800" b="1" dirty="0" err="1" smtClean="0">
                <a:latin typeface="+mn-lt"/>
              </a:rPr>
              <a:t>жауабы</a:t>
            </a:r>
            <a:r>
              <a:rPr lang="kk-KZ" sz="2800" b="1" dirty="0" smtClean="0">
                <a:latin typeface="+mn-lt"/>
              </a:rPr>
              <a:t>: </a:t>
            </a:r>
          </a:p>
          <a:p>
            <a:r>
              <a:rPr lang="ru-RU" sz="2800" dirty="0" smtClean="0">
                <a:latin typeface="+mn-lt"/>
              </a:rPr>
              <a:t>С. </a:t>
            </a:r>
            <a:r>
              <a:rPr lang="ru-RU" sz="2800" dirty="0" err="1" smtClean="0">
                <a:latin typeface="+mn-lt"/>
              </a:rPr>
              <a:t>Мұхит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атмосфералық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көмірқышқыл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газын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сіңіреді</a:t>
            </a:r>
            <a:endParaRPr lang="ru-RU" sz="2800" dirty="0" smtClean="0">
              <a:latin typeface="+mn-lt"/>
            </a:endParaRPr>
          </a:p>
          <a:p>
            <a:pPr lvl="0"/>
            <a:r>
              <a:rPr lang="ru-RU" sz="2800" b="1" dirty="0" smtClean="0">
                <a:latin typeface="+mn-lt"/>
              </a:rPr>
              <a:t>2-тапсырма </a:t>
            </a:r>
            <a:r>
              <a:rPr lang="ru-RU" sz="2800" b="1" dirty="0" err="1" smtClean="0">
                <a:latin typeface="+mn-lt"/>
              </a:rPr>
              <a:t>жауабы</a:t>
            </a:r>
            <a:r>
              <a:rPr lang="ru-RU" sz="2800" b="1" dirty="0" smtClean="0">
                <a:latin typeface="+mn-lt"/>
              </a:rPr>
              <a:t>: </a:t>
            </a:r>
          </a:p>
          <a:p>
            <a:pPr lvl="0"/>
            <a:r>
              <a:rPr lang="ru-RU" sz="2800" dirty="0" smtClean="0">
                <a:latin typeface="+mn-lt"/>
              </a:rPr>
              <a:t> 1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</a:rPr>
              <a:t>Инфрақызыл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</a:rPr>
              <a:t>сәулеленудің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</a:rPr>
              <a:t>бір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</a:rPr>
              <a:t>бөлігі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</a:rPr>
              <a:t>көмірқышқыл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 газы мен су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</a:rPr>
              <a:t>буының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</a:rPr>
              <a:t>молекулалары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</a:rPr>
              <a:t>арқылы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</a:rPr>
              <a:t>сіңіп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</a:rPr>
              <a:t>кері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</a:rPr>
              <a:t>қайтарылады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ru-RU" sz="2800" dirty="0" smtClean="0">
              <a:latin typeface="+mn-lt"/>
            </a:endParaRPr>
          </a:p>
          <a:p>
            <a:r>
              <a:rPr lang="ru-RU" sz="2800" dirty="0">
                <a:latin typeface="+mn-lt"/>
              </a:rPr>
              <a:t>3Күн </a:t>
            </a:r>
            <a:r>
              <a:rPr lang="ru-RU" sz="2800" dirty="0" err="1">
                <a:latin typeface="+mn-lt"/>
              </a:rPr>
              <a:t>энергиясы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жер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бетіне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сіңіп</a:t>
            </a:r>
            <a:r>
              <a:rPr lang="ru-RU" sz="2800" dirty="0">
                <a:latin typeface="+mn-lt"/>
              </a:rPr>
              <a:t>, оны </a:t>
            </a:r>
            <a:r>
              <a:rPr lang="ru-RU" sz="2800" dirty="0" err="1">
                <a:latin typeface="+mn-lt"/>
              </a:rPr>
              <a:t>қыздырады</a:t>
            </a:r>
            <a:endParaRPr lang="ru-RU" sz="2800" dirty="0" smtClean="0">
              <a:latin typeface="+mn-lt"/>
            </a:endParaRPr>
          </a:p>
          <a:p>
            <a:endParaRPr 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8155099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836712"/>
            <a:ext cx="770485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atin typeface="+mj-lt"/>
              </a:rPr>
              <a:t>Білімді тексеріңдер:</a:t>
            </a:r>
          </a:p>
          <a:p>
            <a:r>
              <a:rPr lang="kk-KZ" sz="2800" dirty="0" smtClean="0">
                <a:latin typeface="+mj-lt"/>
              </a:rPr>
              <a:t>1.Ғаламдық жылыну ұғымына анықтама беріңдер</a:t>
            </a:r>
          </a:p>
          <a:p>
            <a:r>
              <a:rPr lang="ru-RU" sz="2800" dirty="0" smtClean="0">
                <a:latin typeface="+mj-lt"/>
              </a:rPr>
              <a:t>2. «</a:t>
            </a:r>
            <a:r>
              <a:rPr lang="kk-KZ" sz="2800" dirty="0" smtClean="0">
                <a:latin typeface="+mj-lt"/>
              </a:rPr>
              <a:t>Ғаламдық жылынудың салдары ұғымын» түсіңдіріңдер </a:t>
            </a:r>
          </a:p>
          <a:p>
            <a:r>
              <a:rPr lang="ru-RU" sz="2800" dirty="0" smtClean="0">
                <a:latin typeface="+mj-lt"/>
              </a:rPr>
              <a:t>3.</a:t>
            </a:r>
            <a:r>
              <a:rPr lang="kk-KZ" sz="2800" dirty="0" smtClean="0">
                <a:latin typeface="+mj-lt"/>
              </a:rPr>
              <a:t>Қоршаған ортаға климаттың әсерін әңгімелеңдер</a:t>
            </a:r>
          </a:p>
          <a:p>
            <a:r>
              <a:rPr lang="kk-KZ" sz="2800" dirty="0" smtClean="0">
                <a:latin typeface="+mj-lt"/>
              </a:rPr>
              <a:t>4. Күн белсенділігінің өзгеруін талқылаңдар</a:t>
            </a:r>
          </a:p>
          <a:p>
            <a:endParaRPr lang="kk-KZ" sz="2800" dirty="0">
              <a:latin typeface="+mj-lt"/>
            </a:endParaRPr>
          </a:p>
          <a:p>
            <a:r>
              <a:rPr lang="kk-KZ" sz="2800" dirty="0" smtClean="0">
                <a:latin typeface="+mj-lt"/>
              </a:rPr>
              <a:t>Үйге: </a:t>
            </a:r>
            <a:r>
              <a:rPr lang="ru-RU" sz="2800" dirty="0" smtClean="0">
                <a:latin typeface="+mj-lt"/>
              </a:rPr>
              <a:t>67 та</a:t>
            </a:r>
            <a:r>
              <a:rPr lang="kk-KZ" sz="2800" dirty="0" smtClean="0">
                <a:latin typeface="+mj-lt"/>
              </a:rPr>
              <a:t>қырып</a:t>
            </a:r>
          </a:p>
          <a:p>
            <a:endParaRPr lang="kk-KZ" sz="2400" dirty="0">
              <a:latin typeface="+mj-lt"/>
            </a:endParaRPr>
          </a:p>
          <a:p>
            <a:endParaRPr lang="kk-KZ" dirty="0" smtClean="0"/>
          </a:p>
          <a:p>
            <a:endParaRPr lang="kk-KZ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44290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485313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600" b="1" dirty="0" err="1" smtClean="0">
                <a:solidFill>
                  <a:srgbClr val="2D2DB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3600" b="1" dirty="0" smtClean="0">
                <a:solidFill>
                  <a:srgbClr val="2D2DB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2D2DB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критерийлері</a:t>
            </a:r>
            <a:r>
              <a:rPr lang="ru-RU" sz="3600" b="1" dirty="0" smtClean="0">
                <a:solidFill>
                  <a:srgbClr val="2D2DB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/>
          </a:p>
          <a:p>
            <a:pPr lvl="0"/>
            <a:r>
              <a:rPr lang="ru-RU" sz="3600" dirty="0" err="1" smtClean="0"/>
              <a:t>Ғаламдық</a:t>
            </a:r>
            <a:r>
              <a:rPr lang="ru-RU" sz="3600" dirty="0" smtClean="0"/>
              <a:t> </a:t>
            </a:r>
            <a:r>
              <a:rPr lang="ru-RU" sz="3600" dirty="0" err="1" smtClean="0"/>
              <a:t>жылыну</a:t>
            </a:r>
            <a:r>
              <a:rPr lang="ru-RU" sz="3600" dirty="0" smtClean="0"/>
              <a:t> </a:t>
            </a:r>
            <a:r>
              <a:rPr lang="ru-RU" sz="3600" dirty="0" err="1" smtClean="0"/>
              <a:t>себептері</a:t>
            </a:r>
            <a:r>
              <a:rPr lang="kk-KZ" sz="3600" dirty="0" smtClean="0"/>
              <a:t>н түсіндіреді;</a:t>
            </a:r>
            <a:endParaRPr lang="ru-RU" sz="3600" dirty="0" smtClean="0"/>
          </a:p>
          <a:p>
            <a:pPr lvl="0"/>
            <a:r>
              <a:rPr lang="kk-KZ" sz="3600" dirty="0" smtClean="0"/>
              <a:t>Ғаламдық жылыну салдарына талдау жасайды;</a:t>
            </a:r>
            <a:endParaRPr lang="ru-RU" sz="3600" dirty="0" smtClean="0"/>
          </a:p>
          <a:p>
            <a:pPr lvl="0"/>
            <a:r>
              <a:rPr lang="kk-KZ" sz="3600" dirty="0" smtClean="0"/>
              <a:t>Ғаламдық жылынуды болдырмаудың жолдарын ұсынады;</a:t>
            </a:r>
            <a:endParaRPr lang="ru-RU" sz="3600" dirty="0" smtClean="0"/>
          </a:p>
          <a:p>
            <a:r>
              <a:rPr lang="kk-KZ" sz="3600" dirty="0" smtClean="0"/>
              <a:t>Ғаламдық жылыну мәселесін талдап, баға береді.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816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75856" y="188640"/>
            <a:ext cx="39537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rgbClr val="000000"/>
                </a:solidFill>
                <a:latin typeface="Times New Roman"/>
              </a:rPr>
              <a:t>Ғаламдық</a:t>
            </a:r>
            <a:r>
              <a:rPr lang="ru-RU" sz="32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/>
              </a:rPr>
              <a:t>жылыну</a:t>
            </a:r>
            <a:r>
              <a:rPr lang="ru-RU" sz="3200" b="1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3068960"/>
            <a:ext cx="7920880" cy="230832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dirty="0" err="1">
                <a:solidFill>
                  <a:srgbClr val="000000"/>
                </a:solidFill>
              </a:rPr>
              <a:t>Ғаламдық</a:t>
            </a:r>
            <a:r>
              <a:rPr lang="ru-RU" sz="3600" dirty="0">
                <a:solidFill>
                  <a:srgbClr val="000000"/>
                </a:solidFill>
              </a:rPr>
              <a:t> </a:t>
            </a:r>
            <a:r>
              <a:rPr lang="ru-RU" sz="3600" dirty="0" err="1">
                <a:solidFill>
                  <a:srgbClr val="000000"/>
                </a:solidFill>
              </a:rPr>
              <a:t>жылыну</a:t>
            </a:r>
            <a:r>
              <a:rPr lang="ru-RU" sz="3600" dirty="0">
                <a:solidFill>
                  <a:srgbClr val="000000"/>
                </a:solidFill>
              </a:rPr>
              <a:t> </a:t>
            </a:r>
            <a:r>
              <a:rPr lang="ru-RU" sz="3600" dirty="0" err="1">
                <a:solidFill>
                  <a:srgbClr val="000000"/>
                </a:solidFill>
              </a:rPr>
              <a:t>дегеніміз</a:t>
            </a:r>
            <a:r>
              <a:rPr lang="ru-RU" sz="3600" dirty="0">
                <a:solidFill>
                  <a:srgbClr val="000000"/>
                </a:solidFill>
              </a:rPr>
              <a:t> - </a:t>
            </a:r>
            <a:r>
              <a:rPr lang="ru-RU" sz="3600" dirty="0" err="1">
                <a:solidFill>
                  <a:srgbClr val="000000"/>
                </a:solidFill>
              </a:rPr>
              <a:t>Жер</a:t>
            </a:r>
            <a:r>
              <a:rPr lang="ru-RU" sz="3600" dirty="0">
                <a:solidFill>
                  <a:srgbClr val="000000"/>
                </a:solidFill>
              </a:rPr>
              <a:t> </a:t>
            </a:r>
            <a:r>
              <a:rPr lang="ru-RU" sz="3600" dirty="0" err="1">
                <a:solidFill>
                  <a:srgbClr val="000000"/>
                </a:solidFill>
              </a:rPr>
              <a:t>атмосферасы</a:t>
            </a:r>
            <a:r>
              <a:rPr lang="ru-RU" sz="3600" dirty="0">
                <a:solidFill>
                  <a:srgbClr val="000000"/>
                </a:solidFill>
              </a:rPr>
              <a:t> мен </a:t>
            </a:r>
            <a:r>
              <a:rPr lang="ru-RU" sz="3600" dirty="0" err="1">
                <a:solidFill>
                  <a:srgbClr val="000000"/>
                </a:solidFill>
              </a:rPr>
              <a:t>мұхиттардың</a:t>
            </a:r>
            <a:r>
              <a:rPr lang="ru-RU" sz="3600" dirty="0">
                <a:solidFill>
                  <a:srgbClr val="000000"/>
                </a:solidFill>
              </a:rPr>
              <a:t> </a:t>
            </a:r>
            <a:r>
              <a:rPr lang="ru-RU" sz="3600" dirty="0" err="1">
                <a:solidFill>
                  <a:srgbClr val="000000"/>
                </a:solidFill>
              </a:rPr>
              <a:t>орташа</a:t>
            </a:r>
            <a:r>
              <a:rPr lang="ru-RU" sz="3600" dirty="0">
                <a:solidFill>
                  <a:srgbClr val="000000"/>
                </a:solidFill>
              </a:rPr>
              <a:t> </a:t>
            </a:r>
            <a:r>
              <a:rPr lang="ru-RU" sz="3600" dirty="0" err="1">
                <a:solidFill>
                  <a:srgbClr val="000000"/>
                </a:solidFill>
              </a:rPr>
              <a:t>жылдық</a:t>
            </a:r>
            <a:r>
              <a:rPr lang="ru-RU" sz="3600" dirty="0">
                <a:solidFill>
                  <a:srgbClr val="000000"/>
                </a:solidFill>
              </a:rPr>
              <a:t> </a:t>
            </a:r>
            <a:r>
              <a:rPr lang="ru-RU" sz="3600" dirty="0" err="1">
                <a:solidFill>
                  <a:srgbClr val="000000"/>
                </a:solidFill>
              </a:rPr>
              <a:t>температурасының</a:t>
            </a:r>
            <a:r>
              <a:rPr lang="ru-RU" sz="3600" dirty="0">
                <a:solidFill>
                  <a:srgbClr val="000000"/>
                </a:solidFill>
              </a:rPr>
              <a:t> </a:t>
            </a:r>
            <a:r>
              <a:rPr lang="ru-RU" sz="3600" dirty="0" err="1">
                <a:solidFill>
                  <a:srgbClr val="000000"/>
                </a:solidFill>
              </a:rPr>
              <a:t>біртіндеп</a:t>
            </a:r>
            <a:r>
              <a:rPr lang="ru-RU" sz="3600" dirty="0">
                <a:solidFill>
                  <a:srgbClr val="000000"/>
                </a:solidFill>
              </a:rPr>
              <a:t> </a:t>
            </a:r>
            <a:r>
              <a:rPr lang="ru-RU" sz="3600" dirty="0" err="1">
                <a:solidFill>
                  <a:srgbClr val="000000"/>
                </a:solidFill>
              </a:rPr>
              <a:t>жоғарылауы</a:t>
            </a:r>
            <a:r>
              <a:rPr lang="ru-RU" sz="36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24194"/>
            <a:ext cx="7920880" cy="204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498665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9" y="3501007"/>
            <a:ext cx="7158306" cy="325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5856" y="188640"/>
            <a:ext cx="34803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latin typeface="+mn-lt"/>
              </a:rPr>
              <a:t>Ғаламдық</a:t>
            </a:r>
            <a:r>
              <a:rPr lang="ru-RU" sz="2800" b="1" dirty="0">
                <a:latin typeface="+mn-lt"/>
              </a:rPr>
              <a:t> </a:t>
            </a:r>
            <a:r>
              <a:rPr lang="ru-RU" sz="2800" b="1" dirty="0" err="1">
                <a:latin typeface="+mn-lt"/>
              </a:rPr>
              <a:t>жылыну</a:t>
            </a:r>
            <a:r>
              <a:rPr lang="ru-RU" sz="2800" b="1" dirty="0">
                <a:latin typeface="+mn-lt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7898" y="732895"/>
            <a:ext cx="8918597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1970</a:t>
            </a:r>
            <a:r>
              <a:rPr lang="kk-KZ" sz="2400" dirty="0" smtClean="0"/>
              <a:t> жылдан бері жылыну энергиясының кемінде </a:t>
            </a:r>
            <a:r>
              <a:rPr lang="ru-RU" sz="2400" dirty="0" smtClean="0"/>
              <a:t>90% </a:t>
            </a:r>
            <a:r>
              <a:rPr lang="kk-KZ" sz="2400" dirty="0" smtClean="0"/>
              <a:t>мұхитта шоғырланған. Жылу жинаудағы мұхиттың рөлі басым .</a:t>
            </a:r>
          </a:p>
          <a:p>
            <a:r>
              <a:rPr lang="kk-KZ" sz="2400" dirty="0"/>
              <a:t> </a:t>
            </a:r>
            <a:r>
              <a:rPr lang="en-US" sz="2400" dirty="0" smtClean="0"/>
              <a:t>XX</a:t>
            </a:r>
            <a:r>
              <a:rPr lang="kk-KZ" sz="2400" dirty="0" smtClean="0"/>
              <a:t> ғасырдың басынан бері ауаның орташа температурасы   0.74</a:t>
            </a:r>
            <a:r>
              <a:rPr lang="en-US" sz="2400" dirty="0" smtClean="0"/>
              <a:t>º</a:t>
            </a:r>
            <a:r>
              <a:rPr lang="ru-RU" sz="2400" dirty="0" smtClean="0"/>
              <a:t>С-</a:t>
            </a:r>
            <a:r>
              <a:rPr lang="kk-KZ" sz="2400" dirty="0" smtClean="0"/>
              <a:t>қа көтерілді.</a:t>
            </a:r>
            <a:r>
              <a:rPr lang="en-US" sz="2400" dirty="0"/>
              <a:t> </a:t>
            </a:r>
            <a:r>
              <a:rPr lang="kk-KZ" sz="2400" dirty="0" smtClean="0"/>
              <a:t>                                                                                                      </a:t>
            </a:r>
            <a:r>
              <a:rPr lang="en-US" sz="2400" dirty="0" smtClean="0"/>
              <a:t>XX</a:t>
            </a:r>
            <a:r>
              <a:rPr lang="kk-KZ" sz="2400" dirty="0" smtClean="0"/>
              <a:t> </a:t>
            </a:r>
            <a:r>
              <a:rPr lang="kk-KZ" sz="2400" dirty="0"/>
              <a:t>ғасырдың </a:t>
            </a:r>
            <a:r>
              <a:rPr lang="kk-KZ" sz="2400" dirty="0" smtClean="0"/>
              <a:t>ортасынан бастап байқалатын жылынудың негізі себебі адам іс әрекетінің әсері болуының мүмкіндігі өте жоғары </a:t>
            </a:r>
          </a:p>
        </p:txBody>
      </p:sp>
    </p:spTree>
    <p:extLst>
      <p:ext uri="{BB962C8B-B14F-4D97-AF65-F5344CB8AC3E}">
        <p14:creationId xmlns:p14="http://schemas.microsoft.com/office/powerpoint/2010/main" val="345423103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75856" y="188640"/>
            <a:ext cx="34299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latin typeface="+mn-lt"/>
              </a:rPr>
              <a:t>Жылу</a:t>
            </a:r>
            <a:r>
              <a:rPr lang="ru-RU" sz="3200" b="1" dirty="0" smtClean="0">
                <a:latin typeface="+mn-lt"/>
              </a:rPr>
              <a:t> </a:t>
            </a:r>
            <a:r>
              <a:rPr lang="ru-RU" sz="3200" b="1" dirty="0" err="1" smtClean="0">
                <a:latin typeface="+mn-lt"/>
              </a:rPr>
              <a:t>эффектісі</a:t>
            </a:r>
            <a:r>
              <a:rPr lang="ru-RU" sz="3200" b="1" dirty="0" smtClean="0">
                <a:latin typeface="+mn-lt"/>
              </a:rPr>
              <a:t>  </a:t>
            </a:r>
            <a:endParaRPr lang="ru-RU" sz="3200" b="1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2756" y="3976901"/>
            <a:ext cx="7920880" cy="181588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rgbClr val="000000"/>
                </a:solidFill>
              </a:rPr>
              <a:t>Бірінші</a:t>
            </a:r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кезекте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газдардың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атмосфераға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шығарылуынан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туындаған</a:t>
            </a:r>
            <a:r>
              <a:rPr lang="ru-RU" sz="2800" dirty="0">
                <a:solidFill>
                  <a:srgbClr val="000000"/>
                </a:solidFill>
              </a:rPr>
              <a:t>.  </a:t>
            </a:r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</a:rPr>
              <a:t>Көмірқышқыл</a:t>
            </a:r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>
                <a:solidFill>
                  <a:srgbClr val="000000"/>
                </a:solidFill>
              </a:rPr>
              <a:t>газы (</a:t>
            </a:r>
            <a:r>
              <a:rPr lang="en-US" sz="2800" dirty="0">
                <a:solidFill>
                  <a:srgbClr val="000000"/>
                </a:solidFill>
              </a:rPr>
              <a:t>CO2) </a:t>
            </a:r>
            <a:r>
              <a:rPr lang="ru-RU" sz="2800" dirty="0">
                <a:solidFill>
                  <a:srgbClr val="000000"/>
                </a:solidFill>
              </a:rPr>
              <a:t>мен </a:t>
            </a:r>
            <a:r>
              <a:rPr lang="ru-RU" sz="2800" dirty="0" err="1">
                <a:solidFill>
                  <a:srgbClr val="000000"/>
                </a:solidFill>
              </a:rPr>
              <a:t>метанның</a:t>
            </a:r>
            <a:r>
              <a:rPr lang="ru-RU" sz="2800" dirty="0">
                <a:solidFill>
                  <a:srgbClr val="000000"/>
                </a:solidFill>
              </a:rPr>
              <a:t> (</a:t>
            </a:r>
            <a:r>
              <a:rPr lang="en-US" sz="2800" dirty="0">
                <a:solidFill>
                  <a:srgbClr val="000000"/>
                </a:solidFill>
              </a:rPr>
              <a:t>CH4) 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қосылуы</a:t>
            </a:r>
            <a:r>
              <a:rPr lang="ru-RU" sz="2800" dirty="0">
                <a:solidFill>
                  <a:srgbClr val="000000"/>
                </a:solidFill>
              </a:rPr>
              <a:t> «</a:t>
            </a:r>
            <a:r>
              <a:rPr lang="ru-RU" sz="2800" dirty="0" err="1">
                <a:solidFill>
                  <a:srgbClr val="000000"/>
                </a:solidFill>
              </a:rPr>
              <a:t>жылу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эффектісі</a:t>
            </a:r>
            <a:r>
              <a:rPr lang="ru-RU" sz="2800" dirty="0">
                <a:solidFill>
                  <a:srgbClr val="000000"/>
                </a:solidFill>
              </a:rPr>
              <a:t>» (</a:t>
            </a:r>
            <a:r>
              <a:rPr lang="en-US" sz="2800" dirty="0">
                <a:solidFill>
                  <a:srgbClr val="000000"/>
                </a:solidFill>
              </a:rPr>
              <a:t>Greenhouse effect) </a:t>
            </a:r>
            <a:r>
              <a:rPr lang="ru-RU" sz="2800" dirty="0" err="1">
                <a:solidFill>
                  <a:srgbClr val="000000"/>
                </a:solidFill>
              </a:rPr>
              <a:t>қалыптасты</a:t>
            </a:r>
            <a:r>
              <a:rPr lang="ru-RU" sz="2800" dirty="0">
                <a:solidFill>
                  <a:srgbClr val="000000"/>
                </a:solidFill>
              </a:rPr>
              <a:t>. </a:t>
            </a: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24193"/>
            <a:ext cx="7920880" cy="295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91355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79644"/>
            <a:ext cx="8932343" cy="3217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332656"/>
            <a:ext cx="8932342" cy="30469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err="1">
                <a:solidFill>
                  <a:srgbClr val="000000"/>
                </a:solidFill>
              </a:rPr>
              <a:t>Жылу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эффекті</a:t>
            </a:r>
            <a:r>
              <a:rPr lang="ru-RU" sz="3200" dirty="0">
                <a:solidFill>
                  <a:srgbClr val="000000"/>
                </a:solidFill>
              </a:rPr>
              <a:t> (</a:t>
            </a:r>
            <a:r>
              <a:rPr lang="ru-RU" sz="3200" dirty="0" err="1">
                <a:solidFill>
                  <a:srgbClr val="000000"/>
                </a:solidFill>
              </a:rPr>
              <a:t>ағылш</a:t>
            </a:r>
            <a:r>
              <a:rPr lang="ru-RU" sz="3200" dirty="0">
                <a:solidFill>
                  <a:srgbClr val="000000"/>
                </a:solidFill>
              </a:rPr>
              <a:t>. </a:t>
            </a:r>
            <a:r>
              <a:rPr lang="en-US" sz="3200" dirty="0">
                <a:solidFill>
                  <a:srgbClr val="000000"/>
                </a:solidFill>
              </a:rPr>
              <a:t>greenhouse effect, </a:t>
            </a:r>
            <a:r>
              <a:rPr lang="ru-RU" sz="3200" dirty="0" err="1">
                <a:solidFill>
                  <a:srgbClr val="000000"/>
                </a:solidFill>
              </a:rPr>
              <a:t>орыс</a:t>
            </a:r>
            <a:r>
              <a:rPr lang="ru-RU" sz="3200" dirty="0">
                <a:solidFill>
                  <a:srgbClr val="000000"/>
                </a:solidFill>
              </a:rPr>
              <a:t>. парниковый эффект) </a:t>
            </a:r>
            <a:r>
              <a:rPr lang="ru-RU" sz="3200" dirty="0" err="1">
                <a:solidFill>
                  <a:srgbClr val="000000"/>
                </a:solidFill>
              </a:rPr>
              <a:t>ғарыштан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байқалатын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планетаның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жылулық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сәулелену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 smtClean="0">
                <a:solidFill>
                  <a:srgbClr val="000000"/>
                </a:solidFill>
              </a:rPr>
              <a:t>температурасы</a:t>
            </a:r>
            <a:r>
              <a:rPr lang="ru-RU" sz="3200" dirty="0" smtClean="0">
                <a:solidFill>
                  <a:srgbClr val="000000"/>
                </a:solidFill>
              </a:rPr>
              <a:t>- мен </a:t>
            </a:r>
            <a:r>
              <a:rPr lang="ru-RU" sz="3200" dirty="0" err="1">
                <a:solidFill>
                  <a:srgbClr val="000000"/>
                </a:solidFill>
              </a:rPr>
              <a:t>салыстырғанда</a:t>
            </a:r>
            <a:r>
              <a:rPr lang="ru-RU" sz="3200" dirty="0">
                <a:solidFill>
                  <a:srgbClr val="000000"/>
                </a:solidFill>
              </a:rPr>
              <a:t> планета </a:t>
            </a:r>
            <a:r>
              <a:rPr lang="ru-RU" sz="3200" dirty="0" err="1">
                <a:solidFill>
                  <a:srgbClr val="000000"/>
                </a:solidFill>
              </a:rPr>
              <a:t>атмосферасы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төменгі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қабаттары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температурасының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көтерілуін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білдіреді</a:t>
            </a:r>
            <a:r>
              <a:rPr lang="ru-RU" sz="28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9338362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116632"/>
            <a:ext cx="26720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000000"/>
                </a:solidFill>
                <a:latin typeface="Times New Roman"/>
              </a:rPr>
              <a:t>Жылу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</a:rPr>
              <a:t>эффекті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08720"/>
            <a:ext cx="8608814" cy="54476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err="1">
                <a:solidFill>
                  <a:srgbClr val="000000"/>
                </a:solidFill>
              </a:rPr>
              <a:t>Жылу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 smtClean="0">
                <a:solidFill>
                  <a:srgbClr val="000000"/>
                </a:solidFill>
              </a:rPr>
              <a:t>эффектісін</a:t>
            </a:r>
            <a:r>
              <a:rPr lang="ru-RU" sz="3200" dirty="0" smtClean="0">
                <a:solidFill>
                  <a:srgbClr val="000000"/>
                </a:solidFill>
              </a:rPr>
              <a:t> 1824 </a:t>
            </a:r>
            <a:r>
              <a:rPr lang="ru-RU" sz="3200" dirty="0" err="1" smtClean="0">
                <a:solidFill>
                  <a:srgbClr val="000000"/>
                </a:solidFill>
              </a:rPr>
              <a:t>жылы</a:t>
            </a:r>
            <a:r>
              <a:rPr lang="ru-RU" sz="3200" dirty="0" smtClean="0">
                <a:solidFill>
                  <a:srgbClr val="000000"/>
                </a:solidFill>
              </a:rPr>
              <a:t> Жозеф Фурье </a:t>
            </a:r>
            <a:r>
              <a:rPr lang="ru-RU" sz="3200" dirty="0" err="1" smtClean="0">
                <a:solidFill>
                  <a:srgbClr val="000000"/>
                </a:solidFill>
              </a:rPr>
              <a:t>аны</a:t>
            </a:r>
            <a:r>
              <a:rPr lang="kk-KZ" sz="3200" dirty="0" smtClean="0">
                <a:solidFill>
                  <a:srgbClr val="000000"/>
                </a:solidFill>
              </a:rPr>
              <a:t>қтаған, ал </a:t>
            </a:r>
            <a:r>
              <a:rPr lang="ru-RU" sz="3200" dirty="0" smtClean="0">
                <a:solidFill>
                  <a:srgbClr val="000000"/>
                </a:solidFill>
              </a:rPr>
              <a:t>1896 </a:t>
            </a:r>
            <a:r>
              <a:rPr lang="kk-KZ" sz="3200" dirty="0" smtClean="0">
                <a:solidFill>
                  <a:srgbClr val="000000"/>
                </a:solidFill>
              </a:rPr>
              <a:t>жылы Сванте Аррениус алғаш рет оған сандық зерттеу </a:t>
            </a:r>
            <a:r>
              <a:rPr lang="kk-KZ" sz="3200" dirty="0">
                <a:solidFill>
                  <a:srgbClr val="000000"/>
                </a:solidFill>
              </a:rPr>
              <a:t>жүргізді. </a:t>
            </a:r>
            <a:endParaRPr lang="kk-KZ" sz="3200" dirty="0" smtClean="0">
              <a:solidFill>
                <a:srgbClr val="000000"/>
              </a:solidFill>
            </a:endParaRPr>
          </a:p>
          <a:p>
            <a:r>
              <a:rPr lang="kk-KZ" sz="3200" b="1" dirty="0" smtClean="0">
                <a:solidFill>
                  <a:srgbClr val="000000"/>
                </a:solidFill>
              </a:rPr>
              <a:t>Жер </a:t>
            </a:r>
            <a:r>
              <a:rPr lang="kk-KZ" sz="3200" b="1" dirty="0">
                <a:solidFill>
                  <a:srgbClr val="000000"/>
                </a:solidFill>
              </a:rPr>
              <a:t>атмосферасындағы негізгі жылу газдарының үлесі </a:t>
            </a:r>
            <a:r>
              <a:rPr lang="kk-KZ" sz="3200" b="1" dirty="0" smtClean="0">
                <a:solidFill>
                  <a:srgbClr val="000000"/>
                </a:solidFill>
              </a:rPr>
              <a:t>: </a:t>
            </a:r>
          </a:p>
          <a:p>
            <a:r>
              <a:rPr lang="kk-KZ" sz="3200" dirty="0" smtClean="0">
                <a:solidFill>
                  <a:srgbClr val="000000"/>
                </a:solidFill>
              </a:rPr>
              <a:t>су буы </a:t>
            </a:r>
            <a:r>
              <a:rPr lang="ru-RU" sz="3200" dirty="0" smtClean="0">
                <a:solidFill>
                  <a:srgbClr val="000000"/>
                </a:solidFill>
              </a:rPr>
              <a:t>36-70%</a:t>
            </a:r>
            <a:r>
              <a:rPr lang="kk-KZ" sz="3200" dirty="0" smtClean="0">
                <a:solidFill>
                  <a:srgbClr val="000000"/>
                </a:solidFill>
              </a:rPr>
              <a:t>,</a:t>
            </a:r>
          </a:p>
          <a:p>
            <a:r>
              <a:rPr lang="kk-KZ" sz="3200" dirty="0" smtClean="0">
                <a:solidFill>
                  <a:srgbClr val="000000"/>
                </a:solidFill>
              </a:rPr>
              <a:t>көмірқышқыл газы </a:t>
            </a:r>
            <a:r>
              <a:rPr lang="ru-RU" sz="3200" dirty="0" smtClean="0">
                <a:solidFill>
                  <a:srgbClr val="000000"/>
                </a:solidFill>
              </a:rPr>
              <a:t>9-26%,</a:t>
            </a:r>
          </a:p>
          <a:p>
            <a:r>
              <a:rPr lang="kk-KZ" sz="3200" dirty="0" smtClean="0">
                <a:solidFill>
                  <a:srgbClr val="000000"/>
                </a:solidFill>
              </a:rPr>
              <a:t>Метан 4-9%,</a:t>
            </a:r>
          </a:p>
          <a:p>
            <a:r>
              <a:rPr lang="kk-KZ" sz="3200" dirty="0" smtClean="0">
                <a:solidFill>
                  <a:srgbClr val="000000"/>
                </a:solidFill>
              </a:rPr>
              <a:t>Озон 3-7%</a:t>
            </a:r>
          </a:p>
          <a:p>
            <a:endParaRPr lang="kk-KZ" sz="3200" dirty="0">
              <a:solidFill>
                <a:srgbClr val="000000"/>
              </a:solidFill>
            </a:endParaRPr>
          </a:p>
          <a:p>
            <a:endParaRPr lang="ru-RU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83211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04216" y="3718168"/>
            <a:ext cx="71515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+mn-lt"/>
              </a:rPr>
              <a:t>XVIII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ғасырдың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ортасында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өнеркәсіптік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революцияның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басталуымен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салыстырғанда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атмосферадағы</a:t>
            </a:r>
            <a:r>
              <a:rPr lang="ru-RU" sz="2800" dirty="0" smtClean="0">
                <a:latin typeface="+mn-lt"/>
              </a:rPr>
              <a:t> СО₂ </a:t>
            </a:r>
            <a:r>
              <a:rPr lang="ru-RU" sz="2800" dirty="0" err="1" smtClean="0">
                <a:latin typeface="+mn-lt"/>
              </a:rPr>
              <a:t>және</a:t>
            </a:r>
            <a:r>
              <a:rPr lang="ru-RU" sz="2800" dirty="0" smtClean="0">
                <a:latin typeface="+mn-lt"/>
              </a:rPr>
              <a:t> СН₄ </a:t>
            </a:r>
            <a:r>
              <a:rPr lang="kk-KZ" sz="2800" dirty="0" smtClean="0">
                <a:latin typeface="+mn-lt"/>
              </a:rPr>
              <a:t>концентрациясы сәйкесінше 31% және </a:t>
            </a:r>
            <a:r>
              <a:rPr lang="ru-RU" sz="2800" dirty="0" smtClean="0">
                <a:latin typeface="+mn-lt"/>
              </a:rPr>
              <a:t>149% арт</a:t>
            </a:r>
            <a:r>
              <a:rPr lang="kk-KZ" sz="2800" dirty="0" smtClean="0">
                <a:latin typeface="+mn-lt"/>
              </a:rPr>
              <a:t>қан</a:t>
            </a:r>
            <a:endParaRPr lang="ru-RU" sz="2800" dirty="0">
              <a:latin typeface="+mn-lt"/>
            </a:endParaRPr>
          </a:p>
        </p:txBody>
      </p:sp>
      <p:sp>
        <p:nvSpPr>
          <p:cNvPr id="4" name="AutoShape 3" descr="Экологиялық төлемдердің 5 пайызы ғана қоршаған ортаны қорғауға жұмсалады |  Inbusi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41682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94255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3764</TotalTime>
  <Words>710</Words>
  <Application>Microsoft Office PowerPoint</Application>
  <PresentationFormat>Экран (4:3)</PresentationFormat>
  <Paragraphs>84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Blank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smetkins</dc:creator>
  <cp:lastModifiedBy>Данагул</cp:lastModifiedBy>
  <cp:revision>202</cp:revision>
  <dcterms:created xsi:type="dcterms:W3CDTF">2010-11-14T11:27:03Z</dcterms:created>
  <dcterms:modified xsi:type="dcterms:W3CDTF">2024-11-06T06:02:18Z</dcterms:modified>
</cp:coreProperties>
</file>