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/>
  <p:notesSz cx="6735763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62FE5E3-3CE6-4D32-AA8B-6A70051C87B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6201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600" strike="noStrike" u="none">
                <a:solidFill>
                  <a:srgbClr val="1f497d"/>
                </a:solidFill>
                <a:uFillTx/>
                <a:latin typeface="Cambria"/>
              </a:rPr>
              <a:t>Click to edit the title text format</a:t>
            </a:r>
            <a:endParaRPr b="0" lang="ru-RU" sz="4600" strike="noStrike" u="none">
              <a:solidFill>
                <a:srgbClr val="1f497d"/>
              </a:solidFill>
              <a:uFillTx/>
              <a:latin typeface="Cambri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762012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228600">
              <a:spcBef>
                <a:spcPts val="550"/>
              </a:spcBef>
              <a:buClr>
                <a:srgbClr val="4f81b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9720" indent="-228600">
              <a:spcBef>
                <a:spcPts val="550"/>
              </a:spcBef>
              <a:buClr>
                <a:srgbClr val="c0504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004760" indent="-228600">
              <a:spcBef>
                <a:spcPts val="550"/>
              </a:spcBef>
              <a:buClr>
                <a:srgbClr val="9bbb5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279440" indent="-228600">
              <a:spcBef>
                <a:spcPts val="550"/>
              </a:spcBef>
              <a:buClr>
                <a:srgbClr val="8064a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554120" indent="-228600">
              <a:spcBef>
                <a:spcPts val="550"/>
              </a:spcBef>
              <a:buClr>
                <a:srgbClr val="4bacc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55412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55412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4f81b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>
          <a:xfrm>
            <a:off x="8551800" y="5668920"/>
            <a:ext cx="508320" cy="35568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txBody>
          <a:bodyPr lIns="0" rIns="0" tIns="0" bIns="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8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B87080-F2EC-4CC3-9BE4-36F809782DF1}" type="slidenum">
              <a:rPr b="0" lang="en-US" sz="18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 rot="16200000">
            <a:off x="7587360" y="4048920"/>
            <a:ext cx="23670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>
          <a:xfrm rot="16200000">
            <a:off x="7551720" y="1646280"/>
            <a:ext cx="24386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/>
          <p:nvPr/>
        </p:nvSpPr>
        <p:spPr>
          <a:xfrm>
            <a:off x="990720" y="2286000"/>
            <a:ext cx="65880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97d"/>
                </a:solidFill>
                <a:uFillTx/>
                <a:latin typeface="Times New Roman"/>
                <a:ea typeface="Calibri"/>
              </a:rPr>
              <a:t>Ғаламдық жылыну: себептері, салдары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97d"/>
                </a:solidFill>
                <a:uFillTx/>
                <a:latin typeface="Times New Roman"/>
                <a:ea typeface="Calibri"/>
              </a:rPr>
              <a:t>және шешу жолдары.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"/>
          <p:cNvSpPr/>
          <p:nvPr/>
        </p:nvSpPr>
        <p:spPr>
          <a:xfrm>
            <a:off x="119160" y="1600200"/>
            <a:ext cx="73911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Оқыту мақсаты: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Calibri"/>
              </a:rPr>
              <a:t>11.3.2.1 - мүмкін болатын климаттың жаһандық жылыну салдарын болжау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TextBox 3"/>
          <p:cNvSpPr/>
          <p:nvPr/>
        </p:nvSpPr>
        <p:spPr>
          <a:xfrm>
            <a:off x="237960" y="3100320"/>
            <a:ext cx="762012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Негізгі ұғымдар: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Ғаламдық жылынудың салдары, климаттық салдар, әлеуметтік салдар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Киото хаттамасы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"/>
          <p:cNvSpPr/>
          <p:nvPr/>
        </p:nvSpPr>
        <p:spPr>
          <a:xfrm>
            <a:off x="1673280" y="457200"/>
            <a:ext cx="6439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ЖА</a:t>
            </a:r>
            <a:r>
              <a:rPr b="1" lang="kk-KZ" sz="28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Һ</a:t>
            </a:r>
            <a:r>
              <a:rPr b="1" lang="ru-RU" sz="28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АНДЫҚ ЖЫЛЫНУДЫҢ ӘСЕРІ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" name="Picture 2" descr="Have Your Say About Climate Change Education! | Green Schools Nova ..."/>
          <p:cNvPicPr/>
          <p:nvPr/>
        </p:nvPicPr>
        <p:blipFill>
          <a:blip r:embed="rId1"/>
          <a:stretch/>
        </p:blipFill>
        <p:spPr>
          <a:xfrm>
            <a:off x="380880" y="1143000"/>
            <a:ext cx="8001000" cy="524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/>
          <p:nvPr/>
        </p:nvSpPr>
        <p:spPr>
          <a:xfrm>
            <a:off x="557640" y="1981080"/>
            <a:ext cx="7012800" cy="42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Табиғи катаклизмдер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Жылу толқындары мен басқа да квазистационарлық ауа райы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жағдайлары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Қолайлы ауа райы күндерінің азаюы: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Мұхиттың қышқылдануы, деоксигенациясы: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Ғаламдық жылынудың ұзақмерзімді салдары: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Климаттың күрт өзгеруі кенеттен және қайтымсыз болуы мүмкін: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2100 жылға қарай кейбір елдердің жері өмір сүруге жарамысыз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болуы мүмкін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Климаттың жылынуы биологиялық түрлердің мекен ететін және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ареалдардың полюстік аймақтарына ығысуына алып келеді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/>
          <p:nvPr/>
        </p:nvSpPr>
        <p:spPr>
          <a:xfrm>
            <a:off x="2820240" y="457200"/>
            <a:ext cx="2778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Әлеуметтік салдар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TextBox 2"/>
          <p:cNvSpPr/>
          <p:nvPr/>
        </p:nvSpPr>
        <p:spPr>
          <a:xfrm>
            <a:off x="324000" y="1981080"/>
            <a:ext cx="6914880" cy="222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Адамзатқа ғаламдық жылыну әсерінің мысалдары: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2014 жылғы жүргізілген метаталдау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Орта және жоғары ендіктердегі жергілікті температураның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1-3</a:t>
            </a:r>
            <a:r>
              <a:rPr b="0" lang="en-US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º</a:t>
            </a:r>
            <a:r>
              <a:rPr b="0" lang="ru-RU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С-</a:t>
            </a: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қа көтерілуі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Қоғам денсаулығына әсері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Климаттың жылынуы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upload.wikimedia.org/wikipedia/ru/thumb/d/da/GCB-prod-cons-ru.jpg/800px-GCB-prod-cons-ru.jpg"/>
          <p:cNvPicPr/>
          <p:nvPr/>
        </p:nvPicPr>
        <p:blipFill>
          <a:blip r:embed="rId1"/>
          <a:stretch/>
        </p:blipFill>
        <p:spPr>
          <a:xfrm>
            <a:off x="968400" y="1523880"/>
            <a:ext cx="5943600" cy="3810240"/>
          </a:xfrm>
          <a:prstGeom prst="rect">
            <a:avLst/>
          </a:prstGeom>
          <a:ln w="0">
            <a:noFill/>
          </a:ln>
        </p:spPr>
      </p:pic>
      <p:sp>
        <p:nvSpPr>
          <p:cNvPr id="16" name="TextBox 1"/>
          <p:cNvSpPr/>
          <p:nvPr/>
        </p:nvSpPr>
        <p:spPr>
          <a:xfrm>
            <a:off x="1611360" y="5334120"/>
            <a:ext cx="3986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СО₂ эмиссиясының динамикасы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TextBox 2"/>
          <p:cNvSpPr/>
          <p:nvPr/>
        </p:nvSpPr>
        <p:spPr>
          <a:xfrm>
            <a:off x="838080" y="457200"/>
            <a:ext cx="62485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Дамыған елдердің экономикасын арттыруды тоқтату және оларды антиөсу  (өсуге қарсы) стратегиясына көшу болып табылады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2"/>
          <p:cNvSpPr/>
          <p:nvPr/>
        </p:nvSpPr>
        <p:spPr>
          <a:xfrm>
            <a:off x="327240" y="1793880"/>
            <a:ext cx="26618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0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Рефлексия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Прямоугольник 1"/>
          <p:cNvSpPr/>
          <p:nvPr/>
        </p:nvSpPr>
        <p:spPr>
          <a:xfrm>
            <a:off x="3200400" y="3048120"/>
            <a:ext cx="457200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Мен бүгін білген 3 нәрсе, бұл...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Маған қызықты болған 2 нәрсе, бұл...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Менде сұрақ бар...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/>
          <p:cNvSpPr/>
          <p:nvPr/>
        </p:nvSpPr>
        <p:spPr>
          <a:xfrm>
            <a:off x="3134160" y="1071720"/>
            <a:ext cx="1754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0253f"/>
                </a:solidFill>
                <a:uFillTx/>
                <a:latin typeface="Times New Roman"/>
                <a:ea typeface="Times New Roman"/>
              </a:rPr>
              <a:t>Қорытынды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TextBox 2"/>
          <p:cNvSpPr/>
          <p:nvPr/>
        </p:nvSpPr>
        <p:spPr>
          <a:xfrm>
            <a:off x="880920" y="1676520"/>
            <a:ext cx="6019920" cy="253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5840" indent="-285840">
              <a:lnSpc>
                <a:spcPct val="100000"/>
              </a:lnSpc>
              <a:buClr>
                <a:srgbClr val="10253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0253f"/>
                </a:solidFill>
                <a:uFillTx/>
                <a:latin typeface="Times New Roman"/>
                <a:ea typeface="Times New Roman"/>
              </a:rPr>
              <a:t>Бүгінгі таңдағы ғаламдық жылынудың әлеуметтік және аймақтық салдарын өте жоғары дәрежеде әсері бар екенін білдік.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0253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0253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000" strike="noStrike" u="none">
                <a:solidFill>
                  <a:srgbClr val="10253f"/>
                </a:solidFill>
                <a:uFillTx/>
                <a:latin typeface="Times New Roman"/>
                <a:ea typeface="Times New Roman"/>
              </a:rPr>
              <a:t>Әр азамат ғаламдық жылынудың салдарына жол бермеуге ете ала ма? Ұсыныс жасаңдар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0253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0253f"/>
                </a:solidFill>
                <a:uFillTx/>
                <a:latin typeface="Times New Roman"/>
                <a:ea typeface="Times New Roman"/>
              </a:rPr>
              <a:t>Ғаламдық жылынуды аладын алуды өз аймағыңыздан іске асыруға үлес қосыңыздар.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TextBox 3"/>
          <p:cNvSpPr/>
          <p:nvPr/>
        </p:nvSpPr>
        <p:spPr>
          <a:xfrm>
            <a:off x="1463760" y="4373640"/>
            <a:ext cx="4579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0253f"/>
                </a:solidFill>
                <a:uFillTx/>
                <a:latin typeface="Times New Roman"/>
                <a:ea typeface="Times New Roman"/>
              </a:rPr>
              <a:t>Үйге: 68 тақырып  174-беттегі тапсырма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2011-12-02T21:46:13Z</dcterms:created>
  <dc:creator>Authorized User</dc:creator>
  <dc:description/>
  <dc:language>ru-RU</dc:language>
  <cp:lastModifiedBy>Данагул</cp:lastModifiedBy>
  <cp:lastPrinted>2017-05-03T09:28:06Z</cp:lastPrinted>
  <dcterms:modified xsi:type="dcterms:W3CDTF">2024-11-06T11:03:25Z</dcterms:modified>
  <cp:revision>118</cp:revision>
  <dc:subject/>
  <dc:title>Greenhouse Effect</dc:title>
</cp:coreProperties>
</file>