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7" r:id="rId2"/>
    <p:sldMasterId id="2147483759" r:id="rId3"/>
    <p:sldMasterId id="2147483771" r:id="rId4"/>
  </p:sldMasterIdLst>
  <p:notesMasterIdLst>
    <p:notesMasterId r:id="rId24"/>
  </p:notesMasterIdLst>
  <p:handoutMasterIdLst>
    <p:handoutMasterId r:id="rId25"/>
  </p:handoutMasterIdLst>
  <p:sldIdLst>
    <p:sldId id="412" r:id="rId5"/>
    <p:sldId id="413" r:id="rId6"/>
    <p:sldId id="389" r:id="rId7"/>
    <p:sldId id="390" r:id="rId8"/>
    <p:sldId id="388" r:id="rId9"/>
    <p:sldId id="396" r:id="rId10"/>
    <p:sldId id="398" r:id="rId11"/>
    <p:sldId id="400" r:id="rId12"/>
    <p:sldId id="401" r:id="rId13"/>
    <p:sldId id="402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29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00"/>
    <a:srgbClr val="549654"/>
    <a:srgbClr val="AF93D9"/>
    <a:srgbClr val="427642"/>
    <a:srgbClr val="5C0000"/>
    <a:srgbClr val="820000"/>
    <a:srgbClr val="640000"/>
    <a:srgbClr val="8E0000"/>
    <a:srgbClr val="360000"/>
    <a:srgbClr val="1A2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94493" autoAdjust="0"/>
  </p:normalViewPr>
  <p:slideViewPr>
    <p:cSldViewPr snapToGrid="0" showGuides="1">
      <p:cViewPr varScale="1">
        <p:scale>
          <a:sx n="83" d="100"/>
          <a:sy n="83" d="100"/>
        </p:scale>
        <p:origin x="562" y="6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FD81A9-BFF4-4049-A69B-3CF4780D2110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DB791988-76B0-405C-8D7A-F1DCEF18FF81}">
      <dgm:prSet phldrT="[Текст]" custT="1"/>
      <dgm:spPr/>
      <dgm:t>
        <a:bodyPr/>
        <a:lstStyle/>
        <a:p>
          <a:r>
            <a:rPr lang="kk-KZ" sz="2000" dirty="0" smtClean="0"/>
            <a:t>Таксономиялық - бір аймақта мекен ететін түрлердің эволюциялық тарихы мен экологиялық жағдайы жатады.</a:t>
          </a:r>
          <a:endParaRPr lang="ru-RU" sz="2000" dirty="0"/>
        </a:p>
      </dgm:t>
    </dgm:pt>
    <dgm:pt modelId="{A55576F7-79BA-424F-BC7A-97156C7C6814}" type="parTrans" cxnId="{C48B76F0-B96F-4A36-805E-C1EBE8247EF7}">
      <dgm:prSet/>
      <dgm:spPr/>
      <dgm:t>
        <a:bodyPr/>
        <a:lstStyle/>
        <a:p>
          <a:endParaRPr lang="ru-RU"/>
        </a:p>
      </dgm:t>
    </dgm:pt>
    <dgm:pt modelId="{A7281AF1-2D5D-48E5-8C10-5D9FF8544ED5}" type="sibTrans" cxnId="{C48B76F0-B96F-4A36-805E-C1EBE8247EF7}">
      <dgm:prSet/>
      <dgm:spPr/>
      <dgm:t>
        <a:bodyPr/>
        <a:lstStyle/>
        <a:p>
          <a:endParaRPr lang="ru-RU"/>
        </a:p>
      </dgm:t>
    </dgm:pt>
    <dgm:pt modelId="{43547424-A871-4DC9-9743-AD3464EA1D29}">
      <dgm:prSet phldrT="[Текст]" custT="1"/>
      <dgm:spPr/>
      <dgm:t>
        <a:bodyPr/>
        <a:lstStyle/>
        <a:p>
          <a:pPr algn="ctr"/>
          <a:r>
            <a:rPr lang="kk-KZ" sz="2000" dirty="0" smtClean="0"/>
            <a:t>Экологиялық -алуантүрлілікті арттыруда қолайлы және қолайсыз аймақтарды ажыратуда мүмкіндік береді.</a:t>
          </a:r>
          <a:endParaRPr lang="ru-RU" sz="2000" dirty="0"/>
        </a:p>
      </dgm:t>
    </dgm:pt>
    <dgm:pt modelId="{552A3B07-F9A0-4527-ACB7-A9B256C791A9}" type="parTrans" cxnId="{B3FDDE16-ED58-4360-90C0-8C8F973A2487}">
      <dgm:prSet/>
      <dgm:spPr/>
      <dgm:t>
        <a:bodyPr/>
        <a:lstStyle/>
        <a:p>
          <a:endParaRPr lang="ru-RU"/>
        </a:p>
      </dgm:t>
    </dgm:pt>
    <dgm:pt modelId="{9677E8DA-5F4E-4F15-B539-C6ACCFC7EF2F}" type="sibTrans" cxnId="{B3FDDE16-ED58-4360-90C0-8C8F973A2487}">
      <dgm:prSet/>
      <dgm:spPr/>
      <dgm:t>
        <a:bodyPr/>
        <a:lstStyle/>
        <a:p>
          <a:endParaRPr lang="ru-RU"/>
        </a:p>
      </dgm:t>
    </dgm:pt>
    <dgm:pt modelId="{5C0CE9ED-775D-41D0-8663-7720E41EC047}">
      <dgm:prSet phldrT="[Текст]" custT="1"/>
      <dgm:spPr/>
      <dgm:t>
        <a:bodyPr/>
        <a:lstStyle/>
        <a:p>
          <a:r>
            <a:rPr lang="kk-KZ" sz="2000" dirty="0" smtClean="0"/>
            <a:t>Генетикалық- түрдің  бейімделуі мен эволюциялық мүмкіндігін анықтайтын аллелофондтың көлемі арқылы көрінеді. </a:t>
          </a:r>
          <a:endParaRPr lang="ru-RU" sz="2000" dirty="0"/>
        </a:p>
      </dgm:t>
    </dgm:pt>
    <dgm:pt modelId="{BDD4991E-B4AE-46A9-81FB-DD0BD1AACE65}" type="parTrans" cxnId="{1C535B22-63FD-4BD0-AA40-D6840BE1EB9A}">
      <dgm:prSet/>
      <dgm:spPr/>
      <dgm:t>
        <a:bodyPr/>
        <a:lstStyle/>
        <a:p>
          <a:endParaRPr lang="ru-RU"/>
        </a:p>
      </dgm:t>
    </dgm:pt>
    <dgm:pt modelId="{560763AC-38B8-415E-BF18-8DA0EE0E9C7B}" type="sibTrans" cxnId="{1C535B22-63FD-4BD0-AA40-D6840BE1EB9A}">
      <dgm:prSet/>
      <dgm:spPr/>
      <dgm:t>
        <a:bodyPr/>
        <a:lstStyle/>
        <a:p>
          <a:endParaRPr lang="ru-RU"/>
        </a:p>
      </dgm:t>
    </dgm:pt>
    <dgm:pt modelId="{6AA4BEE4-3386-45BF-9C8F-C4621D2F20DE}" type="pres">
      <dgm:prSet presAssocID="{D4FD81A9-BFF4-4049-A69B-3CF4780D2110}" presName="Name0" presStyleCnt="0">
        <dgm:presLayoutVars>
          <dgm:dir/>
          <dgm:resizeHandles val="exact"/>
        </dgm:presLayoutVars>
      </dgm:prSet>
      <dgm:spPr/>
    </dgm:pt>
    <dgm:pt modelId="{6156E703-0853-4DE8-8FD3-EF7949D3EEFB}" type="pres">
      <dgm:prSet presAssocID="{D4FD81A9-BFF4-4049-A69B-3CF4780D2110}" presName="fgShape" presStyleLbl="fgShp" presStyleIdx="0" presStyleCnt="1" custScaleY="112500"/>
      <dgm:spPr/>
    </dgm:pt>
    <dgm:pt modelId="{F4AA13E3-58D7-43CE-A26A-9DEF5D58076D}" type="pres">
      <dgm:prSet presAssocID="{D4FD81A9-BFF4-4049-A69B-3CF4780D2110}" presName="linComp" presStyleCnt="0"/>
      <dgm:spPr/>
    </dgm:pt>
    <dgm:pt modelId="{8E1849A8-AE52-450F-A22A-49507C3439F1}" type="pres">
      <dgm:prSet presAssocID="{DB791988-76B0-405C-8D7A-F1DCEF18FF81}" presName="compNode" presStyleCnt="0"/>
      <dgm:spPr/>
    </dgm:pt>
    <dgm:pt modelId="{13F9AFF0-0109-46DE-B881-D9A610577E69}" type="pres">
      <dgm:prSet presAssocID="{DB791988-76B0-405C-8D7A-F1DCEF18FF81}" presName="bkgdShape" presStyleLbl="node1" presStyleIdx="0" presStyleCnt="3"/>
      <dgm:spPr/>
      <dgm:t>
        <a:bodyPr/>
        <a:lstStyle/>
        <a:p>
          <a:endParaRPr lang="ru-RU"/>
        </a:p>
      </dgm:t>
    </dgm:pt>
    <dgm:pt modelId="{3B493DD4-D338-4785-8250-AE7AF66ADC03}" type="pres">
      <dgm:prSet presAssocID="{DB791988-76B0-405C-8D7A-F1DCEF18FF8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E6DDE-6E0D-4661-B71D-83A03D7BB81F}" type="pres">
      <dgm:prSet presAssocID="{DB791988-76B0-405C-8D7A-F1DCEF18FF81}" presName="invisiNode" presStyleLbl="node1" presStyleIdx="0" presStyleCnt="3"/>
      <dgm:spPr/>
    </dgm:pt>
    <dgm:pt modelId="{A02DAC34-3841-4F92-A176-BFE79DA93C3C}" type="pres">
      <dgm:prSet presAssocID="{DB791988-76B0-405C-8D7A-F1DCEF18FF81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DB796E2-18DF-48EE-9EDC-A9BB4A7F8BE5}" type="pres">
      <dgm:prSet presAssocID="{A7281AF1-2D5D-48E5-8C10-5D9FF8544ED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8EB671C-D3F5-48DE-91A5-0104E10C8306}" type="pres">
      <dgm:prSet presAssocID="{43547424-A871-4DC9-9743-AD3464EA1D29}" presName="compNode" presStyleCnt="0"/>
      <dgm:spPr/>
    </dgm:pt>
    <dgm:pt modelId="{FA426765-845F-4E9A-B826-9358C5DDEBA8}" type="pres">
      <dgm:prSet presAssocID="{43547424-A871-4DC9-9743-AD3464EA1D29}" presName="bkgdShape" presStyleLbl="node1" presStyleIdx="1" presStyleCnt="3"/>
      <dgm:spPr/>
      <dgm:t>
        <a:bodyPr/>
        <a:lstStyle/>
        <a:p>
          <a:endParaRPr lang="ru-RU"/>
        </a:p>
      </dgm:t>
    </dgm:pt>
    <dgm:pt modelId="{35B14F86-A5E7-42A1-9492-E48ECF18B106}" type="pres">
      <dgm:prSet presAssocID="{43547424-A871-4DC9-9743-AD3464EA1D29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50A1A-E138-4680-B057-2873CD80A13B}" type="pres">
      <dgm:prSet presAssocID="{43547424-A871-4DC9-9743-AD3464EA1D29}" presName="invisiNode" presStyleLbl="node1" presStyleIdx="1" presStyleCnt="3"/>
      <dgm:spPr/>
    </dgm:pt>
    <dgm:pt modelId="{98C511DA-9017-4694-8C87-EFD06162B90B}" type="pres">
      <dgm:prSet presAssocID="{43547424-A871-4DC9-9743-AD3464EA1D29}" presName="imagNode" presStyleLbl="fgImgPlace1" presStyleIdx="1" presStyleCnt="3" custLinFactNeighborX="-4984" custLinFactNeighborY="-716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46DE6DE-4DB4-4C90-B4DF-53B8930ED48F}" type="pres">
      <dgm:prSet presAssocID="{9677E8DA-5F4E-4F15-B539-C6ACCFC7EF2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2C05027-7E6C-4654-9686-621B77704A39}" type="pres">
      <dgm:prSet presAssocID="{5C0CE9ED-775D-41D0-8663-7720E41EC047}" presName="compNode" presStyleCnt="0"/>
      <dgm:spPr/>
    </dgm:pt>
    <dgm:pt modelId="{E6EB6AF7-8124-4109-88A2-8FF3CF1EA9D2}" type="pres">
      <dgm:prSet presAssocID="{5C0CE9ED-775D-41D0-8663-7720E41EC047}" presName="bkgdShape" presStyleLbl="node1" presStyleIdx="2" presStyleCnt="3"/>
      <dgm:spPr/>
      <dgm:t>
        <a:bodyPr/>
        <a:lstStyle/>
        <a:p>
          <a:endParaRPr lang="ru-RU"/>
        </a:p>
      </dgm:t>
    </dgm:pt>
    <dgm:pt modelId="{BC4D5256-3EFF-48DC-B8BE-E4EC5C69C1B0}" type="pres">
      <dgm:prSet presAssocID="{5C0CE9ED-775D-41D0-8663-7720E41EC04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F851A-E989-40EE-92A1-567F4659523B}" type="pres">
      <dgm:prSet presAssocID="{5C0CE9ED-775D-41D0-8663-7720E41EC047}" presName="invisiNode" presStyleLbl="node1" presStyleIdx="2" presStyleCnt="3"/>
      <dgm:spPr/>
    </dgm:pt>
    <dgm:pt modelId="{6E082BAA-0B93-479B-B572-88479E99F5E7}" type="pres">
      <dgm:prSet presAssocID="{5C0CE9ED-775D-41D0-8663-7720E41EC047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C535B22-63FD-4BD0-AA40-D6840BE1EB9A}" srcId="{D4FD81A9-BFF4-4049-A69B-3CF4780D2110}" destId="{5C0CE9ED-775D-41D0-8663-7720E41EC047}" srcOrd="2" destOrd="0" parTransId="{BDD4991E-B4AE-46A9-81FB-DD0BD1AACE65}" sibTransId="{560763AC-38B8-415E-BF18-8DA0EE0E9C7B}"/>
    <dgm:cxn modelId="{372860DA-2B3B-4C01-912A-9C302E5BB1F6}" type="presOf" srcId="{D4FD81A9-BFF4-4049-A69B-3CF4780D2110}" destId="{6AA4BEE4-3386-45BF-9C8F-C4621D2F20DE}" srcOrd="0" destOrd="0" presId="urn:microsoft.com/office/officeart/2005/8/layout/hList7#1"/>
    <dgm:cxn modelId="{820E435B-707E-4416-AFE6-2D6D52A47E9B}" type="presOf" srcId="{43547424-A871-4DC9-9743-AD3464EA1D29}" destId="{FA426765-845F-4E9A-B826-9358C5DDEBA8}" srcOrd="0" destOrd="0" presId="urn:microsoft.com/office/officeart/2005/8/layout/hList7#1"/>
    <dgm:cxn modelId="{3439E189-CDA2-4AA9-A632-BF317AD8F727}" type="presOf" srcId="{DB791988-76B0-405C-8D7A-F1DCEF18FF81}" destId="{13F9AFF0-0109-46DE-B881-D9A610577E69}" srcOrd="0" destOrd="0" presId="urn:microsoft.com/office/officeart/2005/8/layout/hList7#1"/>
    <dgm:cxn modelId="{B3FDDE16-ED58-4360-90C0-8C8F973A2487}" srcId="{D4FD81A9-BFF4-4049-A69B-3CF4780D2110}" destId="{43547424-A871-4DC9-9743-AD3464EA1D29}" srcOrd="1" destOrd="0" parTransId="{552A3B07-F9A0-4527-ACB7-A9B256C791A9}" sibTransId="{9677E8DA-5F4E-4F15-B539-C6ACCFC7EF2F}"/>
    <dgm:cxn modelId="{E3E3AE9F-BC8A-41CB-9632-CC91F92C863D}" type="presOf" srcId="{A7281AF1-2D5D-48E5-8C10-5D9FF8544ED5}" destId="{0DB796E2-18DF-48EE-9EDC-A9BB4A7F8BE5}" srcOrd="0" destOrd="0" presId="urn:microsoft.com/office/officeart/2005/8/layout/hList7#1"/>
    <dgm:cxn modelId="{C48B76F0-B96F-4A36-805E-C1EBE8247EF7}" srcId="{D4FD81A9-BFF4-4049-A69B-3CF4780D2110}" destId="{DB791988-76B0-405C-8D7A-F1DCEF18FF81}" srcOrd="0" destOrd="0" parTransId="{A55576F7-79BA-424F-BC7A-97156C7C6814}" sibTransId="{A7281AF1-2D5D-48E5-8C10-5D9FF8544ED5}"/>
    <dgm:cxn modelId="{775DB6F4-ED44-4657-B904-80296A5FF85F}" type="presOf" srcId="{5C0CE9ED-775D-41D0-8663-7720E41EC047}" destId="{E6EB6AF7-8124-4109-88A2-8FF3CF1EA9D2}" srcOrd="0" destOrd="0" presId="urn:microsoft.com/office/officeart/2005/8/layout/hList7#1"/>
    <dgm:cxn modelId="{E2947949-BA1D-419A-B57F-B9E819997D5F}" type="presOf" srcId="{DB791988-76B0-405C-8D7A-F1DCEF18FF81}" destId="{3B493DD4-D338-4785-8250-AE7AF66ADC03}" srcOrd="1" destOrd="0" presId="urn:microsoft.com/office/officeart/2005/8/layout/hList7#1"/>
    <dgm:cxn modelId="{2B03CF32-E693-4C1F-9557-675AD57DFCBE}" type="presOf" srcId="{9677E8DA-5F4E-4F15-B539-C6ACCFC7EF2F}" destId="{E46DE6DE-4DB4-4C90-B4DF-53B8930ED48F}" srcOrd="0" destOrd="0" presId="urn:microsoft.com/office/officeart/2005/8/layout/hList7#1"/>
    <dgm:cxn modelId="{E644810E-4E6F-4E28-98AA-E7EC4D26C6CC}" type="presOf" srcId="{43547424-A871-4DC9-9743-AD3464EA1D29}" destId="{35B14F86-A5E7-42A1-9492-E48ECF18B106}" srcOrd="1" destOrd="0" presId="urn:microsoft.com/office/officeart/2005/8/layout/hList7#1"/>
    <dgm:cxn modelId="{44574BA9-D365-446C-8894-15FA8722FF7A}" type="presOf" srcId="{5C0CE9ED-775D-41D0-8663-7720E41EC047}" destId="{BC4D5256-3EFF-48DC-B8BE-E4EC5C69C1B0}" srcOrd="1" destOrd="0" presId="urn:microsoft.com/office/officeart/2005/8/layout/hList7#1"/>
    <dgm:cxn modelId="{FA9E197B-84F5-42F7-BF12-49235B37CA1C}" type="presParOf" srcId="{6AA4BEE4-3386-45BF-9C8F-C4621D2F20DE}" destId="{6156E703-0853-4DE8-8FD3-EF7949D3EEFB}" srcOrd="0" destOrd="0" presId="urn:microsoft.com/office/officeart/2005/8/layout/hList7#1"/>
    <dgm:cxn modelId="{53B75860-3863-4B31-95AC-7042749ACABE}" type="presParOf" srcId="{6AA4BEE4-3386-45BF-9C8F-C4621D2F20DE}" destId="{F4AA13E3-58D7-43CE-A26A-9DEF5D58076D}" srcOrd="1" destOrd="0" presId="urn:microsoft.com/office/officeart/2005/8/layout/hList7#1"/>
    <dgm:cxn modelId="{FB11648B-BFB6-4124-8E83-2967FD4E42DB}" type="presParOf" srcId="{F4AA13E3-58D7-43CE-A26A-9DEF5D58076D}" destId="{8E1849A8-AE52-450F-A22A-49507C3439F1}" srcOrd="0" destOrd="0" presId="urn:microsoft.com/office/officeart/2005/8/layout/hList7#1"/>
    <dgm:cxn modelId="{48DD4E46-A97B-46EF-97AA-9817EC0163F5}" type="presParOf" srcId="{8E1849A8-AE52-450F-A22A-49507C3439F1}" destId="{13F9AFF0-0109-46DE-B881-D9A610577E69}" srcOrd="0" destOrd="0" presId="urn:microsoft.com/office/officeart/2005/8/layout/hList7#1"/>
    <dgm:cxn modelId="{690EDD8D-A00E-444B-B552-FB1A2778FB76}" type="presParOf" srcId="{8E1849A8-AE52-450F-A22A-49507C3439F1}" destId="{3B493DD4-D338-4785-8250-AE7AF66ADC03}" srcOrd="1" destOrd="0" presId="urn:microsoft.com/office/officeart/2005/8/layout/hList7#1"/>
    <dgm:cxn modelId="{52FA1006-9660-4D4A-B5CC-66A017ABDDFE}" type="presParOf" srcId="{8E1849A8-AE52-450F-A22A-49507C3439F1}" destId="{364E6DDE-6E0D-4661-B71D-83A03D7BB81F}" srcOrd="2" destOrd="0" presId="urn:microsoft.com/office/officeart/2005/8/layout/hList7#1"/>
    <dgm:cxn modelId="{31F030BE-9771-4B2C-BE65-8AC95D3F853C}" type="presParOf" srcId="{8E1849A8-AE52-450F-A22A-49507C3439F1}" destId="{A02DAC34-3841-4F92-A176-BFE79DA93C3C}" srcOrd="3" destOrd="0" presId="urn:microsoft.com/office/officeart/2005/8/layout/hList7#1"/>
    <dgm:cxn modelId="{6942C6BB-8084-4FF2-906B-2D1DCDB4040D}" type="presParOf" srcId="{F4AA13E3-58D7-43CE-A26A-9DEF5D58076D}" destId="{0DB796E2-18DF-48EE-9EDC-A9BB4A7F8BE5}" srcOrd="1" destOrd="0" presId="urn:microsoft.com/office/officeart/2005/8/layout/hList7#1"/>
    <dgm:cxn modelId="{57D58DEB-5DDF-48BD-B0CB-AD3C717A7A6B}" type="presParOf" srcId="{F4AA13E3-58D7-43CE-A26A-9DEF5D58076D}" destId="{28EB671C-D3F5-48DE-91A5-0104E10C8306}" srcOrd="2" destOrd="0" presId="urn:microsoft.com/office/officeart/2005/8/layout/hList7#1"/>
    <dgm:cxn modelId="{2D5D9B07-047F-4FB0-B297-7305379768BD}" type="presParOf" srcId="{28EB671C-D3F5-48DE-91A5-0104E10C8306}" destId="{FA426765-845F-4E9A-B826-9358C5DDEBA8}" srcOrd="0" destOrd="0" presId="urn:microsoft.com/office/officeart/2005/8/layout/hList7#1"/>
    <dgm:cxn modelId="{DCE2A298-ACAD-4686-BA7E-C3917D2FA310}" type="presParOf" srcId="{28EB671C-D3F5-48DE-91A5-0104E10C8306}" destId="{35B14F86-A5E7-42A1-9492-E48ECF18B106}" srcOrd="1" destOrd="0" presId="urn:microsoft.com/office/officeart/2005/8/layout/hList7#1"/>
    <dgm:cxn modelId="{FA26793F-D495-4EC5-B6E2-DE392D09979D}" type="presParOf" srcId="{28EB671C-D3F5-48DE-91A5-0104E10C8306}" destId="{73650A1A-E138-4680-B057-2873CD80A13B}" srcOrd="2" destOrd="0" presId="urn:microsoft.com/office/officeart/2005/8/layout/hList7#1"/>
    <dgm:cxn modelId="{611269CD-31A4-469D-842B-811ACCF560DF}" type="presParOf" srcId="{28EB671C-D3F5-48DE-91A5-0104E10C8306}" destId="{98C511DA-9017-4694-8C87-EFD06162B90B}" srcOrd="3" destOrd="0" presId="urn:microsoft.com/office/officeart/2005/8/layout/hList7#1"/>
    <dgm:cxn modelId="{4DC5A876-D018-4B27-880C-AB88D48DF430}" type="presParOf" srcId="{F4AA13E3-58D7-43CE-A26A-9DEF5D58076D}" destId="{E46DE6DE-4DB4-4C90-B4DF-53B8930ED48F}" srcOrd="3" destOrd="0" presId="urn:microsoft.com/office/officeart/2005/8/layout/hList7#1"/>
    <dgm:cxn modelId="{AB157F96-6B74-4A80-9F65-606D8D4CC6B2}" type="presParOf" srcId="{F4AA13E3-58D7-43CE-A26A-9DEF5D58076D}" destId="{B2C05027-7E6C-4654-9686-621B77704A39}" srcOrd="4" destOrd="0" presId="urn:microsoft.com/office/officeart/2005/8/layout/hList7#1"/>
    <dgm:cxn modelId="{B7B2C92D-6E9A-4930-A176-E0C2B3115DD3}" type="presParOf" srcId="{B2C05027-7E6C-4654-9686-621B77704A39}" destId="{E6EB6AF7-8124-4109-88A2-8FF3CF1EA9D2}" srcOrd="0" destOrd="0" presId="urn:microsoft.com/office/officeart/2005/8/layout/hList7#1"/>
    <dgm:cxn modelId="{71E749BE-70C9-4DE2-820A-D39E67CB9931}" type="presParOf" srcId="{B2C05027-7E6C-4654-9686-621B77704A39}" destId="{BC4D5256-3EFF-48DC-B8BE-E4EC5C69C1B0}" srcOrd="1" destOrd="0" presId="urn:microsoft.com/office/officeart/2005/8/layout/hList7#1"/>
    <dgm:cxn modelId="{EC032E90-DD18-46CF-B329-545A01A8BFC8}" type="presParOf" srcId="{B2C05027-7E6C-4654-9686-621B77704A39}" destId="{D50F851A-E989-40EE-92A1-567F4659523B}" srcOrd="2" destOrd="0" presId="urn:microsoft.com/office/officeart/2005/8/layout/hList7#1"/>
    <dgm:cxn modelId="{08C8E944-90CC-4F02-9CAE-6C3329BDBD77}" type="presParOf" srcId="{B2C05027-7E6C-4654-9686-621B77704A39}" destId="{6E082BAA-0B93-479B-B572-88479E99F5E7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9AFF0-0109-46DE-B881-D9A610577E69}">
      <dsp:nvSpPr>
        <dsp:cNvPr id="0" name=""/>
        <dsp:cNvSpPr/>
      </dsp:nvSpPr>
      <dsp:spPr>
        <a:xfrm>
          <a:off x="2143" y="0"/>
          <a:ext cx="3335461" cy="4487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/>
            <a:t>Таксономиялық - бір аймақта мекен ететін түрлердің эволюциялық тарихы мен экологиялық жағдайы жатады.</a:t>
          </a:r>
          <a:endParaRPr lang="ru-RU" sz="2000" kern="1200" dirty="0"/>
        </a:p>
      </dsp:txBody>
      <dsp:txXfrm>
        <a:off x="2143" y="1794933"/>
        <a:ext cx="3335461" cy="1794933"/>
      </dsp:txXfrm>
    </dsp:sp>
    <dsp:sp modelId="{A02DAC34-3841-4F92-A176-BFE79DA93C3C}">
      <dsp:nvSpPr>
        <dsp:cNvPr id="0" name=""/>
        <dsp:cNvSpPr/>
      </dsp:nvSpPr>
      <dsp:spPr>
        <a:xfrm>
          <a:off x="922733" y="269240"/>
          <a:ext cx="1494282" cy="149428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26765-845F-4E9A-B826-9358C5DDEBA8}">
      <dsp:nvSpPr>
        <dsp:cNvPr id="0" name=""/>
        <dsp:cNvSpPr/>
      </dsp:nvSpPr>
      <dsp:spPr>
        <a:xfrm>
          <a:off x="3437669" y="0"/>
          <a:ext cx="3335461" cy="4487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/>
            <a:t>Экологиялық -алуантүрлілікті арттыруда қолайлы және қолайсыз аймақтарды ажыратуда мүмкіндік береді.</a:t>
          </a:r>
          <a:endParaRPr lang="ru-RU" sz="2000" kern="1200" dirty="0"/>
        </a:p>
      </dsp:txBody>
      <dsp:txXfrm>
        <a:off x="3437669" y="1794933"/>
        <a:ext cx="3335461" cy="1794933"/>
      </dsp:txXfrm>
    </dsp:sp>
    <dsp:sp modelId="{98C511DA-9017-4694-8C87-EFD06162B90B}">
      <dsp:nvSpPr>
        <dsp:cNvPr id="0" name=""/>
        <dsp:cNvSpPr/>
      </dsp:nvSpPr>
      <dsp:spPr>
        <a:xfrm>
          <a:off x="4283783" y="162219"/>
          <a:ext cx="1494282" cy="149428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B6AF7-8124-4109-88A2-8FF3CF1EA9D2}">
      <dsp:nvSpPr>
        <dsp:cNvPr id="0" name=""/>
        <dsp:cNvSpPr/>
      </dsp:nvSpPr>
      <dsp:spPr>
        <a:xfrm>
          <a:off x="6873194" y="0"/>
          <a:ext cx="3335461" cy="4487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/>
            <a:t>Генетикалық- түрдің  бейімделуі мен эволюциялық мүмкіндігін анықтайтын аллелофондтың көлемі арқылы көрінеді. </a:t>
          </a:r>
          <a:endParaRPr lang="ru-RU" sz="2000" kern="1200" dirty="0"/>
        </a:p>
      </dsp:txBody>
      <dsp:txXfrm>
        <a:off x="6873194" y="1794933"/>
        <a:ext cx="3335461" cy="1794933"/>
      </dsp:txXfrm>
    </dsp:sp>
    <dsp:sp modelId="{6E082BAA-0B93-479B-B572-88479E99F5E7}">
      <dsp:nvSpPr>
        <dsp:cNvPr id="0" name=""/>
        <dsp:cNvSpPr/>
      </dsp:nvSpPr>
      <dsp:spPr>
        <a:xfrm>
          <a:off x="7793784" y="269240"/>
          <a:ext cx="1494282" cy="149428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6E703-0853-4DE8-8FD3-EF7949D3EEFB}">
      <dsp:nvSpPr>
        <dsp:cNvPr id="0" name=""/>
        <dsp:cNvSpPr/>
      </dsp:nvSpPr>
      <dsp:spPr>
        <a:xfrm>
          <a:off x="408431" y="3547798"/>
          <a:ext cx="9393936" cy="75723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05/11/2024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Google Shape;73;p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indent="0" eaLnBrk="1" hangingPunct="1">
              <a:buSzPts val="1400"/>
            </a:pPr>
            <a:endParaRPr lang="ru-RU" altLang="ru-RU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20515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indent="0" eaLnBrk="1" hangingPunct="1">
              <a:buSzPts val="1400"/>
            </a:pPr>
            <a:endParaRPr lang="ru-RU" altLang="ru-RU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2153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18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32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58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88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6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A5E99A-9DDC-4DE9-8A55-49CF8CAE29F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05432-4B70-4E73-BAF1-E3DED0C6DDD4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C9D7BB-9178-4DCB-97FC-0D6FDA11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EADB7E-DD59-4404-BD1A-569B06338DFB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05432-4B70-4E73-BAF1-E3DED0C6DDD4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C9D7BB-9178-4DCB-97FC-0D6FDA11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EADB7E-DD59-4404-BD1A-569B06338DFB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63046CB-42C8-48A3-96D4-7C9D15D26F01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7AB48BC-3FDA-4C08-8531-BBB6D23D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F8EDDF-7B4E-4028-8400-48063DC54FE9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C96727-1ADA-4D1C-8DBD-AA624DE0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889F2A-88FC-417C-8A5A-90C4585C98B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4A6AC4-5C21-4ABF-BC0E-7273CD95C0EC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E370FB-46A6-4A5E-827A-F9CE2510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E2DCC27-BDEB-4B58-B30E-D64B645ECF75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03AF48-BA90-4513-B7E5-262FA08AF789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F9EBB4-5CF9-49FF-8765-2F603B86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22ECF5-C542-4E0F-8448-945426B64EB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AF2A65-410F-4A54-8399-6A8D14C52CC1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76989E-9AC5-4F74-9A3F-818735E00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ECDBF7-FE9A-4C2D-9C60-9F319A7344E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A3B6A2-681D-47D2-B99D-0A0ACC9412EE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ECE9A8-3E2A-43A6-BA05-F714D884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57DE4C7-3319-4475-809B-ED428F297C42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F556B0-DB95-4287-8EEA-271C1177B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7F0840-6516-4401-855E-E7509A6A4CC3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A41A2A-F54C-488B-9841-0748FE651F70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C5D532-AC8F-43A7-A56B-B1CFBB96A45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59184B1-BBB6-4ADA-A748-20977C70C4F6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1A58F2-814F-46E3-AA2C-BBDE9E43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9805F4-D703-41B1-86C7-034DE53A41C6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7F0840-6516-4401-855E-E7509A6A4CC3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A41A2A-F54C-488B-9841-0748FE651F70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C5D532-AC8F-43A7-A56B-B1CFBB96A45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DF4D62-2398-4AE4-82EB-F08B0C70024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700F2E-E8DD-4E58-9F5F-10C35AC5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2A551-C44B-42F7-8246-A83B9633E38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264CF1-88C3-419C-AB5F-0C7AA585EF8D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265EAF-8697-4908-AFAC-20E5C9D44326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9500ED-8EFC-4A83-9782-9325EEC0BA12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DF4D62-2398-4AE4-82EB-F08B0C70024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700F2E-E8DD-4E58-9F5F-10C35AC5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2A551-C44B-42F7-8246-A83B9633E38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pic>
        <p:nvPicPr>
          <p:cNvPr id="13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6910759-EE82-4C8B-AE68-FBF361268B18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C2660FE-8BCA-4E09-BC3B-0B0E26D5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88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004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0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7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06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32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94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0452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4732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2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108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611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1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8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5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4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3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1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0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8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8F7FA-2FBB-47D0-9DA8-94227B05E5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83187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191AF-5068-4584-9DFA-7AF8F4AC1D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637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C600F0-E9B4-4C11-BCCD-C017FE3112EE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A7A2521-5E3D-4CDC-95AF-3A7C1C87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38B31A2-DB6C-4D55-9AFA-121C1E3BEC26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86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3722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558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44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931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116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303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489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5B086-8264-410D-8B1E-4C73F68A38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80983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0401" y="1600205"/>
            <a:ext cx="5842000" cy="452596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05600" y="1600205"/>
            <a:ext cx="5842000" cy="452596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87A62-7376-4F57-B5AB-340E026AD0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29091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43"/>
            <a:ext cx="5386917" cy="63976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678" indent="0">
              <a:buNone/>
              <a:defRPr sz="2300" b="1"/>
            </a:lvl2pPr>
            <a:lvl3pPr marL="1037227" indent="0">
              <a:buNone/>
              <a:defRPr sz="2100" b="1"/>
            </a:lvl3pPr>
            <a:lvl4pPr marL="1555862" indent="0">
              <a:buNone/>
              <a:defRPr sz="1700" b="1"/>
            </a:lvl4pPr>
            <a:lvl5pPr marL="2074455" indent="0">
              <a:buNone/>
              <a:defRPr sz="1700" b="1"/>
            </a:lvl5pPr>
            <a:lvl6pPr marL="2593134" indent="0">
              <a:buNone/>
              <a:defRPr sz="1700" b="1"/>
            </a:lvl6pPr>
            <a:lvl7pPr marL="3111697" indent="0">
              <a:buNone/>
              <a:defRPr sz="1700" b="1"/>
            </a:lvl7pPr>
            <a:lvl8pPr marL="3630319" indent="0">
              <a:buNone/>
              <a:defRPr sz="1700" b="1"/>
            </a:lvl8pPr>
            <a:lvl9pPr marL="414891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43"/>
            <a:ext cx="5389035" cy="63976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678" indent="0">
              <a:buNone/>
              <a:defRPr sz="2300" b="1"/>
            </a:lvl2pPr>
            <a:lvl3pPr marL="1037227" indent="0">
              <a:buNone/>
              <a:defRPr sz="2100" b="1"/>
            </a:lvl3pPr>
            <a:lvl4pPr marL="1555862" indent="0">
              <a:buNone/>
              <a:defRPr sz="1700" b="1"/>
            </a:lvl4pPr>
            <a:lvl5pPr marL="2074455" indent="0">
              <a:buNone/>
              <a:defRPr sz="1700" b="1"/>
            </a:lvl5pPr>
            <a:lvl6pPr marL="2593134" indent="0">
              <a:buNone/>
              <a:defRPr sz="1700" b="1"/>
            </a:lvl6pPr>
            <a:lvl7pPr marL="3111697" indent="0">
              <a:buNone/>
              <a:defRPr sz="1700" b="1"/>
            </a:lvl7pPr>
            <a:lvl8pPr marL="3630319" indent="0">
              <a:buNone/>
              <a:defRPr sz="1700" b="1"/>
            </a:lvl8pPr>
            <a:lvl9pPr marL="414891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5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44020-1C46-474C-8C16-CCBBC39BC0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69622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CD416-E3A7-4F48-8144-A271B8CD9E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23184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50D67-A819-4E48-8517-F3ECBC4FE2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28097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140"/>
            <a:ext cx="4011084" cy="116204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95" y="273053"/>
            <a:ext cx="6815665" cy="585311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8678" indent="0">
              <a:buNone/>
              <a:defRPr sz="1300"/>
            </a:lvl2pPr>
            <a:lvl3pPr marL="1037227" indent="0">
              <a:buNone/>
              <a:defRPr sz="1200"/>
            </a:lvl3pPr>
            <a:lvl4pPr marL="1555862" indent="0">
              <a:buNone/>
              <a:defRPr sz="1100"/>
            </a:lvl4pPr>
            <a:lvl5pPr marL="2074455" indent="0">
              <a:buNone/>
              <a:defRPr sz="1100"/>
            </a:lvl5pPr>
            <a:lvl6pPr marL="2593134" indent="0">
              <a:buNone/>
              <a:defRPr sz="1100"/>
            </a:lvl6pPr>
            <a:lvl7pPr marL="3111697" indent="0">
              <a:buNone/>
              <a:defRPr sz="1100"/>
            </a:lvl7pPr>
            <a:lvl8pPr marL="3630319" indent="0">
              <a:buNone/>
              <a:defRPr sz="1100"/>
            </a:lvl8pPr>
            <a:lvl9pPr marL="414891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4B877-FBB7-41F7-A810-BC737AF8B6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28790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8678" indent="0">
              <a:buNone/>
              <a:defRPr sz="3100"/>
            </a:lvl2pPr>
            <a:lvl3pPr marL="1037227" indent="0">
              <a:buNone/>
              <a:defRPr sz="2700"/>
            </a:lvl3pPr>
            <a:lvl4pPr marL="1555862" indent="0">
              <a:buNone/>
              <a:defRPr sz="2300"/>
            </a:lvl4pPr>
            <a:lvl5pPr marL="2074455" indent="0">
              <a:buNone/>
              <a:defRPr sz="2300"/>
            </a:lvl5pPr>
            <a:lvl6pPr marL="2593134" indent="0">
              <a:buNone/>
              <a:defRPr sz="2300"/>
            </a:lvl6pPr>
            <a:lvl7pPr marL="3111697" indent="0">
              <a:buNone/>
              <a:defRPr sz="2300"/>
            </a:lvl7pPr>
            <a:lvl8pPr marL="3630319" indent="0">
              <a:buNone/>
              <a:defRPr sz="2300"/>
            </a:lvl8pPr>
            <a:lvl9pPr marL="4148911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426"/>
            <a:ext cx="73152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8678" indent="0">
              <a:buNone/>
              <a:defRPr sz="1300"/>
            </a:lvl2pPr>
            <a:lvl3pPr marL="1037227" indent="0">
              <a:buNone/>
              <a:defRPr sz="1200"/>
            </a:lvl3pPr>
            <a:lvl4pPr marL="1555862" indent="0">
              <a:buNone/>
              <a:defRPr sz="1100"/>
            </a:lvl4pPr>
            <a:lvl5pPr marL="2074455" indent="0">
              <a:buNone/>
              <a:defRPr sz="1100"/>
            </a:lvl5pPr>
            <a:lvl6pPr marL="2593134" indent="0">
              <a:buNone/>
              <a:defRPr sz="1100"/>
            </a:lvl6pPr>
            <a:lvl7pPr marL="3111697" indent="0">
              <a:buNone/>
              <a:defRPr sz="1100"/>
            </a:lvl7pPr>
            <a:lvl8pPr marL="3630319" indent="0">
              <a:buNone/>
              <a:defRPr sz="1100"/>
            </a:lvl8pPr>
            <a:lvl9pPr marL="414891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A70ED-0865-4D9B-A6B9-7FA1E3EF8B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6417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873D9-0BA7-41F3-8984-A578046982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04936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75889" y="274644"/>
            <a:ext cx="297180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0401" y="274644"/>
            <a:ext cx="8712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0C382-1552-4ACD-8417-43E46F5E75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14751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1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8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7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5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4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3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1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0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9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8F7FA-2FBB-47D0-9DA8-94227B05E5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74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191AF-5068-4584-9DFA-7AF8F4AC1D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24283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87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372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559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45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932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118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305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491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5B086-8264-410D-8B1E-4C73F68A38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27033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0401" y="1600205"/>
            <a:ext cx="5842000" cy="452596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05600" y="1600205"/>
            <a:ext cx="5842000" cy="452596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87A62-7376-4F57-B5AB-340E026AD0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28080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43"/>
            <a:ext cx="5386917" cy="63976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702" indent="0">
              <a:buNone/>
              <a:defRPr sz="2300" b="1"/>
            </a:lvl2pPr>
            <a:lvl3pPr marL="1037279" indent="0">
              <a:buNone/>
              <a:defRPr sz="2100" b="1"/>
            </a:lvl3pPr>
            <a:lvl4pPr marL="1555940" indent="0">
              <a:buNone/>
              <a:defRPr sz="1700" b="1"/>
            </a:lvl4pPr>
            <a:lvl5pPr marL="2074559" indent="0">
              <a:buNone/>
              <a:defRPr sz="1700" b="1"/>
            </a:lvl5pPr>
            <a:lvl6pPr marL="2593262" indent="0">
              <a:buNone/>
              <a:defRPr sz="1700" b="1"/>
            </a:lvl6pPr>
            <a:lvl7pPr marL="3111852" indent="0">
              <a:buNone/>
              <a:defRPr sz="1700" b="1"/>
            </a:lvl7pPr>
            <a:lvl8pPr marL="3630500" indent="0">
              <a:buNone/>
              <a:defRPr sz="1700" b="1"/>
            </a:lvl8pPr>
            <a:lvl9pPr marL="4149119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43"/>
            <a:ext cx="5389035" cy="63976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702" indent="0">
              <a:buNone/>
              <a:defRPr sz="2300" b="1"/>
            </a:lvl2pPr>
            <a:lvl3pPr marL="1037279" indent="0">
              <a:buNone/>
              <a:defRPr sz="2100" b="1"/>
            </a:lvl3pPr>
            <a:lvl4pPr marL="1555940" indent="0">
              <a:buNone/>
              <a:defRPr sz="1700" b="1"/>
            </a:lvl4pPr>
            <a:lvl5pPr marL="2074559" indent="0">
              <a:buNone/>
              <a:defRPr sz="1700" b="1"/>
            </a:lvl5pPr>
            <a:lvl6pPr marL="2593262" indent="0">
              <a:buNone/>
              <a:defRPr sz="1700" b="1"/>
            </a:lvl6pPr>
            <a:lvl7pPr marL="3111852" indent="0">
              <a:buNone/>
              <a:defRPr sz="1700" b="1"/>
            </a:lvl7pPr>
            <a:lvl8pPr marL="3630500" indent="0">
              <a:buNone/>
              <a:defRPr sz="1700" b="1"/>
            </a:lvl8pPr>
            <a:lvl9pPr marL="4149119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5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44020-1C46-474C-8C16-CCBBC39BC0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94272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CD416-E3A7-4F48-8144-A271B8CD9E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07020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50D67-A819-4E48-8517-F3ECBC4FE2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57336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137"/>
            <a:ext cx="4011084" cy="116204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95" y="273053"/>
            <a:ext cx="6815665" cy="585311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8702" indent="0">
              <a:buNone/>
              <a:defRPr sz="1300"/>
            </a:lvl2pPr>
            <a:lvl3pPr marL="1037279" indent="0">
              <a:buNone/>
              <a:defRPr sz="1200"/>
            </a:lvl3pPr>
            <a:lvl4pPr marL="1555940" indent="0">
              <a:buNone/>
              <a:defRPr sz="1100"/>
            </a:lvl4pPr>
            <a:lvl5pPr marL="2074559" indent="0">
              <a:buNone/>
              <a:defRPr sz="1100"/>
            </a:lvl5pPr>
            <a:lvl6pPr marL="2593262" indent="0">
              <a:buNone/>
              <a:defRPr sz="1100"/>
            </a:lvl6pPr>
            <a:lvl7pPr marL="3111852" indent="0">
              <a:buNone/>
              <a:defRPr sz="1100"/>
            </a:lvl7pPr>
            <a:lvl8pPr marL="3630500" indent="0">
              <a:buNone/>
              <a:defRPr sz="1100"/>
            </a:lvl8pPr>
            <a:lvl9pPr marL="414911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4B877-FBB7-41F7-A810-BC737AF8B6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94239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8702" indent="0">
              <a:buNone/>
              <a:defRPr sz="3100"/>
            </a:lvl2pPr>
            <a:lvl3pPr marL="1037279" indent="0">
              <a:buNone/>
              <a:defRPr sz="2700"/>
            </a:lvl3pPr>
            <a:lvl4pPr marL="1555940" indent="0">
              <a:buNone/>
              <a:defRPr sz="2300"/>
            </a:lvl4pPr>
            <a:lvl5pPr marL="2074559" indent="0">
              <a:buNone/>
              <a:defRPr sz="2300"/>
            </a:lvl5pPr>
            <a:lvl6pPr marL="2593262" indent="0">
              <a:buNone/>
              <a:defRPr sz="2300"/>
            </a:lvl6pPr>
            <a:lvl7pPr marL="3111852" indent="0">
              <a:buNone/>
              <a:defRPr sz="2300"/>
            </a:lvl7pPr>
            <a:lvl8pPr marL="3630500" indent="0">
              <a:buNone/>
              <a:defRPr sz="2300"/>
            </a:lvl8pPr>
            <a:lvl9pPr marL="4149119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423"/>
            <a:ext cx="73152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8702" indent="0">
              <a:buNone/>
              <a:defRPr sz="1300"/>
            </a:lvl2pPr>
            <a:lvl3pPr marL="1037279" indent="0">
              <a:buNone/>
              <a:defRPr sz="1200"/>
            </a:lvl3pPr>
            <a:lvl4pPr marL="1555940" indent="0">
              <a:buNone/>
              <a:defRPr sz="1100"/>
            </a:lvl4pPr>
            <a:lvl5pPr marL="2074559" indent="0">
              <a:buNone/>
              <a:defRPr sz="1100"/>
            </a:lvl5pPr>
            <a:lvl6pPr marL="2593262" indent="0">
              <a:buNone/>
              <a:defRPr sz="1100"/>
            </a:lvl6pPr>
            <a:lvl7pPr marL="3111852" indent="0">
              <a:buNone/>
              <a:defRPr sz="1100"/>
            </a:lvl7pPr>
            <a:lvl8pPr marL="3630500" indent="0">
              <a:buNone/>
              <a:defRPr sz="1100"/>
            </a:lvl8pPr>
            <a:lvl9pPr marL="414911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A70ED-0865-4D9B-A6B9-7FA1E3EF8B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94437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873D9-0BA7-41F3-8984-A578046982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16715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75886" y="274644"/>
            <a:ext cx="297180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0401" y="274644"/>
            <a:ext cx="8712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0C382-1552-4ACD-8417-43E46F5E75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047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A5E99A-9DDC-4DE9-8A55-49CF8CAE29F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3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719" tIns="51860" rIns="103719" bIns="518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719" tIns="51860" rIns="103719" bIns="518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09600" y="6356353"/>
            <a:ext cx="2844800" cy="36406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03719" tIns="51860" rIns="103719" bIns="5186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029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56353"/>
            <a:ext cx="3860800" cy="36406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03719" tIns="51860" rIns="103719" bIns="5186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030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56353"/>
            <a:ext cx="2844800" cy="36406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03719" tIns="51860" rIns="103719" bIns="5186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fld id="{0F00A096-5789-405C-B827-9A41EBD028B3}" type="slidenum">
              <a:rPr lang="ru-RU" altLang="ru-RU" smtClean="0">
                <a:latin typeface="Arial" pitchFamily="34" charset="0"/>
                <a:cs typeface="Arial" pitchFamily="34" charset="0"/>
                <a:sym typeface="Arial" pitchFamily="34" charset="0"/>
              </a:rPr>
              <a:pPr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85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5pPr>
      <a:lvl6pPr marL="518678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6pPr>
      <a:lvl7pPr marL="1037227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7pPr>
      <a:lvl8pPr marL="1555862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8pPr>
      <a:lvl9pPr marL="2074455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85205" indent="-38520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0254" indent="-32170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04" indent="-25609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1731" indent="-25609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2392" indent="-25609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2343" indent="-259340" algn="l" defTabSz="103722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1022" indent="-259340" algn="l" defTabSz="103722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89615" indent="-259340" algn="l" defTabSz="103722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08250" indent="-259340" algn="l" defTabSz="103722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7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8678" algn="l" defTabSz="1037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7227" algn="l" defTabSz="1037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55862" algn="l" defTabSz="1037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74455" algn="l" defTabSz="1037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3134" algn="l" defTabSz="1037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1697" algn="l" defTabSz="1037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30319" algn="l" defTabSz="1037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8911" algn="l" defTabSz="1037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724" tIns="51863" rIns="103724" bIns="518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724" tIns="51863" rIns="103724" bIns="518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09600" y="6356351"/>
            <a:ext cx="2844800" cy="36406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03724" tIns="51863" rIns="103724" bIns="51863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029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56351"/>
            <a:ext cx="3860800" cy="36406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03724" tIns="51863" rIns="103724" bIns="51863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030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56351"/>
            <a:ext cx="2844800" cy="36406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03724" tIns="51863" rIns="103724" bIns="518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00A096-5789-405C-B827-9A41EBD028B3}" type="slidenum">
              <a:rPr lang="ru-RU" altLang="ru-RU">
                <a:latin typeface="Arial" pitchFamily="34" charset="0"/>
                <a:cs typeface="Arial" pitchFamily="34" charset="0"/>
                <a:sym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1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5pPr>
      <a:lvl6pPr marL="518702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6pPr>
      <a:lvl7pPr marL="1037279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7pPr>
      <a:lvl8pPr marL="1555940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8pPr>
      <a:lvl9pPr marL="2074559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85224" indent="-38522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0296" indent="-3217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8" indent="-2561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1821" indent="-2561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2508" indent="-2561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2487" indent="-259352" algn="l" defTabSz="10372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1190" indent="-259352" algn="l" defTabSz="10372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89809" indent="-259352" algn="l" defTabSz="10372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08470" indent="-259352" algn="l" defTabSz="10372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7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8702" algn="l" defTabSz="1037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7279" algn="l" defTabSz="1037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55940" algn="l" defTabSz="1037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74559" algn="l" defTabSz="1037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3262" algn="l" defTabSz="1037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1852" algn="l" defTabSz="1037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30500" algn="l" defTabSz="1037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9119" algn="l" defTabSz="1037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916522" y="2908305"/>
            <a:ext cx="10282767" cy="215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9021" tIns="29541" rIns="59021" bIns="29541"/>
          <a:lstStyle/>
          <a:p>
            <a:pPr algn="ctr" defTabSz="121911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kk-KZ" sz="2900" b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kk-KZ" sz="33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Тақырыбы</a:t>
            </a:r>
            <a:r>
              <a:rPr lang="kk-KZ" sz="3300" b="1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: </a:t>
            </a:r>
            <a:r>
              <a:rPr lang="kk-KZ" sz="36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Сирек кездесетін және жойылып бара жатқан өсімдіктер мен жануарлардың түрлерін қорғау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algn="ctr" defTabSz="121911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3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</a:t>
            </a:r>
            <a:r>
              <a:rPr lang="kk-KZ" alt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  <a:t>11 сынып</a:t>
            </a:r>
          </a:p>
          <a:p>
            <a:pPr algn="ctr" defTabSz="121911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kk-KZ" altLang="ru-RU" sz="37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(</a:t>
            </a:r>
            <a:r>
              <a:rPr lang="kk-KZ" altLang="ru-RU" sz="3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Қоғамдық – гуманитарлық бағыты</a:t>
            </a:r>
            <a:r>
              <a:rPr lang="ru-RU" altLang="ru-RU" sz="3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)</a:t>
            </a:r>
            <a:endParaRPr lang="ru-RU" altLang="ru-RU" sz="3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306179" name="Google Shape;77;p1"/>
          <p:cNvCxnSpPr>
            <a:cxnSpLocks noChangeShapeType="1"/>
          </p:cNvCxnSpPr>
          <p:nvPr/>
        </p:nvCxnSpPr>
        <p:spPr bwMode="auto">
          <a:xfrm>
            <a:off x="1555753" y="5880100"/>
            <a:ext cx="9254067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6180" name="Google Shape;78;p1"/>
          <p:cNvCxnSpPr>
            <a:cxnSpLocks noChangeShapeType="1"/>
          </p:cNvCxnSpPr>
          <p:nvPr/>
        </p:nvCxnSpPr>
        <p:spPr bwMode="auto">
          <a:xfrm>
            <a:off x="1716617" y="6316133"/>
            <a:ext cx="90932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237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2" y="297655"/>
            <a:ext cx="1897328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524" y="297654"/>
            <a:ext cx="18954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2" y="1625600"/>
            <a:ext cx="2387601" cy="261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665" y="1540931"/>
            <a:ext cx="2446867" cy="270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21000" y="1524000"/>
            <a:ext cx="62568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1949 </a:t>
            </a:r>
            <a: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жылы криоконсервацияда ең құнды </a:t>
            </a:r>
          </a:p>
          <a:p>
            <a: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тұқымдық- бұқалардың тұқым сұйықтығын сақтады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Жасанды ұрықтандыру әдісімен сиырларға қолданды.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1980 жылдан бастап, өсімдіктер мен жануарлардың генетикалық материалын осы әдіспен сақтауды бастады.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Жануарлардың спермасын, ұрықтарын, мұздатылған дақылдар түріндегі соматикалық жасушаларды, өсімдіктер тұқымын сақтап, түрдің саны көбейтілді 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41133" y="297655"/>
            <a:ext cx="6036734" cy="5828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Крибиология тарихы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874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96" y="276225"/>
            <a:ext cx="18954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530" y="200025"/>
            <a:ext cx="18954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03145549"/>
              </p:ext>
            </p:extLst>
          </p:nvPr>
        </p:nvGraphicFramePr>
        <p:xfrm>
          <a:off x="1159933" y="1312333"/>
          <a:ext cx="10210800" cy="4487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51200" y="210608"/>
            <a:ext cx="5698067" cy="6805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/>
              <a:t>Биоалуантүрліліктің түрлері</a:t>
            </a:r>
            <a:endParaRPr lang="ru-RU" sz="2000" dirty="0"/>
          </a:p>
        </p:txBody>
      </p:sp>
      <p:cxnSp>
        <p:nvCxnSpPr>
          <p:cNvPr id="7" name="Прямая со стрелкой 6"/>
          <p:cNvCxnSpPr>
            <a:stCxn id="5" idx="2"/>
          </p:cNvCxnSpPr>
          <p:nvPr/>
        </p:nvCxnSpPr>
        <p:spPr>
          <a:xfrm flipH="1">
            <a:off x="3064933" y="891116"/>
            <a:ext cx="3035301" cy="4042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5" idx="2"/>
          </p:cNvCxnSpPr>
          <p:nvPr/>
        </p:nvCxnSpPr>
        <p:spPr>
          <a:xfrm>
            <a:off x="6100234" y="891116"/>
            <a:ext cx="3196166" cy="4042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2"/>
          </p:cNvCxnSpPr>
          <p:nvPr/>
        </p:nvCxnSpPr>
        <p:spPr>
          <a:xfrm>
            <a:off x="6100234" y="891116"/>
            <a:ext cx="0" cy="4042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80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96" y="216958"/>
            <a:ext cx="18954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997" y="246328"/>
            <a:ext cx="1895475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530461"/>
              </p:ext>
            </p:extLst>
          </p:nvPr>
        </p:nvGraphicFramePr>
        <p:xfrm>
          <a:off x="1405467" y="1447798"/>
          <a:ext cx="9855201" cy="3628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5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7747">
                <a:tc>
                  <a:txBody>
                    <a:bodyPr/>
                    <a:lstStyle/>
                    <a:p>
                      <a:r>
                        <a:rPr lang="kk-KZ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1997 жылы «Қоршаған ортаны қорғау туралы</a:t>
                      </a:r>
                      <a:r>
                        <a:rPr lang="kk-KZ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»</a:t>
                      </a:r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747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«Ерекше қорғалатын табиғи аймақтар туралы»</a:t>
                      </a:r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747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«Экологиялық сараптама туралы»</a:t>
                      </a:r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747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1998 жылы «Радиациялық қауіпсіздік туралы»</a:t>
                      </a:r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747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2002</a:t>
                      </a:r>
                      <a:r>
                        <a:rPr lang="kk-KZ" baseline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жылы «Атмосфералық ауаны қорғау туралы» заңдар қабылданды</a:t>
                      </a:r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7747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Президент жарлықтары: «Жер қойнауы және жер қойнауын пайдалану туралы» (1996</a:t>
                      </a:r>
                      <a:r>
                        <a:rPr lang="kk-KZ" baseline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ж), «Мұнай туралы» (1995 ж), Орман,Су және Жер кодекстері (2003 ж).</a:t>
                      </a:r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86001" y="381000"/>
            <a:ext cx="7924800" cy="37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Жерді пайдаланудың  нормативтік-құқықтық актілері.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113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95" y="208491"/>
            <a:ext cx="18954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196" y="208490"/>
            <a:ext cx="18954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0467" y="558800"/>
            <a:ext cx="598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</a:rPr>
              <a:t>Қазақстандағы  сирек кездесетін жануарлар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67" y="1380067"/>
            <a:ext cx="2345267" cy="1976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432" y="1337733"/>
            <a:ext cx="2349368" cy="1947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018" y="1325034"/>
            <a:ext cx="2398449" cy="204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023" y="4028676"/>
            <a:ext cx="2342356" cy="1976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69" y="4005096"/>
            <a:ext cx="2379133" cy="2006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018" y="3983831"/>
            <a:ext cx="2556404" cy="1976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90738" y="33739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Гепард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6331" y="3285068"/>
            <a:ext cx="205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Қызыл қасқыр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00533" y="3393536"/>
            <a:ext cx="214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Шағыл мысық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7599" y="6005644"/>
            <a:ext cx="176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Сабаншы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20267" y="6005644"/>
            <a:ext cx="2040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       </a:t>
            </a:r>
            <a: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Ілбіс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03732" y="6005644"/>
            <a:ext cx="165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Қарақал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721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304272"/>
            <a:ext cx="12747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491" y="304271"/>
            <a:ext cx="12747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8333" y="203200"/>
            <a:ext cx="53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Қазақстандағы сирек кезесетін өсімдіктер </a:t>
            </a: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293" y="1024468"/>
            <a:ext cx="2797440" cy="2235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636" y="1092202"/>
            <a:ext cx="2713831" cy="2235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2815" r="6888" b="23333"/>
          <a:stretch/>
        </p:blipFill>
        <p:spPr bwMode="auto">
          <a:xfrm>
            <a:off x="2497666" y="3960283"/>
            <a:ext cx="2692400" cy="2154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960283"/>
            <a:ext cx="2692400" cy="204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Көктем көркі – қызғалдақ — &quot;Алматы-ақшамы&quot; қоғамдық-саяси газеті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867" y="1092202"/>
            <a:ext cx="2522220" cy="2235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05346" y="3249600"/>
            <a:ext cx="2734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Бесмүйізді қаттыбас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64" y="3327400"/>
            <a:ext cx="2287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Жіңішке көкнәр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0346" y="6131467"/>
            <a:ext cx="2181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Шығыс аршасы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1430" y="6059497"/>
            <a:ext cx="251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      </a:t>
            </a:r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Жауқазын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14631" y="3327400"/>
            <a:ext cx="202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Қызғалдақ 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789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00279"/>
            <a:ext cx="1459442" cy="65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338" y="100279"/>
            <a:ext cx="1457325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5145" y="177800"/>
            <a:ext cx="7189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</a:rPr>
              <a:t>Тапсырма</a:t>
            </a:r>
          </a:p>
          <a:p>
            <a:r>
              <a:rPr lang="kk-KZ" b="1" dirty="0" smtClean="0">
                <a:solidFill>
                  <a:srgbClr val="002060"/>
                </a:solidFill>
              </a:rPr>
              <a:t>Берілген тапсырмадан дұрыс жауапты табыңыз.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16" y="1092200"/>
            <a:ext cx="119580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</a:rPr>
              <a:t>1.Жануарлар түрлерінің жалпы саны жаңа түрлердің кездесу жиілігі бойынша қанша болу керек?</a:t>
            </a:r>
          </a:p>
          <a:p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</a:rPr>
              <a:t>А) 2 млн – 8 млн; Б)10млн – 30млн; В)1 млн – 5млн; Д)10млн -20млн; Е) 30млн – 40млн.</a:t>
            </a:r>
          </a:p>
          <a:p>
            <a:endParaRPr lang="kk-K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</a:rPr>
              <a:t>2.Ғылымға белгісіз көп түрлердің мекен ету ортасы қалай аталады?</a:t>
            </a:r>
          </a:p>
          <a:p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</a:rPr>
              <a:t>А) Субтропиктік аймақ  Б) Қоңыржай аймақ В) Тропиктік орман  Д) Субполярлық аймақ  Е) Полярлық аймақ </a:t>
            </a:r>
          </a:p>
          <a:p>
            <a:endParaRPr lang="kk-K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</a:rPr>
              <a:t>3.Түрлердің апаттық жойылуын тоқтату үшін құрлықтың қанша пайызын шаруашылыққа бермеу керек? </a:t>
            </a:r>
          </a:p>
          <a:p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</a:rPr>
              <a:t>А) 50 - 70 пайызын Б) 10 – 20 пайызын В) 20 - 25 пайызын Д) 30 -40 пайызын  Е) 5 – 10 пайызын</a:t>
            </a:r>
          </a:p>
          <a:p>
            <a:endParaRPr lang="kk-K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</a:rPr>
              <a:t>4.Зубрлар түрін сақтап қалу үшін қандай жақын түрмен будандастырылды?</a:t>
            </a:r>
          </a:p>
          <a:p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</a:rPr>
              <a:t>А) Америкалық бизонмен  Б) Африкалық бизонмен  В) Аустралиялық бизонмен                                                                                              В) Бразилия бизонымен  Д) Қытай бизонымен.</a:t>
            </a:r>
          </a:p>
          <a:p>
            <a:pPr lvl="0"/>
            <a:endParaRPr lang="kk-K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kk-KZ" sz="1600" b="1" dirty="0">
                <a:solidFill>
                  <a:schemeClr val="accent1">
                    <a:lumMod val="50000"/>
                  </a:schemeClr>
                </a:solidFill>
              </a:rPr>
              <a:t>. «Стерх» бағдарламасы бойынша зоологтер жыл сайын қандай құстың жұмырқасын </a:t>
            </a:r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</a:rPr>
              <a:t>жинайды?</a:t>
            </a:r>
            <a:endParaRPr lang="kk-KZ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kk-KZ" sz="1600" dirty="0">
                <a:solidFill>
                  <a:schemeClr val="accent1">
                    <a:lumMod val="50000"/>
                  </a:schemeClr>
                </a:solidFill>
              </a:rPr>
              <a:t>А) Түйе 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</a:rPr>
              <a:t>құс  Б) Ақтырна  В) Бірқазан  Д) Шағала Е) Қаз</a:t>
            </a:r>
            <a:r>
              <a:rPr lang="kk-KZ" sz="1600" dirty="0" smtClean="0">
                <a:solidFill>
                  <a:srgbClr val="3F3F3F"/>
                </a:solidFill>
              </a:rPr>
              <a:t>.</a:t>
            </a:r>
            <a:endParaRPr lang="kk-KZ" sz="1600" dirty="0">
              <a:solidFill>
                <a:srgbClr val="3F3F3F"/>
              </a:solidFill>
            </a:endParaRPr>
          </a:p>
          <a:p>
            <a:endParaRPr lang="kk-KZ" sz="1600" dirty="0"/>
          </a:p>
          <a:p>
            <a:endParaRPr lang="kk-KZ" sz="16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48691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05" y="200025"/>
            <a:ext cx="145732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071" y="200023"/>
            <a:ext cx="145732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60399" y="601400"/>
            <a:ext cx="1022773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1.Жануарлар түрлерінің жалпы саны жаңа түрлердің кездесу жиілігі бойынша қанша болу керек?</a:t>
            </a:r>
          </a:p>
          <a:p>
            <a:pPr lvl="0"/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А) 2 млн – 8 млн; Б)10млн – 30млн; В)1 млн – 5млн; Д)10млн -20млн; Е) 30млн – 40млн.</a:t>
            </a:r>
          </a:p>
          <a:p>
            <a:pPr lvl="0"/>
            <a:endParaRPr lang="kk-KZ" sz="16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2.Ғылымға </a:t>
            </a:r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белгісіз көп  </a:t>
            </a:r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түрлердің мекен ету </a:t>
            </a:r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ортасы қалай аталады?</a:t>
            </a:r>
            <a:endParaRPr lang="kk-KZ" sz="16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А) Субтропиктік 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аймақ 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Б) Қоңыржай 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аймақ 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В) Тропиктік 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орман 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Д) Субполярлық 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аймақ Е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Полярлық 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аймақ</a:t>
            </a:r>
            <a:endParaRPr lang="kk-KZ" sz="16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endParaRPr lang="kk-KZ" sz="16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3.Түрлердің апаттық жойылуын тоқтату үшін құрлықтың қанша пайызын </a:t>
            </a:r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шаруашылыққа бермеу </a:t>
            </a:r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керек? </a:t>
            </a:r>
          </a:p>
          <a:p>
            <a:pPr lvl="0"/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А) 50 - 70 пайызын Б) 10 – 20 пайызын В) 20 - 25 пайызын Д) 30 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- 40 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пайызын Е) 5 – 10 пайызын</a:t>
            </a:r>
          </a:p>
          <a:p>
            <a:pPr lvl="0"/>
            <a:endParaRPr lang="kk-KZ" sz="16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4.Зубрлардың </a:t>
            </a:r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түрін сақтап қалу үшін қандай жақын түрмен </a:t>
            </a:r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будандастырылды</a:t>
            </a:r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pPr lvl="0"/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А) Америкалық бизонмен Б) Африкалық бизонмен В) Аустралиялық бизонмен </a:t>
            </a:r>
          </a:p>
          <a:p>
            <a:pPr lvl="0"/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В) Бразилия бизонымен Д) Қытай бизонымен.</a:t>
            </a:r>
          </a:p>
          <a:p>
            <a:pPr lvl="0"/>
            <a:endParaRPr lang="kk-KZ" sz="16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«Стерх» бағдарламасы бойынша зоологтер жыл сайын қандай құстың жұмырқасын </a:t>
            </a:r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жинайды?</a:t>
            </a:r>
            <a:endParaRPr lang="kk-KZ" sz="16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А) Түйе 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құс Б) Ақтырна  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В) 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Бірқазан  Д) Шағала  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Е) Қаз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0"/>
            <a:endParaRPr lang="kk-KZ" sz="1600" dirty="0">
              <a:solidFill>
                <a:srgbClr val="3F3F3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endParaRPr lang="kk-KZ" sz="1600" dirty="0">
              <a:solidFill>
                <a:srgbClr val="3F3F3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8932" y="232335"/>
            <a:ext cx="325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</a:rPr>
              <a:t>Жауабы.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619623"/>
              </p:ext>
            </p:extLst>
          </p:nvPr>
        </p:nvGraphicFramePr>
        <p:xfrm>
          <a:off x="935863" y="5276505"/>
          <a:ext cx="5765799" cy="893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8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6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2195">
                <a:tc>
                  <a:txBody>
                    <a:bodyPr/>
                    <a:lstStyle/>
                    <a:p>
                      <a:r>
                        <a:rPr lang="kk-KZ" dirty="0" smtClean="0"/>
                        <a:t>  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  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 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  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 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r>
                        <a:rPr lang="kk-KZ" dirty="0" smtClean="0"/>
                        <a:t>   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  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 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  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 Б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110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05" y="132292"/>
            <a:ext cx="145732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871" y="293159"/>
            <a:ext cx="145732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6533" y="524933"/>
            <a:ext cx="982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        </a:t>
            </a:r>
            <a:r>
              <a:rPr lang="kk-KZ" b="1" dirty="0" smtClean="0">
                <a:solidFill>
                  <a:srgbClr val="002060"/>
                </a:solidFill>
              </a:rPr>
              <a:t>Тапсырма </a:t>
            </a:r>
          </a:p>
          <a:p>
            <a:r>
              <a:rPr lang="kk-KZ" dirty="0" smtClean="0"/>
              <a:t>           </a:t>
            </a:r>
          </a:p>
          <a:p>
            <a:r>
              <a:rPr lang="kk-KZ" dirty="0"/>
              <a:t> </a:t>
            </a:r>
            <a:r>
              <a:rPr lang="kk-KZ" dirty="0" smtClean="0"/>
              <a:t>             </a:t>
            </a:r>
            <a:r>
              <a:rPr lang="kk-KZ" b="1" dirty="0" smtClean="0">
                <a:solidFill>
                  <a:srgbClr val="002060"/>
                </a:solidFill>
              </a:rPr>
              <a:t>Берілген тапсырмадағы термин сөздердің сәйкес анықтамасын табыңыз</a:t>
            </a:r>
            <a:r>
              <a:rPr lang="kk-KZ" dirty="0" smtClean="0"/>
              <a:t>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693963"/>
              </p:ext>
            </p:extLst>
          </p:nvPr>
        </p:nvGraphicFramePr>
        <p:xfrm>
          <a:off x="1151466" y="1523999"/>
          <a:ext cx="9186334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79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7520">
                <a:tc>
                  <a:txBody>
                    <a:bodyPr/>
                    <a:lstStyle/>
                    <a:p>
                      <a:r>
                        <a:rPr lang="kk-KZ" dirty="0" smtClean="0"/>
                        <a:t> 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 Термин сөздер 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kk-KZ" dirty="0" smtClean="0"/>
                        <a:t>                            Анықтамасы</a:t>
                      </a:r>
                      <a:r>
                        <a:rPr lang="kk-KZ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Криобиология 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kk-KZ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Бір аймақта мекен ететін түрлердің эволюциялық тарихы мен экологиялық жағдайы жатады.</a:t>
                      </a:r>
                      <a:endParaRPr lang="ru-RU" sz="18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Таксономиялық алуантүрлілік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Генетикалық материалдарды сақтайтын құрал.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3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Тибиғи және жасанды криопротекторлар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Организмдерге төмен</a:t>
                      </a:r>
                      <a:r>
                        <a:rPr lang="kk-KZ" sz="1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температуралардың әсерін анықтайды.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4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Түрлерді еріксіз өсіру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Жасушалардың  құрылымын бұзатын ірі кристалды болдырмайтын заттар.</a:t>
                      </a:r>
                      <a:endParaRPr lang="ru-RU" sz="1800" b="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5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Криобанк 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Е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Түрді</a:t>
                      </a:r>
                      <a:r>
                        <a:rPr lang="kk-KZ" sz="1800" b="0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көбейтіп ,қайтадан табиғи ортаға жіберу әдісі.</a:t>
                      </a:r>
                      <a:endParaRPr lang="ru-RU" sz="1800" b="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071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4" y="216959"/>
            <a:ext cx="145732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404" y="263790"/>
            <a:ext cx="145732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9929" y="276272"/>
            <a:ext cx="38179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002060"/>
                </a:solidFill>
              </a:rPr>
              <a:t>Жауабы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979618"/>
              </p:ext>
            </p:extLst>
          </p:nvPr>
        </p:nvGraphicFramePr>
        <p:xfrm>
          <a:off x="821266" y="1049866"/>
          <a:ext cx="9779000" cy="3882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8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4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41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514">
                <a:tc>
                  <a:txBody>
                    <a:bodyPr/>
                    <a:lstStyle/>
                    <a:p>
                      <a:r>
                        <a:rPr lang="kk-KZ" dirty="0" smtClean="0"/>
                        <a:t> 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 Термин сөздер 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kk-KZ" dirty="0" smtClean="0"/>
                        <a:t>                            Түсініктері</a:t>
                      </a:r>
                      <a:r>
                        <a:rPr lang="kk-KZ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20">
                <a:tc>
                  <a:txBody>
                    <a:bodyPr/>
                    <a:lstStyle/>
                    <a:p>
                      <a:pPr algn="l"/>
                      <a:r>
                        <a:rPr lang="kk-KZ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Криобиология 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kk-KZ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Бір аймақта мекен ететін түрлердің эволюциялық тарихы мен экологиялық жағдайы жатады.</a:t>
                      </a:r>
                      <a:endParaRPr lang="ru-RU" sz="18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514">
                <a:tc>
                  <a:txBody>
                    <a:bodyPr/>
                    <a:lstStyle/>
                    <a:p>
                      <a:pPr algn="l"/>
                      <a:r>
                        <a:rPr lang="kk-KZ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Таксономиялық</a:t>
                      </a:r>
                      <a:r>
                        <a:rPr lang="kk-KZ" sz="1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алуантүрлілік 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Генетикалық материалдарды сақтайтын құрал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931">
                <a:tc>
                  <a:txBody>
                    <a:bodyPr/>
                    <a:lstStyle/>
                    <a:p>
                      <a:pPr algn="l"/>
                      <a:r>
                        <a:rPr lang="kk-KZ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3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Тибиғи және жасанды криопротекторлар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Организмдерге төмен</a:t>
                      </a:r>
                      <a:r>
                        <a:rPr lang="kk-KZ" sz="1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температуралардың әсерін анықтайды.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931">
                <a:tc>
                  <a:txBody>
                    <a:bodyPr/>
                    <a:lstStyle/>
                    <a:p>
                      <a:pPr algn="l"/>
                      <a:r>
                        <a:rPr lang="kk-KZ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4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Түрлерді еріксіз  өсіру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Жасушалардың  құрылымын бұзатын ірі кристалды болдырмайтын заттар.</a:t>
                      </a:r>
                      <a:endParaRPr lang="ru-RU" sz="1800" b="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514">
                <a:tc>
                  <a:txBody>
                    <a:bodyPr/>
                    <a:lstStyle/>
                    <a:p>
                      <a:pPr algn="l"/>
                      <a:r>
                        <a:rPr lang="kk-KZ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5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Криобанк 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Е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Түрді</a:t>
                      </a:r>
                      <a:r>
                        <a:rPr lang="kk-KZ" sz="1800" b="0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көбейтіп,қайтадан табиғи ортаға жіберу әдісі</a:t>
                      </a:r>
                      <a:endParaRPr lang="ru-RU" sz="1800" b="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79056"/>
              </p:ext>
            </p:extLst>
          </p:nvPr>
        </p:nvGraphicFramePr>
        <p:xfrm>
          <a:off x="1820331" y="5280641"/>
          <a:ext cx="6519335" cy="838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3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3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7652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  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 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  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  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   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547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   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  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  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   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   Б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192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128075" y="282380"/>
            <a:ext cx="828136" cy="365125"/>
          </a:xfrm>
          <a:solidFill>
            <a:schemeClr val="bg2"/>
          </a:solidFill>
        </p:spPr>
        <p:txBody>
          <a:bodyPr/>
          <a:lstStyle/>
          <a:p>
            <a:fld id="{E3813BF9-5145-4417-B95D-FA862797388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21" name="Прямоугольник 120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ru-RU" sz="2400" b="1" dirty="0" err="1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Қорытынды</a:t>
            </a:r>
            <a:endParaRPr lang="ru-RU" sz="2400" b="1" dirty="0" smtClean="0">
              <a:solidFill>
                <a:schemeClr val="bg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0067" y="2091267"/>
            <a:ext cx="7018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Экожүйенің алуантүрлілігі мен тұрақтылығы арасындағы өзара байланысты орнатуды үйрендіңіздер.</a:t>
            </a:r>
            <a:endParaRPr lang="ru-RU" sz="20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2"/>
            <a:ext cx="12192000" cy="68897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30720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9328151" y="6043085"/>
            <a:ext cx="2743200" cy="3640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30" tIns="47179" rIns="94430" bIns="47179"/>
          <a:lstStyle>
            <a:lvl1pPr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990550" indent="-380981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523925" indent="-304784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2133493" indent="-304784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743062" indent="-304784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3352632" indent="-30478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3962202" indent="-30478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4571772" indent="-30478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5181341" indent="-30478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F8E3BF36-DF21-47E5-9064-843BFC9A3ADC}" type="slidenum">
              <a:rPr lang="ru-RU" altLang="ru-RU" sz="15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500" b="1">
              <a:solidFill>
                <a:srgbClr val="002060"/>
              </a:solidFill>
            </a:endParaRPr>
          </a:p>
        </p:txBody>
      </p:sp>
      <p:cxnSp>
        <p:nvCxnSpPr>
          <p:cNvPr id="307204" name="Google Shape;124;p4"/>
          <p:cNvCxnSpPr>
            <a:cxnSpLocks noChangeShapeType="1"/>
          </p:cNvCxnSpPr>
          <p:nvPr/>
        </p:nvCxnSpPr>
        <p:spPr bwMode="auto">
          <a:xfrm>
            <a:off x="400053" y="6510867"/>
            <a:ext cx="11485033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05" name="Google Shape;125;p4"/>
          <p:cNvCxnSpPr>
            <a:cxnSpLocks noChangeShapeType="1"/>
          </p:cNvCxnSpPr>
          <p:nvPr/>
        </p:nvCxnSpPr>
        <p:spPr bwMode="auto">
          <a:xfrm rot="10800000" flipH="1">
            <a:off x="609602" y="6639984"/>
            <a:ext cx="11089217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06" name="Google Shape;230;p65"/>
          <p:cNvSpPr txBox="1">
            <a:spLocks/>
          </p:cNvSpPr>
          <p:nvPr/>
        </p:nvSpPr>
        <p:spPr bwMode="auto">
          <a:xfrm>
            <a:off x="433917" y="1528233"/>
            <a:ext cx="11176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387" tIns="111387" rIns="111387" bIns="111387"/>
          <a:lstStyle>
            <a:lvl1pPr marL="57150" indent="-57150"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defTabSz="121917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ru-RU" sz="2900">
              <a:solidFill>
                <a:srgbClr val="002060"/>
              </a:solidFill>
              <a:latin typeface="Century Gothic" pitchFamily="34" charset="0"/>
              <a:sym typeface="Open Sans" pitchFamily="34" charset="0"/>
            </a:endParaRPr>
          </a:p>
        </p:txBody>
      </p:sp>
      <p:sp>
        <p:nvSpPr>
          <p:cNvPr id="307208" name="Прямоугольник 10"/>
          <p:cNvSpPr>
            <a:spLocks noChangeArrowheads="1"/>
          </p:cNvSpPr>
          <p:nvPr/>
        </p:nvSpPr>
        <p:spPr bwMode="auto">
          <a:xfrm>
            <a:off x="4282020" y="1073151"/>
            <a:ext cx="2940049" cy="54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82" tIns="47619" rIns="95282" bIns="47619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900" b="1">
                <a:solidFill>
                  <a:srgbClr val="002060"/>
                </a:solidFill>
                <a:latin typeface="Century Gothic" pitchFamily="34" charset="0"/>
                <a:cs typeface="Arial" pitchFamily="34" charset="0"/>
                <a:sym typeface="Arial" pitchFamily="34" charset="0"/>
              </a:rPr>
              <a:t>Оқу мақсаты</a:t>
            </a:r>
            <a:r>
              <a:rPr lang="ru-RU" sz="2900">
                <a:solidFill>
                  <a:srgbClr val="002060"/>
                </a:solidFill>
                <a:latin typeface="Century Gothic" pitchFamily="34" charset="0"/>
                <a:cs typeface="Arial" pitchFamily="34" charset="0"/>
                <a:sym typeface="Arial" pitchFamily="34" charset="0"/>
              </a:rPr>
              <a:t>: </a:t>
            </a:r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173569" y="1921158"/>
            <a:ext cx="12018433" cy="108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82" tIns="47619" rIns="95282" bIns="47619" anchor="ctr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200" dirty="0">
                <a:solidFill>
                  <a:prstClr val="black"/>
                </a:solidFill>
                <a:latin typeface="Times New Roman"/>
                <a:ea typeface="Times New Roman"/>
              </a:rPr>
              <a:t>11.3.1.3 - экожүйенің алуан түрлілігі мен тұрақтылығы арасындағы өзара байланысты орнату</a:t>
            </a:r>
            <a:endParaRPr lang="ru-RU" sz="3200" dirty="0">
              <a:solidFill>
                <a:srgbClr val="376092"/>
              </a:solidFill>
              <a:latin typeface="Times New Roman" pitchFamily="18" charset="0"/>
              <a:cs typeface="Times New Roman" pitchFamily="18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13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66172"/>
            <a:ext cx="13414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155" y="266171"/>
            <a:ext cx="13414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743" y="3209921"/>
            <a:ext cx="1822979" cy="1572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533" y="4971262"/>
            <a:ext cx="1779324" cy="138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66" y="4891355"/>
            <a:ext cx="1879600" cy="1461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59" b="-8293"/>
          <a:stretch/>
        </p:blipFill>
        <p:spPr bwMode="auto">
          <a:xfrm>
            <a:off x="8221133" y="3097738"/>
            <a:ext cx="1701800" cy="1634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199" y="1523476"/>
            <a:ext cx="1794934" cy="1427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82" b="40454"/>
          <a:stretch/>
        </p:blipFill>
        <p:spPr bwMode="auto">
          <a:xfrm>
            <a:off x="3497722" y="1508236"/>
            <a:ext cx="1854201" cy="1355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2397" y="6282267"/>
            <a:ext cx="189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accent5">
                    <a:lumMod val="50000"/>
                  </a:schemeClr>
                </a:solidFill>
              </a:rPr>
              <a:t>Топырақ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4733" y="6282267"/>
            <a:ext cx="265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accent5">
                    <a:lumMod val="50000"/>
                  </a:schemeClr>
                </a:solidFill>
              </a:rPr>
              <a:t>Жануарлар әлемі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87302" y="4597941"/>
            <a:ext cx="103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accent5">
                    <a:lumMod val="50000"/>
                  </a:schemeClr>
                </a:solidFill>
              </a:rPr>
              <a:t>Су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88867" y="1886515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Климат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7068" y="4782606"/>
            <a:ext cx="214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Өсімдіктер әлемі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3400" y="1862667"/>
            <a:ext cx="154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Рельфтік тау табиғаты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70000" y="530755"/>
            <a:ext cx="9446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Табиғат кешендерінің, өсімдіктер мен жануарлар түрлерінің  мекен ету ортасының бұзылуы,түрлер санының жойылуына әкеледі.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7" name="Прямая со стрелкой 16"/>
          <p:cNvCxnSpPr>
            <a:stCxn id="2060" idx="2"/>
            <a:endCxn id="2057" idx="0"/>
          </p:cNvCxnSpPr>
          <p:nvPr/>
        </p:nvCxnSpPr>
        <p:spPr>
          <a:xfrm>
            <a:off x="4424823" y="2863427"/>
            <a:ext cx="3254443" cy="2027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060" idx="2"/>
          </p:cNvCxnSpPr>
          <p:nvPr/>
        </p:nvCxnSpPr>
        <p:spPr>
          <a:xfrm>
            <a:off x="4424823" y="2863427"/>
            <a:ext cx="113310" cy="21038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060" idx="2"/>
          </p:cNvCxnSpPr>
          <p:nvPr/>
        </p:nvCxnSpPr>
        <p:spPr>
          <a:xfrm>
            <a:off x="4424823" y="2863427"/>
            <a:ext cx="3796310" cy="10139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060" idx="3"/>
          </p:cNvCxnSpPr>
          <p:nvPr/>
        </p:nvCxnSpPr>
        <p:spPr>
          <a:xfrm flipV="1">
            <a:off x="5351923" y="2185831"/>
            <a:ext cx="1074276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060" idx="1"/>
            <a:endCxn id="2055" idx="0"/>
          </p:cNvCxnSpPr>
          <p:nvPr/>
        </p:nvCxnSpPr>
        <p:spPr>
          <a:xfrm flipH="1">
            <a:off x="2586233" y="2185832"/>
            <a:ext cx="911489" cy="102408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497722" y="4114800"/>
            <a:ext cx="735611" cy="7765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8208433" y="2255847"/>
            <a:ext cx="800100" cy="8418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Прямая со стрелкой 2047"/>
          <p:cNvCxnSpPr>
            <a:stCxn id="2056" idx="3"/>
          </p:cNvCxnSpPr>
          <p:nvPr/>
        </p:nvCxnSpPr>
        <p:spPr>
          <a:xfrm flipV="1">
            <a:off x="5580857" y="5647274"/>
            <a:ext cx="1158609" cy="1455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3" name="Прямая со стрелкой 2062"/>
          <p:cNvCxnSpPr/>
          <p:nvPr/>
        </p:nvCxnSpPr>
        <p:spPr>
          <a:xfrm flipV="1">
            <a:off x="4849692" y="3030545"/>
            <a:ext cx="2355441" cy="194071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5" name="Прямая со стрелкой 2064"/>
          <p:cNvCxnSpPr/>
          <p:nvPr/>
        </p:nvCxnSpPr>
        <p:spPr>
          <a:xfrm flipV="1">
            <a:off x="4961467" y="3996263"/>
            <a:ext cx="3246966" cy="97100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>
            <a:stCxn id="2058" idx="1"/>
          </p:cNvCxnSpPr>
          <p:nvPr/>
        </p:nvCxnSpPr>
        <p:spPr>
          <a:xfrm flipH="1">
            <a:off x="7323666" y="3914771"/>
            <a:ext cx="897467" cy="9765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2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3" y="237593"/>
            <a:ext cx="13414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555" y="237592"/>
            <a:ext cx="13414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10"/>
          <a:stretch/>
        </p:blipFill>
        <p:spPr bwMode="auto">
          <a:xfrm>
            <a:off x="2174061" y="1895450"/>
            <a:ext cx="3484034" cy="2781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814" y="1852918"/>
            <a:ext cx="3683000" cy="2781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7051" y="478465"/>
            <a:ext cx="963309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kk-KZ" dirty="0" smtClean="0">
                <a:solidFill>
                  <a:schemeClr val="accent5">
                    <a:lumMod val="50000"/>
                  </a:schemeClr>
                </a:solidFill>
              </a:rPr>
              <a:t>Жануар түрлерінің саны жаңа түрлердің кездесу жиілігі бойынша кемінде </a:t>
            </a:r>
          </a:p>
          <a:p>
            <a:pPr algn="ctr"/>
            <a:r>
              <a:rPr lang="kk-KZ" dirty="0" smtClean="0">
                <a:solidFill>
                  <a:schemeClr val="accent5">
                    <a:lumMod val="50000"/>
                  </a:schemeClr>
                </a:solidFill>
              </a:rPr>
              <a:t>10 млн немесе 30 млн болады.</a:t>
            </a:r>
          </a:p>
          <a:p>
            <a:pPr algn="ctr"/>
            <a:r>
              <a:rPr lang="kk-KZ" dirty="0" smtClean="0">
                <a:solidFill>
                  <a:schemeClr val="accent5">
                    <a:lumMod val="50000"/>
                  </a:schemeClr>
                </a:solidFill>
              </a:rPr>
              <a:t>Бұл жұмырқұрттар, өрмекшітәрізділер мен жәндіктер сияқты  түрлердің  бір бөлігі.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0027" y="5478942"/>
            <a:ext cx="9115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accent5">
                    <a:lumMod val="50000"/>
                  </a:schemeClr>
                </a:solidFill>
              </a:rPr>
              <a:t>Тропиктік орманда мекен етушілерінің ішінде ғылымға белгісіз түрлер өте көп.</a:t>
            </a:r>
          </a:p>
          <a:p>
            <a:r>
              <a:rPr lang="kk-KZ" dirty="0" smtClean="0">
                <a:solidFill>
                  <a:schemeClr val="accent5">
                    <a:lumMod val="50000"/>
                  </a:schemeClr>
                </a:solidFill>
              </a:rPr>
              <a:t>Сондықтан миллиондаған түрлердің жойылып кетуінің алдын алу қажет.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4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102" y="201821"/>
            <a:ext cx="1085426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Түрлерге бай экожүйелерді сақтап қалған жөн, себебі оның құрамындағы барлық түрлер сақталады. </a:t>
            </a:r>
            <a:endParaRPr lang="en-US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Аумағына шаруашылық жүргізуге тиым салып, тек қауіпсіздік қызметкерлері мен зерттеушілердің келуіне рұқсат етілетін аймақтар құру - бұл тіршіліктің алуантүрлілігін сақтау үшін ең басты жол. 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4818" name="Picture 2" descr="https://ds02.infourok.ru/uploads/ex/0d77/00051686-0a75d02e/hello_html_m7fc3ea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6604" y="1427977"/>
            <a:ext cx="6071191" cy="54300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100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2" y="288926"/>
            <a:ext cx="14208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66" y="288926"/>
            <a:ext cx="14208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50064" y="344179"/>
            <a:ext cx="8739963" cy="24045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Шаруашылыққа шектеулі түрде пайдаланылатын аумақтар қорықша деп аталады.</a:t>
            </a:r>
          </a:p>
          <a:p>
            <a:pPr algn="ctr"/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Мұндай аумақтарды  «жеңіл» қорғау формасында іс-әрекеттің бір түріне ғана рұқсат беріледі, мысалы, ауылшаруашылығына, ал басқа түрлеріне: аң аулау, балық аулау, ағаш дайындау әрекеттеріне тыйым салынады.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168" y="2765242"/>
            <a:ext cx="8739962" cy="287503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572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83105"/>
            <a:ext cx="14208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187" y="283105"/>
            <a:ext cx="14208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00666" y="804333"/>
            <a:ext cx="10151533" cy="138853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Сирек кездесетін түрлерді сақтаудың басқа жолдары: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kk-K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Х</a:t>
            </a:r>
            <a:r>
              <a:rPr lang="kk-K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айуанаттар  бағы мен ботаникалық бақтардың санын көбейту.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kk-K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Жойылып бара жатқан түрлерді еріксіз жағдайда (қолда) өсіріп,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kk-K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көбейген түрін табиғи ортаға жіберу.</a:t>
            </a:r>
          </a:p>
          <a:p>
            <a:pPr algn="ctr"/>
            <a:endParaRPr lang="ru-RU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280" y="2692399"/>
            <a:ext cx="3454400" cy="2137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2692400"/>
            <a:ext cx="3339571" cy="2164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52354" y="4903866"/>
            <a:ext cx="231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</a:rPr>
              <a:t>Европалық зубр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8329" y="4909837"/>
            <a:ext cx="244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</a:rPr>
              <a:t>Америкалық бизон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18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5" y="203201"/>
            <a:ext cx="1420813" cy="50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533" y="203201"/>
            <a:ext cx="14208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8732" y="1769533"/>
            <a:ext cx="11247081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Әрбір түр бойынша еріксіз жағдайда өсіру  үлкен еңбек пен қаржы талап етеді.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Сондықтан көзге жақсы көрінетін және символикалық аңдар мен құстардың аз түрі қамтылады.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Олардың саны ең аз мөлшерден көбірек болуы керек.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Алынған популяция жүз және мың дарадан тұруы қажет.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Қорықтар мен тәлімбақтарға ауқымды аумақ бөлуді талап етеді.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Түрлер көптеген белгілері бойынша кезекке қойылады.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Түрлердің мекен ету ортасының бұзылуын қалпына келтіріп, түрлерді сақтап қалу қажет.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7668" y="932897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chemeClr val="accent1"/>
                </a:solidFill>
              </a:rPr>
              <a:t>Құтқару бағдарламасының  шарттары</a:t>
            </a:r>
            <a:endParaRPr lang="ru-RU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51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24367"/>
            <a:ext cx="14208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187" y="284691"/>
            <a:ext cx="14208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4212" y="982132"/>
            <a:ext cx="108897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chemeClr val="accent1"/>
                </a:solidFill>
              </a:rPr>
              <a:t>Жердегі тіршіліктің алуантүрлілігінің </a:t>
            </a:r>
            <a:r>
              <a:rPr lang="kk-KZ" b="1" dirty="0" smtClean="0">
                <a:solidFill>
                  <a:srgbClr val="7030A0"/>
                </a:solidFill>
              </a:rPr>
              <a:t>азайған түрлеріне </a:t>
            </a:r>
            <a:r>
              <a:rPr lang="kk-KZ" b="1" dirty="0" smtClean="0">
                <a:solidFill>
                  <a:schemeClr val="accent1"/>
                </a:solidFill>
              </a:rPr>
              <a:t>қолданылатын соңғы </a:t>
            </a:r>
          </a:p>
          <a:p>
            <a:pPr algn="ctr"/>
            <a:r>
              <a:rPr lang="kk-KZ" b="1" dirty="0" smtClean="0">
                <a:solidFill>
                  <a:schemeClr val="accent1"/>
                </a:solidFill>
              </a:rPr>
              <a:t>«қорғаныс желісі» - генетикалық криобанктер.</a:t>
            </a:r>
          </a:p>
          <a:p>
            <a:endParaRPr lang="kk-KZ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Криобиология – тірі жасушаларға, ұлпалар мен организмдерге төмен және өте төмен температуралардың әсерін зерттейтін биологияның жаңа саласы.</a:t>
            </a:r>
          </a:p>
          <a:p>
            <a:pPr marL="285750" indent="-285750">
              <a:buFont typeface="Wingdings" pitchFamily="2" charset="2"/>
              <a:buChar char="v"/>
            </a:pPr>
            <a:endParaRPr lang="kk-KZ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Мұздату кезінде жасушаның тіршілігі тоқтайды, себебі жасушалық құрылымдарда  және жасушааралық сұйықтықтарда өсетін мұз кристалдардың бұзылуы болатындығы анықталды.</a:t>
            </a:r>
          </a:p>
          <a:p>
            <a:pPr marL="285750" indent="-285750">
              <a:buFont typeface="Wingdings" pitchFamily="2" charset="2"/>
              <a:buChar char="v"/>
            </a:pPr>
            <a:endParaRPr lang="kk-KZ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Табиғи және жасанды криопротекторлар- цитоплазмадағы мұз кристалдарының түзілуіне әсер етіп, жасушалық құрылымдарды бұзатын ірі кристалдардың түзілуін болдырмайды.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684" y="4532576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317" y="4532575"/>
            <a:ext cx="2531533" cy="171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3" y="4532575"/>
            <a:ext cx="2523067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134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17005</TotalTime>
  <Words>1160</Words>
  <Application>Microsoft Office PowerPoint</Application>
  <PresentationFormat>Широкоэкранный</PresentationFormat>
  <Paragraphs>200</Paragraphs>
  <Slides>19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Arial</vt:lpstr>
      <vt:lpstr>Calibri</vt:lpstr>
      <vt:lpstr>Century Gothic</vt:lpstr>
      <vt:lpstr>Open Sans</vt:lpstr>
      <vt:lpstr>Roboto Condensed</vt:lpstr>
      <vt:lpstr>Source Sans Pro</vt:lpstr>
      <vt:lpstr>Tahoma</vt:lpstr>
      <vt:lpstr>Times New Roman</vt:lpstr>
      <vt:lpstr>Wingdings</vt:lpstr>
      <vt:lpstr>Office Theme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Данагул</cp:lastModifiedBy>
  <cp:revision>1457</cp:revision>
  <dcterms:created xsi:type="dcterms:W3CDTF">2017-01-10T11:09:36Z</dcterms:created>
  <dcterms:modified xsi:type="dcterms:W3CDTF">2024-11-05T19:57:49Z</dcterms:modified>
</cp:coreProperties>
</file>