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0" r:id="rId3"/>
    <p:sldId id="271" r:id="rId4"/>
    <p:sldId id="334" r:id="rId5"/>
    <p:sldId id="333" r:id="rId6"/>
    <p:sldId id="335" r:id="rId7"/>
    <p:sldId id="364" r:id="rId8"/>
    <p:sldId id="336" r:id="rId9"/>
    <p:sldId id="366" r:id="rId10"/>
    <p:sldId id="367" r:id="rId11"/>
    <p:sldId id="338" r:id="rId12"/>
    <p:sldId id="347" r:id="rId13"/>
    <p:sldId id="348" r:id="rId14"/>
    <p:sldId id="339" r:id="rId15"/>
    <p:sldId id="340" r:id="rId16"/>
    <p:sldId id="362" r:id="rId17"/>
    <p:sldId id="352" r:id="rId18"/>
    <p:sldId id="353" r:id="rId19"/>
    <p:sldId id="354" r:id="rId20"/>
    <p:sldId id="355" r:id="rId21"/>
    <p:sldId id="309" r:id="rId22"/>
    <p:sldId id="30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saya" initials="Z" lastIdx="0" clrIdx="0">
    <p:extLst>
      <p:ext uri="{19B8F6BF-5375-455C-9EA6-DF929625EA0E}">
        <p15:presenceInfo xmlns:p15="http://schemas.microsoft.com/office/powerpoint/2012/main" userId="Zhansay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8000"/>
    <a:srgbClr val="006666"/>
    <a:srgbClr val="00CC00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50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" y="-990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3" y="188640"/>
            <a:ext cx="90364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Grade: 11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  9  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 4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Control in the Fashion industry </a:t>
            </a:r>
            <a:r>
              <a:rPr lang="ru-RU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en-US" sz="4000" b="1" i="1" dirty="0">
              <a:solidFill>
                <a:srgbClr val="008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017EE-BE25-4D6B-8695-D96BF4FAF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077072"/>
            <a:ext cx="2664183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CA0920-F3D3-48B4-BB72-69D430967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2" t="9381" r="20864" b="19186"/>
          <a:stretch/>
        </p:blipFill>
        <p:spPr>
          <a:xfrm>
            <a:off x="1331640" y="1340767"/>
            <a:ext cx="5904656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57662-51C4-4EBF-93AE-C4AEBEF3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Autofit/>
          </a:bodyPr>
          <a:lstStyle/>
          <a:p>
            <a:pPr marR="320040" indent="-6350">
              <a:lnSpc>
                <a:spcPct val="107000"/>
              </a:lnSpc>
              <a:spcAft>
                <a:spcPts val="100"/>
              </a:spcAft>
            </a:pPr>
            <a:br>
              <a:rPr lang="en-US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Comparisons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//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ike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b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again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Underline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comparisons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formed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ru-RU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20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nowhere </a:t>
            </a:r>
            <a:r>
              <a:rPr lang="ru-RU" sz="20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</a:t>
            </a:r>
            <a:r>
              <a:rPr lang="ru-RU" sz="20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by </a:t>
            </a:r>
            <a:r>
              <a:rPr lang="ru-RU" sz="20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ru-RU" sz="20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just </a:t>
            </a:r>
            <a:r>
              <a:rPr lang="ru-RU" sz="20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ru-RU" sz="20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 </a:t>
            </a:r>
            <a:r>
              <a:rPr lang="ru-RU" sz="20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ru-RU" sz="20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ru-RU" sz="20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b="1" i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14AB3F-8092-4562-807E-512309A35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204864"/>
            <a:ext cx="9001000" cy="51571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</a:rPr>
              <a:t>1	The new inspector is …</a:t>
            </a:r>
            <a:r>
              <a:rPr lang="ru-RU" sz="32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</a:t>
            </a:r>
            <a:r>
              <a:rPr lang="ru-RU" sz="26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</a:rPr>
              <a:t>… careful as the old one, so we didn't receive any defective sample products from the factory.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</a:rPr>
              <a:t>2	</a:t>
            </a:r>
            <a:r>
              <a:rPr lang="en-US" dirty="0" err="1">
                <a:solidFill>
                  <a:srgbClr val="336600"/>
                </a:solidFill>
              </a:rPr>
              <a:t>Aset</a:t>
            </a:r>
            <a:r>
              <a:rPr lang="en-US" dirty="0">
                <a:solidFill>
                  <a:srgbClr val="336600"/>
                </a:solidFill>
              </a:rPr>
              <a:t> is …</a:t>
            </a:r>
            <a:r>
              <a:rPr lang="ru-RU" sz="32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ru-RU" sz="26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</a:rPr>
              <a:t>… the greatest creative director the fashion house has ever had.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</a:rPr>
              <a:t>3	</a:t>
            </a:r>
            <a:r>
              <a:rPr lang="en-US" dirty="0" err="1">
                <a:solidFill>
                  <a:srgbClr val="336600"/>
                </a:solidFill>
              </a:rPr>
              <a:t>Berik</a:t>
            </a:r>
            <a:r>
              <a:rPr lang="en-US" dirty="0">
                <a:solidFill>
                  <a:srgbClr val="336600"/>
                </a:solidFill>
              </a:rPr>
              <a:t> is not …</a:t>
            </a:r>
            <a:r>
              <a:rPr lang="ru-RU" sz="32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ru-RU" sz="26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</a:rPr>
              <a:t>… creative as he is hard working.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</a:rPr>
              <a:t>4	Sadly, the collection was … 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nowhere </a:t>
            </a:r>
            <a:r>
              <a:rPr lang="ru-RU" sz="2600" b="1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</a:t>
            </a:r>
            <a:r>
              <a:rPr lang="ru-RU" sz="26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</a:rPr>
              <a:t>… as brilliant as the designer believed it to be.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id="{F4E6145C-A747-46AE-B618-C3581A3A8336}"/>
              </a:ext>
            </a:extLst>
          </p:cNvPr>
          <p:cNvSpPr/>
          <p:nvPr/>
        </p:nvSpPr>
        <p:spPr>
          <a:xfrm>
            <a:off x="5292080" y="2303748"/>
            <a:ext cx="1224136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8F8EC84A-2750-406D-A43D-A9FF0630FA10}"/>
              </a:ext>
            </a:extLst>
          </p:cNvPr>
          <p:cNvSpPr/>
          <p:nvPr/>
        </p:nvSpPr>
        <p:spPr>
          <a:xfrm>
            <a:off x="2843808" y="3717032"/>
            <a:ext cx="1152128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7EFC19DF-EA23-44A7-9019-92B2BBF36EFE}"/>
              </a:ext>
            </a:extLst>
          </p:cNvPr>
          <p:cNvSpPr/>
          <p:nvPr/>
        </p:nvSpPr>
        <p:spPr>
          <a:xfrm>
            <a:off x="3779912" y="4742892"/>
            <a:ext cx="1512168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D14DBBDA-556D-42AC-9557-F7B1BC7A84A7}"/>
              </a:ext>
            </a:extLst>
          </p:cNvPr>
          <p:cNvSpPr/>
          <p:nvPr/>
        </p:nvSpPr>
        <p:spPr>
          <a:xfrm>
            <a:off x="5940152" y="5661248"/>
            <a:ext cx="2232248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AD88FF-868F-4D33-BE94-5DD36C633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2" t="7981" r="35038" b="64007"/>
          <a:stretch/>
        </p:blipFill>
        <p:spPr>
          <a:xfrm>
            <a:off x="2051720" y="2060848"/>
            <a:ext cx="489654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A7805-53AB-4BFB-B832-0A78DB2FD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9022" r="13775" b="52801"/>
          <a:stretch/>
        </p:blipFill>
        <p:spPr>
          <a:xfrm>
            <a:off x="1295636" y="1988840"/>
            <a:ext cx="6552728" cy="25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22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FDDDC-60ED-495F-AA6F-81AA6507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Fill in like or as</a:t>
            </a:r>
            <a:r>
              <a:rPr lang="en-US" dirty="0"/>
              <a:t>.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02D90D-3891-4A76-B130-EB8657B71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1	He earns a living ...as... a shoes designer for a luxury brand.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2	</a:t>
            </a:r>
            <a:r>
              <a:rPr lang="en-US" dirty="0" err="1">
                <a:solidFill>
                  <a:srgbClr val="008000"/>
                </a:solidFill>
              </a:rPr>
              <a:t>Tazagul</a:t>
            </a:r>
            <a:r>
              <a:rPr lang="en-US" dirty="0">
                <a:solidFill>
                  <a:srgbClr val="008000"/>
                </a:solidFill>
              </a:rPr>
              <a:t> is a great stylist. No one can mix and match clothes …like…her!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3	She looked …like…a movie star in her evening gown.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4	Most people regard </a:t>
            </a:r>
            <a:r>
              <a:rPr lang="en-US" dirty="0" err="1">
                <a:solidFill>
                  <a:srgbClr val="008000"/>
                </a:solidFill>
              </a:rPr>
              <a:t>Ms</a:t>
            </a:r>
            <a:r>
              <a:rPr lang="en-US" dirty="0">
                <a:solidFill>
                  <a:srgbClr val="008000"/>
                </a:solidFill>
              </a:rPr>
              <a:t> Karimova …as… an excellent creative director.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5	There's nothing …like…achieving global success!</a:t>
            </a:r>
          </a:p>
          <a:p>
            <a:endParaRPr lang="ru-RU" dirty="0"/>
          </a:p>
        </p:txBody>
      </p:sp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B71EED67-9831-44FC-97F3-4667B6067C39}"/>
              </a:ext>
            </a:extLst>
          </p:cNvPr>
          <p:cNvSpPr/>
          <p:nvPr/>
        </p:nvSpPr>
        <p:spPr>
          <a:xfrm>
            <a:off x="4355976" y="1631250"/>
            <a:ext cx="432048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id="{B57887A4-0F64-4D3C-A7D8-026ECA1B0EBB}"/>
              </a:ext>
            </a:extLst>
          </p:cNvPr>
          <p:cNvSpPr/>
          <p:nvPr/>
        </p:nvSpPr>
        <p:spPr>
          <a:xfrm>
            <a:off x="2987824" y="2780928"/>
            <a:ext cx="648072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ED46A2B9-0247-4C82-BAA3-68618418F44A}"/>
              </a:ext>
            </a:extLst>
          </p:cNvPr>
          <p:cNvSpPr/>
          <p:nvPr/>
        </p:nvSpPr>
        <p:spPr>
          <a:xfrm>
            <a:off x="3491880" y="3248979"/>
            <a:ext cx="504056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88238AB8-20B1-4A00-A3F3-524C1FE5B67F}"/>
              </a:ext>
            </a:extLst>
          </p:cNvPr>
          <p:cNvSpPr/>
          <p:nvPr/>
        </p:nvSpPr>
        <p:spPr>
          <a:xfrm>
            <a:off x="6876256" y="4149080"/>
            <a:ext cx="432048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46EA8BF2-9EA8-4DBD-A6E7-EB2F0B5FFC73}"/>
              </a:ext>
            </a:extLst>
          </p:cNvPr>
          <p:cNvSpPr/>
          <p:nvPr/>
        </p:nvSpPr>
        <p:spPr>
          <a:xfrm>
            <a:off x="4211960" y="4947597"/>
            <a:ext cx="576064" cy="36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B7AD3-D743-411C-B8D5-B65D0E3F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8701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a)Read the blog entry about being a fashion designer and choose the correct item.</a:t>
            </a:r>
            <a:endParaRPr lang="ru-RU" sz="3600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EBA32E-4640-4F1D-9CF8-A63F1B29A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93" t="14951" r="18692" b="16636"/>
          <a:stretch/>
        </p:blipFill>
        <p:spPr>
          <a:xfrm>
            <a:off x="1590461" y="1700808"/>
            <a:ext cx="600587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D040987-2B3A-4DC5-B307-85773CF37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85" t="17501" r="18601" b="17268"/>
          <a:stretch/>
        </p:blipFill>
        <p:spPr>
          <a:xfrm>
            <a:off x="1619672" y="1196752"/>
            <a:ext cx="5904656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19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0E39D1-D4C2-4FD5-B18D-91785371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7980" r="16138" b="23388"/>
          <a:stretch/>
        </p:blipFill>
        <p:spPr>
          <a:xfrm>
            <a:off x="1331640" y="764704"/>
            <a:ext cx="6336704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6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DC299E-7DA2-42F3-ADC4-D16200FAC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9381" r="15350" b="24788"/>
          <a:stretch/>
        </p:blipFill>
        <p:spPr>
          <a:xfrm>
            <a:off x="1331640" y="980728"/>
            <a:ext cx="6408712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23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79F150-4B7A-406C-8F5B-8AF58172E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14427" r="16926" b="24788"/>
          <a:stretch/>
        </p:blipFill>
        <p:spPr>
          <a:xfrm>
            <a:off x="1259632" y="1124744"/>
            <a:ext cx="633670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21072123">
            <a:off x="7044345" y="1170720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23528" y="928165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  :</a:t>
            </a:r>
            <a:endParaRPr lang="ru-RU" sz="40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Outcomes - Interstate Pass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221" y="188640"/>
            <a:ext cx="20193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23088-F2B3-456A-B223-95E88891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9" y="2276873"/>
            <a:ext cx="8783042" cy="4248472"/>
          </a:xfrm>
        </p:spPr>
        <p:txBody>
          <a:bodyPr>
            <a:noAutofit/>
          </a:bodyPr>
          <a:lstStyle/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11.6.6 – to  use a growing variety of impersonal and cleft structures on a wide range of general and curricular topics;</a:t>
            </a:r>
            <a:br>
              <a:rPr lang="en-US" sz="32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11.6.11 – to use a wide variety of pre-verbal, post-verbal and end-position, adverbs/adverbial phrases on a wide range of general and curricular topics.</a:t>
            </a:r>
            <a:br>
              <a:rPr lang="en-US" sz="32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2400" b="1" dirty="0">
                <a:solidFill>
                  <a:srgbClr val="33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2C090-2BF3-4CD6-844C-DE0C5C4B0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14427" r="16925" b="26189"/>
          <a:stretch/>
        </p:blipFill>
        <p:spPr>
          <a:xfrm>
            <a:off x="1331640" y="980728"/>
            <a:ext cx="6264696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5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09B7A-8429-4DE4-910A-23C1D9229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Algerian" panose="04020705040A02060702" pitchFamily="82" charset="0"/>
                <a:ea typeface="Tahoma" panose="020B0604030504040204" pitchFamily="34" charset="0"/>
                <a:cs typeface="Tahoma" panose="020B0604030504040204" pitchFamily="34" charset="0"/>
              </a:rPr>
              <a:t>Recommended H/W:</a:t>
            </a: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85FCFF-4B4B-4B48-86B0-AD9435BA2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616" y="1196752"/>
            <a:ext cx="6656784" cy="4442048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rewrite the sentences using nominalization (Grammar book); cleft/impersonal structures.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DDF02-CD3E-4F55-A7A6-5262A9EF6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460">
            <a:off x="3406862" y="3039024"/>
            <a:ext cx="3703006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2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2E1C8-AAC6-4812-8195-C3D90CCC9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0689"/>
            <a:ext cx="8458200" cy="1008111"/>
          </a:xfrm>
        </p:spPr>
        <p:txBody>
          <a:bodyPr>
            <a:norm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Algerian" panose="04020705040A020607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               Conclusion</a:t>
            </a:r>
            <a:endParaRPr lang="ru-RU" sz="5400" b="1" i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3EAD96-750C-442A-899A-5E3C7D6E9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856" y="1628801"/>
            <a:ext cx="5616624" cy="4968552"/>
          </a:xfrm>
        </p:spPr>
        <p:txBody>
          <a:bodyPr>
            <a:normAutofit fontScale="70000" lnSpcReduction="20000"/>
          </a:bodyPr>
          <a:lstStyle/>
          <a:p>
            <a:endParaRPr lang="en-US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have   </a:t>
            </a:r>
          </a:p>
          <a:p>
            <a:r>
              <a:rPr lang="en-US" sz="36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revised and practiced adjectives/ adverbs, revised/practiced position of adverbs;</a:t>
            </a:r>
          </a:p>
          <a:p>
            <a:endParaRPr lang="en-US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learned/revised and practiced comparisons/like/as, practiced determiners,  learned/revised and practiced </a:t>
            </a:r>
            <a:r>
              <a:rPr lang="en-US" sz="3600" b="1" dirty="0" err="1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nominalisation</a:t>
            </a:r>
            <a:r>
              <a:rPr lang="en-US" sz="36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practiced cleft sentences/impersonal structures.</a:t>
            </a:r>
            <a:br>
              <a:rPr lang="en-US" sz="36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5CB29-68CE-484B-B8D5-0F78C27B6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857500" cy="3111996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551E2-2162-47D2-BD43-CA2B60CC0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31" y="2140780"/>
            <a:ext cx="1011050" cy="10081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E0E6B3-8FAE-49D7-9525-A70664697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31" y="3429000"/>
            <a:ext cx="1011050" cy="10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9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21072123">
            <a:off x="7044345" y="1170720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556792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3" y="2348880"/>
            <a:ext cx="875334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be able</a:t>
            </a:r>
            <a:r>
              <a:rPr lang="ru-RU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ru-RU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0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revise and practice adjectives/ adverbs, </a:t>
            </a:r>
          </a:p>
          <a:p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revise/practice position of adverbs;</a:t>
            </a:r>
            <a:endParaRPr lang="ru-RU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learn/revise and practice comparisons/like/as,  practice determiners,  learn/revise and practice </a:t>
            </a:r>
            <a:r>
              <a:rPr lang="en-US" sz="2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nominalisation</a:t>
            </a: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practice cleft sentences/impersonal structures.</a:t>
            </a:r>
          </a:p>
          <a:p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</a:p>
          <a:p>
            <a:endParaRPr lang="ru-RU" sz="4000" b="1" dirty="0">
              <a:solidFill>
                <a:srgbClr val="008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513396" y="488850"/>
            <a:ext cx="5426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</a:t>
            </a:r>
            <a:r>
              <a:rPr lang="ru-RU" sz="4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criteria</a:t>
            </a:r>
            <a:endParaRPr lang="ru-RU" sz="4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Clinical · mTelehealth Presents the Telehealth Home Health and Remote  Patient Monitoring Solution Powered by aTouchAway™ and Featuring Customized  Pathways of Care and the Proprietary Circle of Care™ - mTelehealth is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62" y="378019"/>
            <a:ext cx="2584987" cy="235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reen-tick-simple-1u8N5H-clipart – Emma Crui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9" y="3271611"/>
            <a:ext cx="540060" cy="60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reen-tick-simple-1u8N5H-clipart – Emma Cruis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5" y="4516300"/>
            <a:ext cx="540060" cy="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RecorderProject6">
            <a:hlinkClick r:id="" action="ppaction://media"/>
            <a:extLst>
              <a:ext uri="{FF2B5EF4-FFF2-40B4-BE49-F238E27FC236}">
                <a16:creationId xmlns:a16="http://schemas.microsoft.com/office/drawing/2014/main" id="{AD5A28FB-A49D-4A5C-94C3-5B467CF4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8"/>
          <a:stretch/>
        </p:blipFill>
        <p:spPr>
          <a:xfrm>
            <a:off x="1331641" y="1916832"/>
            <a:ext cx="6488384" cy="295232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33A11B-F6EC-455D-9DAB-5CA179F9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Glossary</a:t>
            </a:r>
            <a:endParaRPr lang="ru-RU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RecorderProject7">
            <a:hlinkClick r:id="" action="ppaction://media"/>
            <a:extLst>
              <a:ext uri="{FF2B5EF4-FFF2-40B4-BE49-F238E27FC236}">
                <a16:creationId xmlns:a16="http://schemas.microsoft.com/office/drawing/2014/main" id="{3F3B5DCB-1B3F-42CC-9F0A-8DD12A12F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8208911" cy="54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4789E-D206-4087-A77B-D53A1901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046"/>
            <a:ext cx="9144000" cy="1615770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underlined</a:t>
            </a:r>
            <a:r>
              <a:rPr lang="ru-RU" sz="24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adjectives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en-US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gradable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comparative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superlative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forms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nongradable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comparative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superlative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i="1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forms</a:t>
            </a:r>
            <a: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  <a:br>
              <a:rPr lang="ru-RU" sz="2400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i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37E5A6-A1B4-423B-AC1F-D1A67718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060848"/>
            <a:ext cx="8291264" cy="406531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Gradable: simple,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detailed,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willing,</a:t>
            </a:r>
          </a:p>
          <a:p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Non-gradable: whole,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paramount,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subsequent,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perfect,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necessary,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last,</a:t>
            </a:r>
            <a:r>
              <a:rPr lang="ru-RU" sz="4000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predermined</a:t>
            </a:r>
            <a:endParaRPr lang="ru-RU" sz="4000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5B0B53-0EB4-43CB-8A94-A81B2A14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229284"/>
            <a:ext cx="1440160" cy="545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4FA1F-2B85-4632-9A39-B553B70E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721" y="2229285"/>
            <a:ext cx="1769511" cy="482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225CA6-E060-4D87-9F5D-DCBF14396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953" y="2169288"/>
            <a:ext cx="1049431" cy="542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A454E6-B781-47E0-B6A3-77680A0BE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852936"/>
            <a:ext cx="1080120" cy="5760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08C2EA-7CFF-469E-8A31-9BB4C61C6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36" y="2852935"/>
            <a:ext cx="1373840" cy="5134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683025-4F0A-4BF1-BB33-1834CB6C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444" y="3540298"/>
            <a:ext cx="2387964" cy="5423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C3A50B-0D75-481B-981E-CD73C417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78105"/>
            <a:ext cx="2599610" cy="5301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05CBA2-AA84-4A46-9138-542DC766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73" y="4132190"/>
            <a:ext cx="1653415" cy="5191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868971-F330-4944-AB45-C9FB0C16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67" y="4197629"/>
            <a:ext cx="1516720" cy="5423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7D3B4D-0261-43B0-BFA3-20725D66B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39945"/>
            <a:ext cx="2201362" cy="5446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B8B8C2-D901-4E85-BA2D-2F33A331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3312425" y="4754879"/>
            <a:ext cx="969411" cy="6139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51B1B0-2649-4749-98EC-5DFD1668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813" y="4767313"/>
            <a:ext cx="969411" cy="4829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C901DE-ACEE-4913-BC9F-E586C06A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67" y="4783843"/>
            <a:ext cx="3039233" cy="54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33BF1D-7EE1-4929-86D4-B3585100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446" y="3573016"/>
            <a:ext cx="1296144" cy="44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E0FD-4DA7-4C6C-8CA2-522016CB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50054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two adverbs in the text from each category: </a:t>
            </a:r>
            <a:br>
              <a:rPr lang="en-US" sz="28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i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frequency, sequence, time, manner, degree</a:t>
            </a:r>
            <a:endParaRPr lang="ru-RU" sz="2800" i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16571-743A-4A57-8E57-EAE6076CD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Adverbs of: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-frequency: </a:t>
            </a:r>
            <a:r>
              <a:rPr lang="en-US" i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always, sometimes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-sequence: </a:t>
            </a:r>
            <a:r>
              <a:rPr lang="en-US" i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firstly, secondly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-time: </a:t>
            </a:r>
            <a:r>
              <a:rPr lang="en-US" i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early, beforehand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-manner: </a:t>
            </a:r>
            <a:r>
              <a:rPr lang="en-US" i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smoothly, thoroughly (also: inevitably, perfectly, certainly, unexpectedly)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-degree: </a:t>
            </a:r>
            <a:r>
              <a:rPr lang="en-US" i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hardly, strongly</a:t>
            </a:r>
            <a:endParaRPr lang="ru-RU" i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597A6B-5C60-41B2-9709-A013B38A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204864"/>
            <a:ext cx="1224136" cy="54588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031A39-DC77-448F-A01D-BB7E6DD1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237583"/>
            <a:ext cx="1944216" cy="5458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D3F95B-1826-459E-86C3-2E670598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783463"/>
            <a:ext cx="1108009" cy="545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4546D9-3962-4DA0-BED4-9A99F216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809528"/>
            <a:ext cx="1584176" cy="5458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7C545E-CCAE-4D24-AB31-D3A4DF40A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3429000"/>
            <a:ext cx="1108009" cy="5458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561DFF-CE9B-4828-BF6A-8B3401CFF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381473"/>
            <a:ext cx="2160240" cy="545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58717-FD70-4FBD-A124-57612357D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07" y="3977593"/>
            <a:ext cx="1660481" cy="5458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8921C-2755-484D-89DF-A611C56B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66" y="3992791"/>
            <a:ext cx="1960462" cy="5458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B163C4-977F-4981-AA31-8DBB1D02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98" y="4007135"/>
            <a:ext cx="1797366" cy="54588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08B413-2425-4E57-8716-C993685A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4523473"/>
            <a:ext cx="1596125" cy="5458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0773EA-8A33-48F0-94A2-4946D644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04" y="4581342"/>
            <a:ext cx="1572468" cy="5458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AD5780-CD07-4BC0-AB1D-88FE2F10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587127"/>
            <a:ext cx="2664296" cy="5458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34A3B-D54A-42F6-BBFA-0410171CF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130161"/>
            <a:ext cx="1440160" cy="5458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50198E-95B6-4799-B140-ACFC9714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600" y="5127222"/>
            <a:ext cx="1612064" cy="5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6B587-8401-4B24-B688-FAB665B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18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Underline the correct item </a:t>
            </a:r>
            <a:endParaRPr lang="ru-RU" sz="4000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369120-973D-4E3F-8800-9A2B376AB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4784"/>
            <a:ext cx="9150925" cy="5256584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1a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found the online knitting tutorial quite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hard/hardly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understand. </a:t>
            </a:r>
            <a:endParaRPr lang="ru-RU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be honest, I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hard/hardly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how to hold a needle and thread!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2a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fashion show started rather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late/lately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 err="1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prét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-ä-porter fashion industry has been booming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late/lately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3a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 always walks to the studio because it's quite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near/ nearly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designer visited the factory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near/ nearly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day to check their progress.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4a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His family always encouraged him to aim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high/highly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is considered a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high/highly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skilled fashion designer. 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a Teenagers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most/mostly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wear fashionable yet comfortable clothes.</a:t>
            </a:r>
          </a:p>
          <a:p>
            <a:pPr marL="0" indent="0">
              <a:buNone/>
            </a:pP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  <a:r>
              <a:rPr lang="ru-RU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of these fashion brands do you like </a:t>
            </a:r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most/mostly</a:t>
            </a:r>
            <a:r>
              <a:rPr lang="en-US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E370143-5A94-4217-A041-E6D2086FAD58}"/>
              </a:ext>
            </a:extLst>
          </p:cNvPr>
          <p:cNvSpPr/>
          <p:nvPr/>
        </p:nvSpPr>
        <p:spPr>
          <a:xfrm>
            <a:off x="5478546" y="1781175"/>
            <a:ext cx="792088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3B50A2B-B037-4DB9-98C6-363D1ED4CA3A}"/>
              </a:ext>
            </a:extLst>
          </p:cNvPr>
          <p:cNvSpPr/>
          <p:nvPr/>
        </p:nvSpPr>
        <p:spPr>
          <a:xfrm>
            <a:off x="3095836" y="2413299"/>
            <a:ext cx="972108" cy="43730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F3474C1-4638-4026-A759-4D2903F0C62F}"/>
              </a:ext>
            </a:extLst>
          </p:cNvPr>
          <p:cNvSpPr/>
          <p:nvPr/>
        </p:nvSpPr>
        <p:spPr>
          <a:xfrm>
            <a:off x="4572000" y="2701033"/>
            <a:ext cx="720080" cy="43730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CE96974-9427-4CE1-BFB9-0C41CF478408}"/>
              </a:ext>
            </a:extLst>
          </p:cNvPr>
          <p:cNvSpPr/>
          <p:nvPr/>
        </p:nvSpPr>
        <p:spPr>
          <a:xfrm>
            <a:off x="7596336" y="2996952"/>
            <a:ext cx="936104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1227496-404B-4B80-8900-39200C352C60}"/>
              </a:ext>
            </a:extLst>
          </p:cNvPr>
          <p:cNvSpPr/>
          <p:nvPr/>
        </p:nvSpPr>
        <p:spPr>
          <a:xfrm>
            <a:off x="6444208" y="3429000"/>
            <a:ext cx="792088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E57A0E6-CAC7-4DE4-B562-494239D8D0E1}"/>
              </a:ext>
            </a:extLst>
          </p:cNvPr>
          <p:cNvSpPr/>
          <p:nvPr/>
        </p:nvSpPr>
        <p:spPr>
          <a:xfrm>
            <a:off x="5152375" y="3719663"/>
            <a:ext cx="931793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208D668-4FB7-4825-A9C0-347FE64648C2}"/>
              </a:ext>
            </a:extLst>
          </p:cNvPr>
          <p:cNvSpPr/>
          <p:nvPr/>
        </p:nvSpPr>
        <p:spPr>
          <a:xfrm>
            <a:off x="5622562" y="4303686"/>
            <a:ext cx="792088" cy="43730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6B63B01-9EB9-4CC4-BD3E-6A92CD10A62E}"/>
              </a:ext>
            </a:extLst>
          </p:cNvPr>
          <p:cNvSpPr/>
          <p:nvPr/>
        </p:nvSpPr>
        <p:spPr>
          <a:xfrm>
            <a:off x="3543621" y="4740992"/>
            <a:ext cx="972108" cy="2897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EEDE4B4-6DA2-41B8-8BF1-AD7F206063DA}"/>
              </a:ext>
            </a:extLst>
          </p:cNvPr>
          <p:cNvSpPr/>
          <p:nvPr/>
        </p:nvSpPr>
        <p:spPr>
          <a:xfrm>
            <a:off x="2699792" y="5030692"/>
            <a:ext cx="1116124" cy="3561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885B405-3A58-44D7-A469-A0D7DA25CF8E}"/>
              </a:ext>
            </a:extLst>
          </p:cNvPr>
          <p:cNvSpPr/>
          <p:nvPr/>
        </p:nvSpPr>
        <p:spPr>
          <a:xfrm>
            <a:off x="5622562" y="5373838"/>
            <a:ext cx="821646" cy="3561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9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4952DF-5633-4798-959B-92A38E993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6" t="7979" r="21062" b="20458"/>
          <a:stretch/>
        </p:blipFill>
        <p:spPr>
          <a:xfrm>
            <a:off x="1313522" y="1268760"/>
            <a:ext cx="5922774" cy="36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35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</TotalTime>
  <Words>702</Words>
  <Application>Microsoft Office PowerPoint</Application>
  <PresentationFormat>Экран (4:3)</PresentationFormat>
  <Paragraphs>63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Algerian</vt:lpstr>
      <vt:lpstr>Arial</vt:lpstr>
      <vt:lpstr>Calibri</vt:lpstr>
      <vt:lpstr>Tahoma</vt:lpstr>
      <vt:lpstr>Times New Roman</vt:lpstr>
      <vt:lpstr>Тема Office</vt:lpstr>
      <vt:lpstr>Презентация PowerPoint</vt:lpstr>
      <vt:lpstr>11.6.6 – to  use a growing variety of impersonal and cleft structures on a wide range of general and curricular topics;  11.6.11 – to use a wide variety of pre-verbal, post-verbal and end-position, adverbs/adverbial phrases on a wide range of general and curricular topics.  </vt:lpstr>
      <vt:lpstr>Презентация PowerPoint</vt:lpstr>
      <vt:lpstr>Glossary</vt:lpstr>
      <vt:lpstr>Презентация PowerPoint</vt:lpstr>
      <vt:lpstr> Read the text and look at the underlined adjectives.  Which are gradable (they have comparative and superlative forms)? Which are nongradable? (they do not have comparative and superlative forms)? </vt:lpstr>
      <vt:lpstr>Identify two adverbs in the text from each category:  frequency, sequence, time, manner, degree</vt:lpstr>
      <vt:lpstr>Underline the correct item </vt:lpstr>
      <vt:lpstr>Презентация PowerPoint</vt:lpstr>
      <vt:lpstr>Презентация PowerPoint</vt:lpstr>
      <vt:lpstr> Comparisons//ike/as Look at the text in ex. 1 again. Underline examples of comparisons. How are they formed? Fill in: nowhere near, by far, just as, so much. </vt:lpstr>
      <vt:lpstr>Презентация PowerPoint</vt:lpstr>
      <vt:lpstr>Презентация PowerPoint</vt:lpstr>
      <vt:lpstr> Fill in like or as. </vt:lpstr>
      <vt:lpstr>a)Read the blog entry about being a fashion designer and choose the correct item.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Recommended H/W: </vt:lpstr>
      <vt:lpstr>               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Амангали Жумаев</cp:lastModifiedBy>
  <cp:revision>155</cp:revision>
  <dcterms:created xsi:type="dcterms:W3CDTF">2020-10-15T10:45:32Z</dcterms:created>
  <dcterms:modified xsi:type="dcterms:W3CDTF">2021-04-23T10:48:58Z</dcterms:modified>
</cp:coreProperties>
</file>