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56" r:id="rId2"/>
    <p:sldId id="270" r:id="rId3"/>
    <p:sldId id="257" r:id="rId4"/>
    <p:sldId id="278" r:id="rId5"/>
    <p:sldId id="258" r:id="rId6"/>
    <p:sldId id="259" r:id="rId7"/>
    <p:sldId id="271" r:id="rId8"/>
    <p:sldId id="272" r:id="rId9"/>
    <p:sldId id="279" r:id="rId10"/>
    <p:sldId id="275" r:id="rId11"/>
    <p:sldId id="269" r:id="rId12"/>
    <p:sldId id="276" r:id="rId13"/>
    <p:sldId id="267" r:id="rId14"/>
    <p:sldId id="277" r:id="rId15"/>
    <p:sldId id="268" r:id="rId16"/>
    <p:sldId id="273" r:id="rId17"/>
    <p:sldId id="27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58"/>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pPr/>
              <a:t>12/20/2024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pPr/>
              <a:t>‹#›</a:t>
            </a:fld>
            <a:endParaRPr lang="en-US"/>
          </a:p>
        </p:txBody>
      </p:sp>
    </p:spTree>
    <p:extLst>
      <p:ext uri="{BB962C8B-B14F-4D97-AF65-F5344CB8AC3E}">
        <p14:creationId xmlns:p14="http://schemas.microsoft.com/office/powerpoint/2010/main" val="181656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12/20/2024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146291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p:cNvPicPr>
            <a:picLocks noChangeAspect="1"/>
          </p:cNvPicPr>
          <p:nvPr/>
        </p:nvPicPr>
        <p:blipFill>
          <a:blip r:embed="rId2" cstate="print"/>
          <a:stretch>
            <a:fillRect/>
          </a:stretch>
        </p:blipFill>
        <p:spPr>
          <a:xfrm>
            <a:off x="-9525" y="-3175"/>
            <a:ext cx="9153525" cy="6861175"/>
          </a:xfrm>
          <a:prstGeom prst="rect">
            <a:avLst/>
          </a:prstGeom>
          <a:noFill/>
          <a:ln w="9525">
            <a:noFill/>
          </a:ln>
        </p:spPr>
      </p:pic>
      <p:sp>
        <p:nvSpPr>
          <p:cNvPr id="2051" name="Rectangle 3"/>
          <p:cNvSpPr>
            <a:spLocks noGrp="1" noChangeArrowheads="1"/>
          </p:cNvSpPr>
          <p:nvPr>
            <p:ph type="ctrTitle"/>
          </p:nvPr>
        </p:nvSpPr>
        <p:spPr>
          <a:xfrm>
            <a:off x="1547813" y="1125538"/>
            <a:ext cx="6908800" cy="1082675"/>
          </a:xfrm>
        </p:spPr>
        <p:txBody>
          <a:bodyPr/>
          <a:lstStyle>
            <a:lvl1pPr algn="r">
              <a:defRPr/>
            </a:lvl1pPr>
          </a:lstStyle>
          <a:p>
            <a:pPr lvl="0"/>
            <a:r>
              <a:rPr lang="en-US" altLang="zh-CN" noProof="0" smtClean="0"/>
              <a:t>Click to edit Master title style</a:t>
            </a:r>
          </a:p>
        </p:txBody>
      </p:sp>
      <p:sp>
        <p:nvSpPr>
          <p:cNvPr id="2052" name="Rectangle 4"/>
          <p:cNvSpPr>
            <a:spLocks noGrp="1" noChangeArrowheads="1"/>
          </p:cNvSpPr>
          <p:nvPr>
            <p:ph type="subTitle" idx="1"/>
          </p:nvPr>
        </p:nvSpPr>
        <p:spPr>
          <a:xfrm>
            <a:off x="1547813" y="2351088"/>
            <a:ext cx="6913562" cy="1752600"/>
          </a:xfrm>
        </p:spPr>
        <p:txBody>
          <a:bodyPr/>
          <a:lstStyle>
            <a:lvl1pPr marL="0" indent="0" algn="r">
              <a:buFontTx/>
              <a:buNone/>
              <a:defRPr>
                <a:solidFill>
                  <a:schemeClr val="bg1"/>
                </a:solidFill>
              </a:defRPr>
            </a:lvl1pPr>
          </a:lstStyle>
          <a:p>
            <a:pPr lvl="0"/>
            <a:r>
              <a:rPr lang="en-US" altLang="zh-CN" noProof="0" smtClean="0"/>
              <a:t>Click to edit Master subtitle style</a:t>
            </a:r>
          </a:p>
        </p:txBody>
      </p:sp>
      <p:sp>
        <p:nvSpPr>
          <p:cNvPr id="9" name="Rectangle 5"/>
          <p:cNvSpPr>
            <a:spLocks noGrp="1" noChangeArrowheads="1"/>
          </p:cNvSpPr>
          <p:nvPr>
            <p:ph type="dt" sz="half"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06F59FE0-48CA-48E0-A85B-0546F738CA4A}" type="datetimeFigureOut">
              <a:rPr lang="en-US" smtClean="0"/>
              <a:pPr/>
              <a:t>12/20/2024</a:t>
            </a:fld>
            <a:endParaRPr lang="en-US"/>
          </a:p>
        </p:txBody>
      </p:sp>
      <p:sp>
        <p:nvSpPr>
          <p:cNvPr id="10" name="Rectangle 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FD08C2C1-8025-4B6E-A6E8-92E850ADCC73}" type="slidenum">
              <a:rPr lang="en-US" smtClean="0"/>
              <a:pPr/>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7475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7475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59FE0-48CA-48E0-A85B-0546F738CA4A}"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8C2C1-8025-4B6E-A6E8-92E850ADCC73}" type="slidenum">
              <a:rPr lang="en-US" smtClean="0"/>
              <a:pPr/>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3" cstate="print"/>
          <a:stretch>
            <a:fillRect/>
          </a:stretch>
        </p:blipFill>
        <p:spPr>
          <a:xfrm>
            <a:off x="0" y="0"/>
            <a:ext cx="9148763" cy="6861175"/>
          </a:xfrm>
          <a:prstGeom prst="rect">
            <a:avLst/>
          </a:prstGeom>
          <a:noFill/>
          <a:ln w="9525">
            <a:noFill/>
          </a:ln>
        </p:spPr>
      </p:pic>
      <p:sp>
        <p:nvSpPr>
          <p:cNvPr id="1027" name="Rectangle 3"/>
          <p:cNvSpPr>
            <a:spLocks noGrp="1"/>
          </p:cNvSpPr>
          <p:nvPr>
            <p:ph type="title"/>
          </p:nvPr>
        </p:nvSpPr>
        <p:spPr>
          <a:xfrm>
            <a:off x="457200" y="190500"/>
            <a:ext cx="82296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457200" y="1174750"/>
            <a:ext cx="82296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06F59FE0-48CA-48E0-A85B-0546F738CA4A}" type="datetimeFigureOut">
              <a:rPr lang="en-US" smtClean="0"/>
              <a:pPr/>
              <a:t>12/20/2024</a:t>
            </a:fld>
            <a:endParaRPr lang="en-US"/>
          </a:p>
        </p:txBody>
      </p:sp>
      <p:sp>
        <p:nvSpPr>
          <p:cNvPr id="10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FD08C2C1-8025-4B6E-A6E8-92E850ADCC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323528" y="332657"/>
            <a:ext cx="8640960" cy="2448272"/>
          </a:xfrm>
        </p:spPr>
        <p:txBody>
          <a:bodyPr>
            <a:noAutofit/>
          </a:bodyPr>
          <a:lstStyle/>
          <a:p>
            <a:pPr algn="l"/>
            <a:r>
              <a:rPr lang="en-GB" sz="2400" b="1" dirty="0" smtClean="0">
                <a:solidFill>
                  <a:schemeClr val="tx1"/>
                </a:solidFill>
              </a:rPr>
              <a:t>Aspect </a:t>
            </a:r>
            <a:r>
              <a:rPr lang="ru-RU" sz="2400" b="1" dirty="0" smtClean="0">
                <a:solidFill>
                  <a:schemeClr val="tx1"/>
                </a:solidFill>
              </a:rPr>
              <a:t>11</a:t>
            </a:r>
            <a:r>
              <a:rPr lang="en-GB" sz="2400" b="1" dirty="0" smtClean="0">
                <a:solidFill>
                  <a:schemeClr val="tx1"/>
                </a:solidFill>
              </a:rPr>
              <a:t/>
            </a:r>
            <a:br>
              <a:rPr lang="en-GB" sz="2400" b="1" dirty="0" smtClean="0">
                <a:solidFill>
                  <a:schemeClr val="tx1"/>
                </a:solidFill>
              </a:rPr>
            </a:br>
            <a:r>
              <a:rPr lang="en-GB" sz="2400" b="1" dirty="0" smtClean="0">
                <a:solidFill>
                  <a:schemeClr val="tx1"/>
                </a:solidFill>
              </a:rPr>
              <a:t>Grammar Schools </a:t>
            </a:r>
            <a:br>
              <a:rPr lang="en-GB" sz="2400" b="1" dirty="0" smtClean="0">
                <a:solidFill>
                  <a:schemeClr val="tx1"/>
                </a:solidFill>
              </a:rPr>
            </a:br>
            <a:r>
              <a:rPr lang="en-GB" sz="2400" b="1" dirty="0" smtClean="0">
                <a:solidFill>
                  <a:schemeClr val="tx1"/>
                </a:solidFill>
              </a:rPr>
              <a:t>Theme of the lesson:</a:t>
            </a:r>
            <a:r>
              <a:rPr lang="ru-RU" sz="2400" b="1" dirty="0" smtClean="0">
                <a:solidFill>
                  <a:srgbClr val="00B050"/>
                </a:solidFill>
              </a:rPr>
              <a:t/>
            </a:r>
            <a:br>
              <a:rPr lang="ru-RU" sz="2400" b="1" dirty="0" smtClean="0">
                <a:solidFill>
                  <a:srgbClr val="00B050"/>
                </a:solidFill>
              </a:rPr>
            </a:br>
            <a:r>
              <a:rPr lang="en-US" sz="2400" b="1" dirty="0" smtClean="0">
                <a:solidFill>
                  <a:srgbClr val="C00000"/>
                </a:solidFill>
              </a:rPr>
              <a:t>8 E Writing: </a:t>
            </a:r>
            <a:r>
              <a:rPr lang="en-US" sz="2400" b="1" dirty="0">
                <a:solidFill>
                  <a:srgbClr val="002060"/>
                </a:solidFill>
              </a:rPr>
              <a:t>An Informal Leaflet    </a:t>
            </a:r>
            <a:r>
              <a:rPr lang="en-US" sz="2400" b="1" dirty="0" smtClean="0">
                <a:solidFill>
                  <a:srgbClr val="002060"/>
                </a:solidFill>
              </a:rPr>
              <a:t>p106</a:t>
            </a:r>
            <a:endParaRPr lang="en-US" sz="2400" b="1" dirty="0">
              <a:solidFill>
                <a:srgbClr val="002060"/>
              </a:solidFill>
            </a:endParaRPr>
          </a:p>
        </p:txBody>
      </p:sp>
      <p:sp>
        <p:nvSpPr>
          <p:cNvPr id="2" name="Подзаголовок 1"/>
          <p:cNvSpPr>
            <a:spLocks noGrp="1"/>
          </p:cNvSpPr>
          <p:nvPr>
            <p:ph type="subTitle" idx="1"/>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190500"/>
            <a:ext cx="8229600" cy="582613"/>
          </a:xfrm>
        </p:spPr>
        <p:txBody>
          <a:bodyPr/>
          <a:lstStyle/>
          <a:p>
            <a:pPr algn="ctr"/>
            <a:r>
              <a:rPr lang="en-US" b="1" dirty="0" smtClean="0">
                <a:solidFill>
                  <a:srgbClr val="7030A0"/>
                </a:solidFill>
              </a:rPr>
              <a:t>Suggested answer key</a:t>
            </a:r>
            <a:endParaRPr lang="en-US" dirty="0"/>
          </a:p>
        </p:txBody>
      </p:sp>
      <p:sp>
        <p:nvSpPr>
          <p:cNvPr id="3" name="Содержимое 2"/>
          <p:cNvSpPr>
            <a:spLocks noGrp="1"/>
          </p:cNvSpPr>
          <p:nvPr>
            <p:ph idx="4294967295"/>
          </p:nvPr>
        </p:nvSpPr>
        <p:spPr>
          <a:xfrm>
            <a:off x="0" y="908050"/>
            <a:ext cx="9144000" cy="594995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buNone/>
            </a:pPr>
            <a:r>
              <a:rPr lang="en-US" dirty="0" smtClean="0"/>
              <a:t>                  </a:t>
            </a:r>
          </a:p>
          <a:p>
            <a:pPr>
              <a:buNone/>
            </a:pPr>
            <a:r>
              <a:rPr lang="en-US" dirty="0" smtClean="0"/>
              <a:t>                   </a:t>
            </a:r>
            <a:r>
              <a:rPr lang="en-US" b="1" dirty="0" smtClean="0">
                <a:solidFill>
                  <a:srgbClr val="FF0000"/>
                </a:solidFill>
                <a:latin typeface="Bookman Old Style" pitchFamily="18" charset="0"/>
              </a:rPr>
              <a:t>1   Who can join </a:t>
            </a:r>
          </a:p>
          <a:p>
            <a:pPr>
              <a:buNone/>
            </a:pPr>
            <a:r>
              <a:rPr lang="en-US" b="1" dirty="0" smtClean="0">
                <a:solidFill>
                  <a:srgbClr val="FF0000"/>
                </a:solidFill>
                <a:latin typeface="Bookman Old Style" pitchFamily="18" charset="0"/>
              </a:rPr>
              <a:t>                2   Times</a:t>
            </a:r>
          </a:p>
          <a:p>
            <a:pPr>
              <a:buNone/>
            </a:pPr>
            <a:r>
              <a:rPr lang="en-US" b="1" dirty="0" smtClean="0">
                <a:solidFill>
                  <a:srgbClr val="FF0000"/>
                </a:solidFill>
                <a:latin typeface="Bookman Old Style" pitchFamily="18" charset="0"/>
              </a:rPr>
              <a:t>                3   Something for everyone </a:t>
            </a:r>
          </a:p>
          <a:p>
            <a:pPr>
              <a:buNone/>
            </a:pPr>
            <a:r>
              <a:rPr lang="en-US" b="1" dirty="0" smtClean="0">
                <a:solidFill>
                  <a:srgbClr val="FF0000"/>
                </a:solidFill>
                <a:latin typeface="Bookman Old Style" pitchFamily="18" charset="0"/>
              </a:rPr>
              <a:t>                4    Why?</a:t>
            </a:r>
          </a:p>
          <a:p>
            <a:pPr>
              <a:buNone/>
            </a:pPr>
            <a:r>
              <a:rPr lang="en-US" b="1" i="1" dirty="0" smtClean="0">
                <a:solidFill>
                  <a:srgbClr val="FF0000"/>
                </a:solidFill>
                <a:latin typeface="Bookman Old Style" pitchFamily="18" charset="0"/>
              </a:rPr>
              <a:t> </a:t>
            </a:r>
            <a:endParaRPr lang="en-US" b="1" dirty="0" smtClean="0">
              <a:solidFill>
                <a:srgbClr val="FF0000"/>
              </a:solidFill>
              <a:latin typeface="Bookman Old Style" pitchFamily="18" charset="0"/>
            </a:endParaRPr>
          </a:p>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90500"/>
            <a:ext cx="8229600" cy="790228"/>
          </a:xfrm>
        </p:spPr>
        <p:txBody>
          <a:bodyPr/>
          <a:lstStyle/>
          <a:p>
            <a:r>
              <a:rPr lang="en-US" sz="1800" b="1" dirty="0" smtClean="0">
                <a:solidFill>
                  <a:schemeClr val="tx1"/>
                </a:solidFill>
              </a:rPr>
              <a:t/>
            </a:r>
            <a:br>
              <a:rPr lang="en-US" sz="1800" b="1" dirty="0" smtClean="0">
                <a:solidFill>
                  <a:schemeClr val="tx1"/>
                </a:solidFill>
              </a:rPr>
            </a:br>
            <a:r>
              <a:rPr lang="en-US" sz="1800" b="1" dirty="0" smtClean="0">
                <a:solidFill>
                  <a:schemeClr val="tx1"/>
                </a:solidFill>
              </a:rPr>
              <a:t/>
            </a:r>
            <a:br>
              <a:rPr lang="en-US" sz="1800" b="1" dirty="0" smtClean="0">
                <a:solidFill>
                  <a:schemeClr val="tx1"/>
                </a:solidFill>
              </a:rPr>
            </a:br>
            <a:r>
              <a:rPr lang="kk-KZ" sz="1800" b="1" dirty="0" smtClean="0">
                <a:solidFill>
                  <a:schemeClr val="tx1"/>
                </a:solidFill>
              </a:rPr>
              <a:t/>
            </a:r>
            <a:br>
              <a:rPr lang="kk-KZ" sz="1800" b="1" dirty="0" smtClean="0">
                <a:solidFill>
                  <a:schemeClr val="tx1"/>
                </a:solidFill>
              </a:rPr>
            </a:br>
            <a:r>
              <a:rPr lang="en-US" sz="1800" dirty="0" smtClean="0"/>
              <a:t/>
            </a:r>
            <a:br>
              <a:rPr lang="en-US" sz="1800" dirty="0" smtClean="0"/>
            </a:br>
            <a:r>
              <a:rPr lang="en-US" sz="1800" dirty="0" smtClean="0"/>
              <a:t/>
            </a:r>
            <a:br>
              <a:rPr lang="en-US" sz="1800" dirty="0" smtClean="0"/>
            </a:br>
            <a:endParaRPr lang="en-US" sz="1800" b="1" dirty="0">
              <a:solidFill>
                <a:schemeClr val="tx1"/>
              </a:solidFill>
            </a:endParaRPr>
          </a:p>
        </p:txBody>
      </p:sp>
      <p:sp>
        <p:nvSpPr>
          <p:cNvPr id="4" name="Содержимое 3"/>
          <p:cNvSpPr>
            <a:spLocks noGrp="1"/>
          </p:cNvSpPr>
          <p:nvPr>
            <p:ph idx="1"/>
          </p:nvPr>
        </p:nvSpPr>
        <p:spPr>
          <a:xfrm>
            <a:off x="0" y="1484784"/>
            <a:ext cx="9144000" cy="5373216"/>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ctr">
              <a:buNone/>
            </a:pPr>
            <a:endParaRPr lang="en-US" sz="2000" b="1" dirty="0" smtClean="0">
              <a:solidFill>
                <a:srgbClr val="7030A0"/>
              </a:solidFill>
            </a:endParaRPr>
          </a:p>
          <a:p>
            <a:pPr algn="ctr">
              <a:buNone/>
            </a:pPr>
            <a:r>
              <a:rPr lang="en-US" sz="2000" b="1" dirty="0" smtClean="0">
                <a:solidFill>
                  <a:srgbClr val="7030A0"/>
                </a:solidFill>
              </a:rPr>
              <a:t>After-School activities</a:t>
            </a:r>
            <a:endParaRPr lang="en-US" sz="2000" b="1" dirty="0" smtClean="0">
              <a:solidFill>
                <a:srgbClr val="7030A0"/>
              </a:solidFill>
              <a:latin typeface="Andalus" pitchFamily="18" charset="-78"/>
              <a:cs typeface="Andalus" pitchFamily="18" charset="-78"/>
            </a:endParaRPr>
          </a:p>
          <a:p>
            <a:pPr>
              <a:buNone/>
            </a:pPr>
            <a:r>
              <a:rPr lang="en-US" sz="2000" b="1" dirty="0" smtClean="0">
                <a:latin typeface="Andalus" pitchFamily="18" charset="-78"/>
                <a:cs typeface="Andalus" pitchFamily="18" charset="-78"/>
              </a:rPr>
              <a:t>      Commencing in the autumn term, the school will be offering 1)................................ extracurricular activities in the form of </a:t>
            </a:r>
            <a:r>
              <a:rPr lang="en-US" sz="2000" b="1" dirty="0" err="1" smtClean="0">
                <a:latin typeface="Andalus" pitchFamily="18" charset="-78"/>
                <a:cs typeface="Andalus" pitchFamily="18" charset="-78"/>
              </a:rPr>
              <a:t>organised</a:t>
            </a:r>
            <a:r>
              <a:rPr lang="en-US" sz="2000" b="1" dirty="0" smtClean="0">
                <a:latin typeface="Andalus" pitchFamily="18" charset="-78"/>
                <a:cs typeface="Andalus" pitchFamily="18" charset="-78"/>
              </a:rPr>
              <a:t>  societies and clubs</a:t>
            </a:r>
            <a:r>
              <a:rPr lang="en-US" sz="2000" dirty="0" smtClean="0">
                <a:latin typeface="Andalus" pitchFamily="18" charset="-78"/>
                <a:cs typeface="Andalus" pitchFamily="18" charset="-78"/>
              </a:rPr>
              <a:t>.</a:t>
            </a:r>
          </a:p>
          <a:p>
            <a:pPr>
              <a:buNone/>
            </a:pPr>
            <a:r>
              <a:rPr lang="en-US" sz="2000" b="1" dirty="0" smtClean="0">
                <a:solidFill>
                  <a:srgbClr val="C00000"/>
                </a:solidFill>
              </a:rPr>
              <a:t>      Membership</a:t>
            </a:r>
          </a:p>
          <a:p>
            <a:pPr>
              <a:buNone/>
            </a:pPr>
            <a:r>
              <a:rPr lang="en-US" sz="2000" b="1" dirty="0" smtClean="0">
                <a:latin typeface="Andalus" pitchFamily="18" charset="-78"/>
                <a:cs typeface="Andalus" pitchFamily="18" charset="-78"/>
              </a:rPr>
              <a:t>      Your son/daughter will 2) .................................... to </a:t>
            </a:r>
            <a:r>
              <a:rPr lang="en-US" sz="2000" b="1" dirty="0" err="1" smtClean="0">
                <a:latin typeface="Andalus" pitchFamily="18" charset="-78"/>
                <a:cs typeface="Andalus" pitchFamily="18" charset="-78"/>
              </a:rPr>
              <a:t>enrol</a:t>
            </a:r>
            <a:r>
              <a:rPr lang="en-US" sz="2000" b="1" dirty="0" smtClean="0">
                <a:latin typeface="Andalus" pitchFamily="18" charset="-78"/>
                <a:cs typeface="Andalus" pitchFamily="18" charset="-78"/>
              </a:rPr>
              <a:t> in these clubs  3) .................................... you have signed the enclosed permission form. We would like to 4) .................................... the fact that students  who have been punished with detention will not be allowed 5)................................... any of these activities on the day  </a:t>
            </a:r>
            <a:r>
              <a:rPr lang="en-US" sz="2000" b="1" dirty="0" smtClean="0"/>
              <a:t>6) .................................... .</a:t>
            </a:r>
          </a:p>
          <a:p>
            <a:pPr>
              <a:buNone/>
            </a:pPr>
            <a:r>
              <a:rPr lang="en-US" sz="2000" b="1" dirty="0" smtClean="0">
                <a:solidFill>
                  <a:srgbClr val="C00000"/>
                </a:solidFill>
              </a:rPr>
              <a:t>      Times</a:t>
            </a:r>
            <a:r>
              <a:rPr lang="en-US" sz="2000" dirty="0" smtClean="0"/>
              <a:t> </a:t>
            </a:r>
          </a:p>
          <a:p>
            <a:pPr>
              <a:buNone/>
            </a:pPr>
            <a:r>
              <a:rPr lang="en-US" sz="2000" b="1" dirty="0" smtClean="0">
                <a:latin typeface="Andalus" pitchFamily="18" charset="-78"/>
                <a:cs typeface="Andalus" pitchFamily="18" charset="-78"/>
              </a:rPr>
              <a:t>       All activities begin at 4 pm and end 7) ................................... 6 pm.</a:t>
            </a:r>
            <a:endParaRPr lang="en-US" sz="2000" b="1" dirty="0">
              <a:latin typeface="Andalus" pitchFamily="18" charset="-78"/>
              <a:cs typeface="Andalus" pitchFamily="18" charset="-78"/>
            </a:endParaRPr>
          </a:p>
        </p:txBody>
      </p:sp>
      <p:sp>
        <p:nvSpPr>
          <p:cNvPr id="6" name="Прямоугольник 5"/>
          <p:cNvSpPr/>
          <p:nvPr/>
        </p:nvSpPr>
        <p:spPr>
          <a:xfrm>
            <a:off x="0" y="0"/>
            <a:ext cx="9144000"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solidFill>
                  <a:srgbClr val="C00000"/>
                </a:solidFill>
              </a:rPr>
              <a:t>Ex 3 a) p106 </a:t>
            </a:r>
            <a:r>
              <a:rPr lang="en-US" b="1" dirty="0" smtClean="0"/>
              <a:t>The extract below was written in a more formal style, appropriate for an information leaflet addressed to parents. Fill in the gaps with the following phrases:</a:t>
            </a:r>
            <a:r>
              <a:rPr lang="en-US" b="1" dirty="0" smtClean="0">
                <a:solidFill>
                  <a:srgbClr val="7030A0"/>
                </a:solidFill>
              </a:rPr>
              <a:t>• be permitted • no later than • in question • to attend • on condition that • a variety of • draw your attention to</a:t>
            </a:r>
            <a:r>
              <a:rPr lang="en-US" sz="1600" dirty="0" smtClean="0"/>
              <a:t/>
            </a:r>
            <a:br>
              <a:rPr lang="en-US" sz="1600" dirty="0" smtClean="0"/>
            </a:b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smtClean="0">
                <a:solidFill>
                  <a:srgbClr val="7030A0"/>
                </a:solidFill>
              </a:rPr>
              <a:t>Suggested answer key</a:t>
            </a:r>
            <a:endParaRPr lang="en-US" dirty="0"/>
          </a:p>
        </p:txBody>
      </p:sp>
      <p:sp>
        <p:nvSpPr>
          <p:cNvPr id="3" name="Содержимое 2"/>
          <p:cNvSpPr>
            <a:spLocks noGrp="1"/>
          </p:cNvSpPr>
          <p:nvPr>
            <p:ph idx="1"/>
          </p:nvPr>
        </p:nvSpPr>
        <p:spPr>
          <a:xfrm>
            <a:off x="0" y="908720"/>
            <a:ext cx="9144000" cy="594928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buNone/>
            </a:pPr>
            <a:r>
              <a:rPr lang="en-US" dirty="0" smtClean="0"/>
              <a:t>              </a:t>
            </a:r>
          </a:p>
          <a:p>
            <a:pPr>
              <a:buNone/>
            </a:pPr>
            <a:r>
              <a:rPr lang="en-US" dirty="0" smtClean="0"/>
              <a:t>               </a:t>
            </a:r>
            <a:r>
              <a:rPr lang="en-US" b="1" dirty="0" smtClean="0">
                <a:solidFill>
                  <a:srgbClr val="FF0000"/>
                </a:solidFill>
              </a:rPr>
              <a:t>1  a variety of </a:t>
            </a:r>
          </a:p>
          <a:p>
            <a:pPr>
              <a:buNone/>
            </a:pPr>
            <a:r>
              <a:rPr lang="en-US" b="1" dirty="0" smtClean="0">
                <a:solidFill>
                  <a:srgbClr val="FF0000"/>
                </a:solidFill>
              </a:rPr>
              <a:t>               2  be permitted </a:t>
            </a:r>
          </a:p>
          <a:p>
            <a:pPr>
              <a:buNone/>
            </a:pPr>
            <a:r>
              <a:rPr lang="en-US" b="1" dirty="0" smtClean="0">
                <a:solidFill>
                  <a:srgbClr val="FF0000"/>
                </a:solidFill>
              </a:rPr>
              <a:t>               </a:t>
            </a:r>
            <a:r>
              <a:rPr lang="ru-RU" b="1" dirty="0" smtClean="0">
                <a:solidFill>
                  <a:srgbClr val="FF0000"/>
                </a:solidFill>
              </a:rPr>
              <a:t>3 </a:t>
            </a:r>
            <a:r>
              <a:rPr lang="en-US" b="1" dirty="0" smtClean="0">
                <a:solidFill>
                  <a:srgbClr val="FF0000"/>
                </a:solidFill>
              </a:rPr>
              <a:t> </a:t>
            </a:r>
            <a:r>
              <a:rPr lang="ru-RU" b="1" dirty="0" err="1" smtClean="0">
                <a:solidFill>
                  <a:srgbClr val="FF0000"/>
                </a:solidFill>
              </a:rPr>
              <a:t>on</a:t>
            </a:r>
            <a:r>
              <a:rPr lang="ru-RU" b="1" dirty="0" smtClean="0">
                <a:solidFill>
                  <a:srgbClr val="FF0000"/>
                </a:solidFill>
              </a:rPr>
              <a:t> </a:t>
            </a:r>
            <a:r>
              <a:rPr lang="ru-RU" b="1" dirty="0" err="1" smtClean="0">
                <a:solidFill>
                  <a:srgbClr val="FF0000"/>
                </a:solidFill>
              </a:rPr>
              <a:t>condition</a:t>
            </a:r>
            <a:r>
              <a:rPr lang="ru-RU" b="1" dirty="0" smtClean="0">
                <a:solidFill>
                  <a:srgbClr val="FF0000"/>
                </a:solidFill>
              </a:rPr>
              <a:t> </a:t>
            </a:r>
            <a:r>
              <a:rPr lang="ru-RU" b="1" dirty="0" err="1" smtClean="0">
                <a:solidFill>
                  <a:srgbClr val="FF0000"/>
                </a:solidFill>
              </a:rPr>
              <a:t>that</a:t>
            </a:r>
            <a:endParaRPr lang="en-US" b="1" dirty="0" smtClean="0">
              <a:solidFill>
                <a:srgbClr val="FF0000"/>
              </a:solidFill>
            </a:endParaRPr>
          </a:p>
          <a:p>
            <a:pPr>
              <a:buNone/>
            </a:pPr>
            <a:r>
              <a:rPr lang="en-US" b="1" dirty="0" smtClean="0">
                <a:solidFill>
                  <a:srgbClr val="FF0000"/>
                </a:solidFill>
              </a:rPr>
              <a:t>               4  draw your attention to</a:t>
            </a:r>
          </a:p>
          <a:p>
            <a:pPr>
              <a:buNone/>
            </a:pPr>
            <a:r>
              <a:rPr lang="en-US" b="1" dirty="0" smtClean="0">
                <a:solidFill>
                  <a:srgbClr val="FF0000"/>
                </a:solidFill>
              </a:rPr>
              <a:t>               5  to attend </a:t>
            </a:r>
          </a:p>
          <a:p>
            <a:pPr>
              <a:buNone/>
            </a:pPr>
            <a:r>
              <a:rPr lang="en-US" b="1" dirty="0" smtClean="0">
                <a:solidFill>
                  <a:srgbClr val="FF0000"/>
                </a:solidFill>
              </a:rPr>
              <a:t>               6  in question </a:t>
            </a:r>
          </a:p>
          <a:p>
            <a:pPr>
              <a:buNone/>
            </a:pPr>
            <a:r>
              <a:rPr lang="en-US" b="1" dirty="0" smtClean="0">
                <a:solidFill>
                  <a:srgbClr val="FF0000"/>
                </a:solidFill>
              </a:rPr>
              <a:t>               7  no later  than</a:t>
            </a:r>
          </a:p>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725" y="188641"/>
            <a:ext cx="8701405" cy="1368151"/>
          </a:xfrm>
          <a:noFill/>
        </p:spPr>
        <p:txBody>
          <a:bodyPr>
            <a:normAutofit/>
          </a:bodyPr>
          <a:lstStyle/>
          <a:p>
            <a:pPr algn="l"/>
            <a:r>
              <a:rPr lang="en-US" sz="2400" b="1" dirty="0" smtClean="0">
                <a:solidFill>
                  <a:srgbClr val="FF0000"/>
                </a:solidFill>
              </a:rPr>
              <a:t>Ex 3 b) p106 </a:t>
            </a:r>
            <a:r>
              <a:rPr lang="en-US" sz="2400" dirty="0" smtClean="0">
                <a:solidFill>
                  <a:schemeClr val="tx1"/>
                </a:solidFill>
              </a:rPr>
              <a:t>In pairs, rewrite the last two paragraphs of the model in Ex. 2 in a formal style. </a:t>
            </a:r>
            <a:br>
              <a:rPr lang="en-US" sz="2400" dirty="0" smtClean="0">
                <a:solidFill>
                  <a:schemeClr val="tx1"/>
                </a:solidFill>
              </a:rPr>
            </a:br>
            <a:r>
              <a:rPr lang="en-US" sz="2400" dirty="0" smtClean="0">
                <a:solidFill>
                  <a:schemeClr val="tx1"/>
                </a:solidFill>
              </a:rPr>
              <a:t>You can use the prompts below as well as your own ideas.</a:t>
            </a:r>
            <a:endParaRPr lang="en-US" sz="2400" dirty="0">
              <a:solidFill>
                <a:schemeClr val="tx1"/>
              </a:solidFill>
            </a:endParaRPr>
          </a:p>
        </p:txBody>
      </p:sp>
      <p:sp>
        <p:nvSpPr>
          <p:cNvPr id="3" name="Содержимое 2"/>
          <p:cNvSpPr>
            <a:spLocks noGrp="1"/>
          </p:cNvSpPr>
          <p:nvPr>
            <p:ph idx="1"/>
          </p:nvPr>
        </p:nvSpPr>
        <p:spPr>
          <a:xfrm>
            <a:off x="0" y="1916832"/>
            <a:ext cx="9144000" cy="4941168"/>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buNone/>
            </a:pPr>
            <a:r>
              <a:rPr lang="en-US" dirty="0" smtClean="0">
                <a:solidFill>
                  <a:srgbClr val="7030A0"/>
                </a:solidFill>
              </a:rPr>
              <a:t>• to suit (</a:t>
            </a:r>
            <a:r>
              <a:rPr lang="en-US" dirty="0" err="1" smtClean="0">
                <a:solidFill>
                  <a:srgbClr val="7030A0"/>
                </a:solidFill>
              </a:rPr>
              <a:t>sb’s</a:t>
            </a:r>
            <a:r>
              <a:rPr lang="en-US" dirty="0" smtClean="0">
                <a:solidFill>
                  <a:srgbClr val="7030A0"/>
                </a:solidFill>
              </a:rPr>
              <a:t>) interests/(to be) of interest to/to have an interest in/to be keen on/to be enthusiastic about/to participate in/to engage in </a:t>
            </a:r>
          </a:p>
          <a:p>
            <a:pPr>
              <a:buNone/>
            </a:pPr>
            <a:r>
              <a:rPr lang="en-US" dirty="0" smtClean="0">
                <a:solidFill>
                  <a:srgbClr val="7030A0"/>
                </a:solidFill>
              </a:rPr>
              <a:t>•  improve/develop skills – broaden one’s horizons/knowledge</a:t>
            </a:r>
            <a:endParaRPr lang="en-US" dirty="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190500"/>
            <a:ext cx="8229600" cy="582613"/>
          </a:xfrm>
        </p:spPr>
        <p:txBody>
          <a:bodyPr/>
          <a:lstStyle/>
          <a:p>
            <a:r>
              <a:rPr lang="en-US" b="1" dirty="0" smtClean="0">
                <a:solidFill>
                  <a:srgbClr val="7030A0"/>
                </a:solidFill>
              </a:rPr>
              <a:t>        Suggested answer key</a:t>
            </a:r>
            <a:endParaRPr lang="en-US" dirty="0"/>
          </a:p>
        </p:txBody>
      </p:sp>
      <p:sp>
        <p:nvSpPr>
          <p:cNvPr id="3" name="Содержимое 2"/>
          <p:cNvSpPr>
            <a:spLocks noGrp="1"/>
          </p:cNvSpPr>
          <p:nvPr>
            <p:ph idx="4294967295"/>
          </p:nvPr>
        </p:nvSpPr>
        <p:spPr>
          <a:xfrm>
            <a:off x="0" y="908050"/>
            <a:ext cx="9144000" cy="594995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buNone/>
            </a:pPr>
            <a:r>
              <a:rPr lang="en-US" sz="2000" b="1" dirty="0" smtClean="0"/>
              <a:t>               Activities on offer </a:t>
            </a:r>
          </a:p>
          <a:p>
            <a:pPr>
              <a:buNone/>
            </a:pPr>
            <a:r>
              <a:rPr lang="en-US" sz="2000" dirty="0" smtClean="0">
                <a:solidFill>
                  <a:srgbClr val="002060"/>
                </a:solidFill>
              </a:rPr>
              <a:t>   As far as the activities on offer are concerned, they have been</a:t>
            </a:r>
          </a:p>
          <a:p>
            <a:pPr>
              <a:buNone/>
            </a:pPr>
            <a:r>
              <a:rPr lang="en-US" sz="2000" dirty="0" smtClean="0">
                <a:solidFill>
                  <a:srgbClr val="002060"/>
                </a:solidFill>
              </a:rPr>
              <a:t>  specifically chosen to suit students’ interests. Those who are keen on</a:t>
            </a:r>
          </a:p>
          <a:p>
            <a:pPr>
              <a:buNone/>
            </a:pPr>
            <a:r>
              <a:rPr lang="en-US" sz="2000" dirty="0" smtClean="0">
                <a:solidFill>
                  <a:srgbClr val="002060"/>
                </a:solidFill>
              </a:rPr>
              <a:t>  sports will be encouraged to participate in various </a:t>
            </a:r>
            <a:r>
              <a:rPr lang="en-US" sz="2000" dirty="0" err="1" smtClean="0">
                <a:solidFill>
                  <a:srgbClr val="002060"/>
                </a:solidFill>
              </a:rPr>
              <a:t>activities,ranging</a:t>
            </a:r>
            <a:r>
              <a:rPr lang="en-US" sz="2000" dirty="0" smtClean="0">
                <a:solidFill>
                  <a:srgbClr val="002060"/>
                </a:solidFill>
              </a:rPr>
              <a:t> </a:t>
            </a:r>
          </a:p>
          <a:p>
            <a:pPr>
              <a:buNone/>
            </a:pPr>
            <a:r>
              <a:rPr lang="en-US" sz="2000" dirty="0" smtClean="0">
                <a:solidFill>
                  <a:srgbClr val="002060"/>
                </a:solidFill>
              </a:rPr>
              <a:t>  from archery to diving. Other planned activities include cookery and</a:t>
            </a:r>
          </a:p>
          <a:p>
            <a:pPr>
              <a:buNone/>
            </a:pPr>
            <a:r>
              <a:rPr lang="en-US" sz="2000" dirty="0" smtClean="0">
                <a:solidFill>
                  <a:srgbClr val="002060"/>
                </a:solidFill>
              </a:rPr>
              <a:t>  photography, and it is hoped that students will take advantage of the</a:t>
            </a:r>
          </a:p>
          <a:p>
            <a:pPr>
              <a:buNone/>
            </a:pPr>
            <a:r>
              <a:rPr lang="en-US" sz="2000" dirty="0" smtClean="0">
                <a:solidFill>
                  <a:srgbClr val="002060"/>
                </a:solidFill>
              </a:rPr>
              <a:t>  opportunity to engage in a variety of  activities</a:t>
            </a:r>
            <a:r>
              <a:rPr lang="en-US" sz="2000" dirty="0" smtClean="0"/>
              <a:t>. </a:t>
            </a:r>
          </a:p>
          <a:p>
            <a:pPr>
              <a:buNone/>
            </a:pPr>
            <a:r>
              <a:rPr lang="en-US" sz="2000" b="1" dirty="0" smtClean="0"/>
              <a:t>              Benefits</a:t>
            </a:r>
          </a:p>
          <a:p>
            <a:pPr>
              <a:buNone/>
            </a:pPr>
            <a:r>
              <a:rPr lang="en-US" sz="2000" dirty="0" smtClean="0">
                <a:solidFill>
                  <a:srgbClr val="002060"/>
                </a:solidFill>
              </a:rPr>
              <a:t>   It is the intention of the school to encourage our students to improve</a:t>
            </a:r>
          </a:p>
          <a:p>
            <a:pPr>
              <a:buNone/>
            </a:pPr>
            <a:r>
              <a:rPr lang="en-US" sz="2000" dirty="0" smtClean="0">
                <a:solidFill>
                  <a:srgbClr val="002060"/>
                </a:solidFill>
              </a:rPr>
              <a:t>   and develop their skills in a wide range of activities. We hope that your</a:t>
            </a:r>
          </a:p>
          <a:p>
            <a:pPr>
              <a:buNone/>
            </a:pPr>
            <a:r>
              <a:rPr lang="en-US" sz="2000" dirty="0" smtClean="0">
                <a:solidFill>
                  <a:srgbClr val="002060"/>
                </a:solidFill>
              </a:rPr>
              <a:t>   son/daughter will enjoy this opportunity to broaden their horizons and</a:t>
            </a:r>
          </a:p>
          <a:p>
            <a:pPr>
              <a:buNone/>
            </a:pPr>
            <a:r>
              <a:rPr lang="en-US" sz="2000" dirty="0" smtClean="0">
                <a:solidFill>
                  <a:srgbClr val="002060"/>
                </a:solidFill>
              </a:rPr>
              <a:t>   pick up new skills.</a:t>
            </a:r>
            <a:endParaRPr lang="en-US" sz="2000" b="1" dirty="0" smtClean="0">
              <a:solidFill>
                <a:srgbClr val="002060"/>
              </a:solidFill>
            </a:endParaRPr>
          </a:p>
          <a:p>
            <a:pPr>
              <a:buNone/>
            </a:pPr>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191770" y="1600200"/>
            <a:ext cx="8588375" cy="4526280"/>
          </a:xfrm>
        </p:spPr>
        <p:txBody>
          <a:bodyPr/>
          <a:lstStyle/>
          <a:p>
            <a:pPr algn="ctr">
              <a:buNone/>
            </a:pPr>
            <a:r>
              <a:rPr lang="en-US" b="1" i="1" dirty="0" smtClean="0">
                <a:solidFill>
                  <a:srgbClr val="FF0000"/>
                </a:solidFill>
              </a:rPr>
              <a:t> Home-task</a:t>
            </a:r>
            <a:r>
              <a:rPr lang="en-US" b="1" i="1" dirty="0">
                <a:solidFill>
                  <a:srgbClr val="FF0000"/>
                </a:solidFill>
              </a:rPr>
              <a:t>: </a:t>
            </a:r>
            <a:r>
              <a:rPr lang="en-US" b="1" dirty="0">
                <a:solidFill>
                  <a:srgbClr val="FF0000"/>
                </a:solidFill>
              </a:rPr>
              <a:t>  </a:t>
            </a:r>
          </a:p>
          <a:p>
            <a:pPr algn="ctr">
              <a:buNone/>
            </a:pPr>
            <a:r>
              <a:rPr lang="en-US" u="sng" dirty="0">
                <a:gradFill>
                  <a:gsLst>
                    <a:gs pos="0">
                      <a:srgbClr val="012D86"/>
                    </a:gs>
                    <a:gs pos="100000">
                      <a:srgbClr val="0E2557"/>
                    </a:gs>
                  </a:gsLst>
                  <a:lin scaled="0"/>
                </a:gradFill>
              </a:rPr>
              <a:t>W&amp;GB</a:t>
            </a:r>
            <a:endParaRPr lang="en-US" dirty="0">
              <a:gradFill>
                <a:gsLst>
                  <a:gs pos="0">
                    <a:srgbClr val="012D86"/>
                  </a:gs>
                  <a:gs pos="100000">
                    <a:srgbClr val="0E2557"/>
                  </a:gs>
                </a:gsLst>
                <a:lin scaled="0"/>
              </a:gradFill>
            </a:endParaRPr>
          </a:p>
          <a:p>
            <a:pPr algn="ctr">
              <a:buNone/>
            </a:pPr>
            <a:r>
              <a:rPr lang="en-US" dirty="0">
                <a:gradFill>
                  <a:gsLst>
                    <a:gs pos="0">
                      <a:srgbClr val="012D86"/>
                    </a:gs>
                    <a:gs pos="100000">
                      <a:srgbClr val="0E2557"/>
                    </a:gs>
                  </a:gsLst>
                  <a:lin scaled="0"/>
                </a:gradFill>
              </a:rPr>
              <a:t>Page 47 ex.1</a:t>
            </a:r>
          </a:p>
          <a:p>
            <a:pPr algn="ctr">
              <a:buNone/>
            </a:pPr>
            <a:r>
              <a:rPr lang="en-US" dirty="0">
                <a:gradFill>
                  <a:gsLst>
                    <a:gs pos="0">
                      <a:srgbClr val="012D86"/>
                    </a:gs>
                    <a:gs pos="100000">
                      <a:srgbClr val="0E2557"/>
                    </a:gs>
                  </a:gsLst>
                  <a:lin scaled="0"/>
                </a:gradFill>
              </a:rPr>
              <a:t>(at Teacher’s discretion)</a:t>
            </a:r>
            <a:r>
              <a:rPr lang="en-US" i="1" dirty="0">
                <a:gradFill>
                  <a:gsLst>
                    <a:gs pos="0">
                      <a:srgbClr val="012D86"/>
                    </a:gs>
                    <a:gs pos="100000">
                      <a:srgbClr val="0E2557"/>
                    </a:gs>
                  </a:gsLst>
                  <a:lin scaled="0"/>
                </a:gradFill>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90500"/>
            <a:ext cx="8229600" cy="1294284"/>
          </a:xfrm>
        </p:spPr>
        <p:txBody>
          <a:bodyPr/>
          <a:lstStyle/>
          <a:p>
            <a:pPr algn="ctr"/>
            <a:r>
              <a:rPr lang="en-US" b="1" dirty="0" smtClean="0">
                <a:solidFill>
                  <a:srgbClr val="C00000"/>
                </a:solidFill>
              </a:rPr>
              <a:t>Conclusion</a:t>
            </a:r>
            <a:r>
              <a:rPr lang="en-US" dirty="0" smtClean="0"/>
              <a:t/>
            </a:r>
            <a:br>
              <a:rPr lang="en-US" dirty="0" smtClean="0"/>
            </a:br>
            <a:r>
              <a:rPr lang="en-US" b="1" dirty="0" smtClean="0">
                <a:solidFill>
                  <a:srgbClr val="002060"/>
                </a:solidFill>
              </a:rPr>
              <a:t>What have you learned today?</a:t>
            </a:r>
            <a:endParaRPr lang="en-US" dirty="0">
              <a:solidFill>
                <a:srgbClr val="002060"/>
              </a:solidFill>
            </a:endParaRPr>
          </a:p>
        </p:txBody>
      </p:sp>
      <p:sp>
        <p:nvSpPr>
          <p:cNvPr id="3" name="Содержимое 2"/>
          <p:cNvSpPr>
            <a:spLocks noGrp="1"/>
          </p:cNvSpPr>
          <p:nvPr>
            <p:ph idx="1"/>
          </p:nvPr>
        </p:nvSpPr>
        <p:spPr>
          <a:xfrm>
            <a:off x="457200" y="2132856"/>
            <a:ext cx="8229600" cy="3994894"/>
          </a:xfrm>
        </p:spPr>
        <p:txBody>
          <a:bodyPr/>
          <a:lstStyle/>
          <a:p>
            <a:r>
              <a:rPr lang="en-US" b="1" dirty="0" smtClean="0">
                <a:solidFill>
                  <a:srgbClr val="7030A0"/>
                </a:solidFill>
              </a:rPr>
              <a:t>We have learned the main stylistic features of   information texts;</a:t>
            </a:r>
          </a:p>
          <a:p>
            <a:r>
              <a:rPr lang="en-US" b="1" dirty="0" smtClean="0">
                <a:solidFill>
                  <a:srgbClr val="7030A0"/>
                </a:solidFill>
              </a:rPr>
              <a:t>We have </a:t>
            </a:r>
            <a:r>
              <a:rPr lang="en-US" b="1" dirty="0" err="1" smtClean="0">
                <a:solidFill>
                  <a:srgbClr val="7030A0"/>
                </a:solidFill>
              </a:rPr>
              <a:t>analysed</a:t>
            </a:r>
            <a:r>
              <a:rPr lang="en-US" b="1" dirty="0" smtClean="0">
                <a:solidFill>
                  <a:srgbClr val="7030A0"/>
                </a:solidFill>
              </a:rPr>
              <a:t> a rubric and a model;</a:t>
            </a:r>
          </a:p>
          <a:p>
            <a:r>
              <a:rPr lang="en-US" b="1" dirty="0" smtClean="0">
                <a:solidFill>
                  <a:srgbClr val="7030A0"/>
                </a:solidFill>
              </a:rPr>
              <a:t>We have </a:t>
            </a:r>
            <a:r>
              <a:rPr lang="en-US" b="1" dirty="0" err="1" smtClean="0">
                <a:solidFill>
                  <a:srgbClr val="7030A0"/>
                </a:solidFill>
              </a:rPr>
              <a:t>practised</a:t>
            </a:r>
            <a:r>
              <a:rPr lang="en-US" b="1" dirty="0" smtClean="0">
                <a:solidFill>
                  <a:srgbClr val="7030A0"/>
                </a:solidFill>
              </a:rPr>
              <a:t> using formal and informal style writing;</a:t>
            </a:r>
          </a:p>
          <a:p>
            <a:pPr>
              <a:buNone/>
            </a:pP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971600" y="1412776"/>
            <a:ext cx="7474024" cy="4953000"/>
          </a:xfrm>
        </p:spPr>
        <p:txBody>
          <a:bodyPr/>
          <a:lstStyle/>
          <a:p>
            <a:pPr algn="ctr">
              <a:buNone/>
            </a:pPr>
            <a:endParaRPr lang="en-US" sz="4000" b="1" i="1" dirty="0" smtClean="0">
              <a:solidFill>
                <a:srgbClr val="7030A0"/>
              </a:solidFill>
            </a:endParaRPr>
          </a:p>
          <a:p>
            <a:pPr algn="ctr">
              <a:buNone/>
            </a:pPr>
            <a:endParaRPr lang="en-US" sz="4000" b="1" i="1" dirty="0" smtClean="0">
              <a:solidFill>
                <a:srgbClr val="7030A0"/>
              </a:solidFill>
            </a:endParaRPr>
          </a:p>
          <a:p>
            <a:endParaRPr lang="en-US"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74136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smtClean="0">
                <a:solidFill>
                  <a:srgbClr val="FF0000"/>
                </a:solidFill>
              </a:rPr>
              <a:t/>
            </a:r>
            <a:br>
              <a:rPr lang="en-US" b="1" dirty="0" smtClean="0">
                <a:solidFill>
                  <a:srgbClr val="FF0000"/>
                </a:solidFill>
              </a:rPr>
            </a:br>
            <a:r>
              <a:rPr lang="en-US" b="1" dirty="0" smtClean="0">
                <a:solidFill>
                  <a:srgbClr val="FF0000"/>
                </a:solidFill>
              </a:rPr>
              <a:t>Lesson objectives:</a:t>
            </a:r>
            <a:br>
              <a:rPr lang="en-US" b="1" dirty="0" smtClean="0">
                <a:solidFill>
                  <a:srgbClr val="FF0000"/>
                </a:solidFill>
              </a:rPr>
            </a:br>
            <a:endParaRPr lang="en-US" dirty="0"/>
          </a:p>
        </p:txBody>
      </p:sp>
      <p:sp>
        <p:nvSpPr>
          <p:cNvPr id="3" name="Содержимое 2"/>
          <p:cNvSpPr>
            <a:spLocks noGrp="1"/>
          </p:cNvSpPr>
          <p:nvPr>
            <p:ph idx="1"/>
          </p:nvPr>
        </p:nvSpPr>
        <p:spPr>
          <a:xfrm>
            <a:off x="251520" y="1174750"/>
            <a:ext cx="8640960" cy="4953000"/>
          </a:xfrm>
        </p:spPr>
        <p:txBody>
          <a:bodyPr/>
          <a:lstStyle/>
          <a:p>
            <a:r>
              <a:rPr lang="en-US" sz="4000" dirty="0" smtClean="0">
                <a:solidFill>
                  <a:srgbClr val="7030A0"/>
                </a:solidFill>
                <a:latin typeface="Aharoni" pitchFamily="2" charset="-79"/>
                <a:cs typeface="Aharoni" pitchFamily="2" charset="-79"/>
              </a:rPr>
              <a:t>to </a:t>
            </a:r>
            <a:r>
              <a:rPr lang="en-US" sz="4000" dirty="0" err="1" smtClean="0">
                <a:solidFill>
                  <a:srgbClr val="7030A0"/>
                </a:solidFill>
                <a:latin typeface="Aharoni" pitchFamily="2" charset="-79"/>
                <a:cs typeface="Aharoni" pitchFamily="2" charset="-79"/>
              </a:rPr>
              <a:t>analyse</a:t>
            </a:r>
            <a:r>
              <a:rPr lang="en-US" sz="4000" dirty="0" smtClean="0">
                <a:solidFill>
                  <a:srgbClr val="7030A0"/>
                </a:solidFill>
                <a:latin typeface="Aharoni" pitchFamily="2" charset="-79"/>
                <a:cs typeface="Aharoni" pitchFamily="2" charset="-79"/>
              </a:rPr>
              <a:t> a rubric;</a:t>
            </a:r>
          </a:p>
          <a:p>
            <a:r>
              <a:rPr lang="en-US" sz="4000" dirty="0" smtClean="0">
                <a:solidFill>
                  <a:srgbClr val="7030A0"/>
                </a:solidFill>
                <a:latin typeface="Aharoni" pitchFamily="2" charset="-79"/>
                <a:cs typeface="Aharoni" pitchFamily="2" charset="-79"/>
              </a:rPr>
              <a:t>to </a:t>
            </a:r>
            <a:r>
              <a:rPr lang="en-US" sz="4000" dirty="0" err="1" smtClean="0">
                <a:solidFill>
                  <a:srgbClr val="7030A0"/>
                </a:solidFill>
                <a:latin typeface="Aharoni" pitchFamily="2" charset="-79"/>
                <a:cs typeface="Aharoni" pitchFamily="2" charset="-79"/>
              </a:rPr>
              <a:t>practise</a:t>
            </a:r>
            <a:r>
              <a:rPr lang="en-US" sz="4000" dirty="0" smtClean="0">
                <a:solidFill>
                  <a:srgbClr val="7030A0"/>
                </a:solidFill>
                <a:latin typeface="Aharoni" pitchFamily="2" charset="-79"/>
                <a:cs typeface="Aharoni" pitchFamily="2" charset="-79"/>
              </a:rPr>
              <a:t> formal and informal styles;</a:t>
            </a:r>
          </a:p>
          <a:p>
            <a:r>
              <a:rPr lang="en-US" sz="4000" dirty="0" smtClean="0">
                <a:solidFill>
                  <a:srgbClr val="7030A0"/>
                </a:solidFill>
                <a:latin typeface="Aharoni" pitchFamily="2" charset="-79"/>
                <a:cs typeface="Aharoni" pitchFamily="2" charset="-79"/>
              </a:rPr>
              <a:t>to </a:t>
            </a:r>
            <a:r>
              <a:rPr lang="en-US" sz="4000" dirty="0" err="1" smtClean="0">
                <a:solidFill>
                  <a:srgbClr val="7030A0"/>
                </a:solidFill>
                <a:latin typeface="Aharoni" pitchFamily="2" charset="-79"/>
                <a:cs typeface="Aharoni" pitchFamily="2" charset="-79"/>
              </a:rPr>
              <a:t>practise</a:t>
            </a:r>
            <a:r>
              <a:rPr lang="en-US" sz="4000" dirty="0" smtClean="0">
                <a:solidFill>
                  <a:srgbClr val="7030A0"/>
                </a:solidFill>
                <a:latin typeface="Aharoni" pitchFamily="2" charset="-79"/>
                <a:cs typeface="Aharoni" pitchFamily="2" charset="-79"/>
              </a:rPr>
              <a:t> using the appropriate tenses in an information leaflet;</a:t>
            </a:r>
            <a:endParaRPr lang="en-US" sz="4000" b="1" dirty="0" smtClean="0">
              <a:solidFill>
                <a:srgbClr val="7030A0"/>
              </a:solidFill>
              <a:latin typeface="Aharoni" pitchFamily="2" charset="-79"/>
              <a:cs typeface="Aharoni" pitchFamily="2" charset="-79"/>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smtClean="0">
                <a:solidFill>
                  <a:srgbClr val="C00000"/>
                </a:solidFill>
              </a:rPr>
              <a:t>Theory box</a:t>
            </a:r>
            <a:endParaRPr lang="en-US" b="1" dirty="0">
              <a:solidFill>
                <a:srgbClr val="C00000"/>
              </a:solidFill>
            </a:endParaRPr>
          </a:p>
        </p:txBody>
      </p:sp>
      <p:sp>
        <p:nvSpPr>
          <p:cNvPr id="3" name="Содержимое 2"/>
          <p:cNvSpPr>
            <a:spLocks noGrp="1"/>
          </p:cNvSpPr>
          <p:nvPr>
            <p:ph idx="1"/>
          </p:nvPr>
        </p:nvSpPr>
        <p:spPr>
          <a:xfrm>
            <a:off x="457200" y="1600200"/>
            <a:ext cx="8435280" cy="4781128"/>
          </a:xfrm>
        </p:spPr>
        <p:txBody>
          <a:bodyPr/>
          <a:lstStyle/>
          <a:p>
            <a:pPr>
              <a:buNone/>
            </a:pPr>
            <a:r>
              <a:rPr lang="en-US" b="1" dirty="0" smtClean="0">
                <a:solidFill>
                  <a:srgbClr val="002060"/>
                </a:solidFill>
              </a:rPr>
              <a:t>   Information leaflets </a:t>
            </a:r>
            <a:r>
              <a:rPr lang="en-US" dirty="0" smtClean="0">
                <a:solidFill>
                  <a:srgbClr val="002060"/>
                </a:solidFill>
              </a:rPr>
              <a:t>are written in both formal and informal situations. The level of formality depends on the target reader, e.g. workplace regulations leaflet for company employees should be written in formal style, but a travel itinerary leaflet for a school trip should be written in an informal style.</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Formal vs Informal Writing_ What's the Difference and When to Use The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949280"/>
          </a:xfrm>
        </p:spPr>
      </p:pic>
    </p:spTree>
    <p:extLst>
      <p:ext uri="{BB962C8B-B14F-4D97-AF65-F5344CB8AC3E}">
        <p14:creationId xmlns:p14="http://schemas.microsoft.com/office/powerpoint/2010/main" val="292703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Layout:</a:t>
            </a:r>
            <a:endParaRPr lang="en-US" dirty="0"/>
          </a:p>
        </p:txBody>
      </p:sp>
      <p:sp>
        <p:nvSpPr>
          <p:cNvPr id="3" name="Содержимое 2"/>
          <p:cNvSpPr>
            <a:spLocks noGrp="1"/>
          </p:cNvSpPr>
          <p:nvPr>
            <p:ph idx="1"/>
          </p:nvPr>
        </p:nvSpPr>
        <p:spPr/>
        <p:txBody>
          <a:bodyPr>
            <a:normAutofit fontScale="90000"/>
          </a:bodyPr>
          <a:lstStyle/>
          <a:p>
            <a:pPr>
              <a:buNone/>
            </a:pPr>
            <a:r>
              <a:rPr lang="en-US" sz="3025" b="1" dirty="0" smtClean="0">
                <a:solidFill>
                  <a:srgbClr val="002060"/>
                </a:solidFill>
              </a:rPr>
              <a:t>•  a short and informative title to indicate the topic</a:t>
            </a:r>
          </a:p>
          <a:p>
            <a:pPr>
              <a:buNone/>
            </a:pPr>
            <a:r>
              <a:rPr lang="en-US" sz="3025" b="1" dirty="0" smtClean="0">
                <a:solidFill>
                  <a:srgbClr val="002060"/>
                </a:solidFill>
              </a:rPr>
              <a:t> • an introduction to attract the reader’s attention</a:t>
            </a:r>
          </a:p>
          <a:p>
            <a:pPr>
              <a:buNone/>
            </a:pPr>
            <a:r>
              <a:rPr lang="en-US" sz="3025" b="1" dirty="0" smtClean="0">
                <a:solidFill>
                  <a:srgbClr val="002060"/>
                </a:solidFill>
              </a:rPr>
              <a:t> • a main body divided into clearly </a:t>
            </a:r>
            <a:r>
              <a:rPr lang="en-US" sz="3025" b="1" dirty="0" err="1" smtClean="0">
                <a:solidFill>
                  <a:srgbClr val="002060"/>
                </a:solidFill>
              </a:rPr>
              <a:t>labelled</a:t>
            </a:r>
            <a:r>
              <a:rPr lang="en-US" sz="3025" b="1" dirty="0" smtClean="0">
                <a:solidFill>
                  <a:srgbClr val="002060"/>
                </a:solidFill>
              </a:rPr>
              <a:t> sections focusing on the relevant information in the rubric. The main body paragraphs should be </a:t>
            </a:r>
            <a:r>
              <a:rPr lang="en-US" sz="3025" b="1" dirty="0" err="1" smtClean="0">
                <a:solidFill>
                  <a:srgbClr val="002060"/>
                </a:solidFill>
              </a:rPr>
              <a:t>organised</a:t>
            </a:r>
            <a:r>
              <a:rPr lang="en-US" sz="3025" b="1" dirty="0" smtClean="0">
                <a:solidFill>
                  <a:srgbClr val="002060"/>
                </a:solidFill>
              </a:rPr>
              <a:t> according to the purpose of the text: by order of time, priority, etc. </a:t>
            </a:r>
          </a:p>
          <a:p>
            <a:pPr>
              <a:buNone/>
            </a:pPr>
            <a:r>
              <a:rPr lang="en-US" sz="3025" b="1" dirty="0" smtClean="0">
                <a:solidFill>
                  <a:srgbClr val="002060"/>
                </a:solidFill>
              </a:rPr>
              <a:t>•  a conclusion to </a:t>
            </a:r>
            <a:r>
              <a:rPr lang="en-US" sz="3025" b="1" dirty="0" err="1" smtClean="0">
                <a:solidFill>
                  <a:srgbClr val="002060"/>
                </a:solidFill>
              </a:rPr>
              <a:t>summarise</a:t>
            </a:r>
            <a:r>
              <a:rPr lang="en-US" sz="3025" b="1" dirty="0" smtClean="0">
                <a:solidFill>
                  <a:srgbClr val="002060"/>
                </a:solidFill>
              </a:rPr>
              <a:t> the points or thank the readers or recommend action, etc.</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51520" y="908720"/>
            <a:ext cx="8712968" cy="1654324"/>
          </a:xfrm>
        </p:spPr>
        <p:txBody>
          <a:bodyPr>
            <a:normAutofit/>
          </a:bodyPr>
          <a:lstStyle/>
          <a:p>
            <a:pPr algn="ctr"/>
            <a:r>
              <a:rPr lang="en-US" dirty="0" smtClean="0">
                <a:solidFill>
                  <a:srgbClr val="C00000"/>
                </a:solidFill>
              </a:rPr>
              <a:t>The main </a:t>
            </a:r>
            <a:r>
              <a:rPr lang="en-US" b="1" dirty="0" smtClean="0">
                <a:solidFill>
                  <a:srgbClr val="C00000"/>
                </a:solidFill>
              </a:rPr>
              <a:t>stylistic features </a:t>
            </a:r>
            <a:r>
              <a:rPr lang="en-US" dirty="0" smtClean="0">
                <a:solidFill>
                  <a:srgbClr val="C00000"/>
                </a:solidFill>
              </a:rPr>
              <a:t>of   information texts include:</a:t>
            </a:r>
            <a:endParaRPr lang="en-US" dirty="0">
              <a:solidFill>
                <a:srgbClr val="C00000"/>
              </a:solidFill>
            </a:endParaRPr>
          </a:p>
        </p:txBody>
      </p:sp>
      <p:pic>
        <p:nvPicPr>
          <p:cNvPr id="4" name="Объект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79512" y="2276872"/>
            <a:ext cx="8712968" cy="4464496"/>
          </a:xfr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90500"/>
            <a:ext cx="8507288" cy="718220"/>
          </a:xfrm>
        </p:spPr>
        <p:txBody>
          <a:bodyPr/>
          <a:lstStyle/>
          <a:p>
            <a:r>
              <a:rPr lang="en-US" sz="1800" b="1" dirty="0" smtClean="0">
                <a:solidFill>
                  <a:srgbClr val="FF0000"/>
                </a:solidFill>
              </a:rPr>
              <a:t>Ex 1 p106</a:t>
            </a:r>
            <a:r>
              <a:rPr lang="en-US" sz="1800" b="1" dirty="0" smtClean="0">
                <a:solidFill>
                  <a:srgbClr val="990099"/>
                </a:solidFill>
              </a:rPr>
              <a:t>. Read the rubric and underline the key words</a:t>
            </a:r>
            <a:r>
              <a:rPr lang="en-US" sz="1800" dirty="0" smtClean="0">
                <a:solidFill>
                  <a:srgbClr val="990099"/>
                </a:solidFill>
              </a:rPr>
              <a:t>.</a:t>
            </a:r>
            <a:r>
              <a:rPr lang="en-US" sz="1800" b="1" dirty="0" smtClean="0">
                <a:solidFill>
                  <a:srgbClr val="990099"/>
                </a:solidFill>
              </a:rPr>
              <a:t> </a:t>
            </a:r>
            <a:br>
              <a:rPr lang="en-US" sz="1800" b="1" dirty="0" smtClean="0">
                <a:solidFill>
                  <a:srgbClr val="990099"/>
                </a:solidFill>
              </a:rPr>
            </a:br>
            <a:r>
              <a:rPr lang="en-US" sz="1800" b="1" dirty="0" smtClean="0">
                <a:solidFill>
                  <a:srgbClr val="990099"/>
                </a:solidFill>
              </a:rPr>
              <a:t>                  Then answer the questions. </a:t>
            </a:r>
            <a:endParaRPr lang="en-US" sz="1800" dirty="0">
              <a:solidFill>
                <a:srgbClr val="990099"/>
              </a:solidFill>
            </a:endParaRPr>
          </a:p>
        </p:txBody>
      </p:sp>
      <p:sp>
        <p:nvSpPr>
          <p:cNvPr id="3" name="Содержимое 2"/>
          <p:cNvSpPr>
            <a:spLocks noGrp="1"/>
          </p:cNvSpPr>
          <p:nvPr>
            <p:ph sz="half" idx="1"/>
          </p:nvPr>
        </p:nvSpPr>
        <p:spPr>
          <a:xfrm>
            <a:off x="251520" y="1174750"/>
            <a:ext cx="4244280" cy="4953000"/>
          </a:xfrm>
        </p:spPr>
        <p:txBody>
          <a:bodyPr/>
          <a:lstStyle/>
          <a:p>
            <a:pPr>
              <a:buNone/>
            </a:pPr>
            <a:r>
              <a:rPr lang="en-US" sz="2400" dirty="0" smtClean="0">
                <a:solidFill>
                  <a:srgbClr val="C00000"/>
                </a:solidFill>
              </a:rPr>
              <a:t>You are a member of a</a:t>
            </a:r>
          </a:p>
          <a:p>
            <a:pPr>
              <a:buNone/>
            </a:pPr>
            <a:r>
              <a:rPr lang="en-US" sz="2400" dirty="0" smtClean="0">
                <a:solidFill>
                  <a:srgbClr val="C00000"/>
                </a:solidFill>
              </a:rPr>
              <a:t>committee that has been</a:t>
            </a:r>
          </a:p>
          <a:p>
            <a:pPr>
              <a:buNone/>
            </a:pPr>
            <a:r>
              <a:rPr lang="en-US" sz="2400" dirty="0" smtClean="0">
                <a:solidFill>
                  <a:srgbClr val="C00000"/>
                </a:solidFill>
              </a:rPr>
              <a:t> working on setting up a </a:t>
            </a:r>
          </a:p>
          <a:p>
            <a:pPr>
              <a:buNone/>
            </a:pPr>
            <a:r>
              <a:rPr lang="en-US" sz="2400" dirty="0" smtClean="0">
                <a:solidFill>
                  <a:srgbClr val="C00000"/>
                </a:solidFill>
              </a:rPr>
              <a:t>range of extracurricular </a:t>
            </a:r>
          </a:p>
          <a:p>
            <a:pPr>
              <a:buNone/>
            </a:pPr>
            <a:r>
              <a:rPr lang="en-US" sz="2400" dirty="0" smtClean="0">
                <a:solidFill>
                  <a:srgbClr val="C00000"/>
                </a:solidFill>
              </a:rPr>
              <a:t>activities for school children.</a:t>
            </a:r>
          </a:p>
          <a:p>
            <a:pPr>
              <a:buNone/>
            </a:pPr>
            <a:r>
              <a:rPr lang="en-US" sz="2400" dirty="0" smtClean="0">
                <a:solidFill>
                  <a:srgbClr val="C00000"/>
                </a:solidFill>
              </a:rPr>
              <a:t> Prepare an information </a:t>
            </a:r>
          </a:p>
          <a:p>
            <a:pPr>
              <a:buNone/>
            </a:pPr>
            <a:r>
              <a:rPr lang="en-US" sz="2400" dirty="0" smtClean="0">
                <a:solidFill>
                  <a:srgbClr val="C00000"/>
                </a:solidFill>
              </a:rPr>
              <a:t>leaflet that will be handed out </a:t>
            </a:r>
          </a:p>
          <a:p>
            <a:pPr>
              <a:buNone/>
            </a:pPr>
            <a:r>
              <a:rPr lang="en-US" sz="2400" dirty="0" smtClean="0">
                <a:solidFill>
                  <a:srgbClr val="C00000"/>
                </a:solidFill>
              </a:rPr>
              <a:t>to the students with </a:t>
            </a:r>
          </a:p>
          <a:p>
            <a:pPr>
              <a:buNone/>
            </a:pPr>
            <a:r>
              <a:rPr lang="en-US" sz="2400" dirty="0" smtClean="0">
                <a:solidFill>
                  <a:srgbClr val="C00000"/>
                </a:solidFill>
              </a:rPr>
              <a:t>information about what’s on </a:t>
            </a:r>
          </a:p>
          <a:p>
            <a:pPr>
              <a:buNone/>
            </a:pPr>
            <a:r>
              <a:rPr lang="en-US" sz="2400" dirty="0" smtClean="0">
                <a:solidFill>
                  <a:srgbClr val="C00000"/>
                </a:solidFill>
              </a:rPr>
              <a:t>offer. </a:t>
            </a:r>
            <a:r>
              <a:rPr lang="en-US" sz="2400" b="1" dirty="0" smtClean="0">
                <a:solidFill>
                  <a:srgbClr val="C00000"/>
                </a:solidFill>
              </a:rPr>
              <a:t>(150-200 words)</a:t>
            </a:r>
          </a:p>
          <a:p>
            <a:endParaRPr lang="en-US" sz="2400" dirty="0"/>
          </a:p>
        </p:txBody>
      </p:sp>
      <p:sp>
        <p:nvSpPr>
          <p:cNvPr id="4" name="Содержимое 3"/>
          <p:cNvSpPr>
            <a:spLocks noGrp="1"/>
          </p:cNvSpPr>
          <p:nvPr>
            <p:ph sz="half" idx="2"/>
          </p:nvPr>
        </p:nvSpPr>
        <p:spPr>
          <a:xfrm>
            <a:off x="4648200" y="1174750"/>
            <a:ext cx="4172272" cy="4953000"/>
          </a:xfrm>
        </p:spPr>
        <p:txBody>
          <a:bodyPr/>
          <a:lstStyle/>
          <a:p>
            <a:pPr>
              <a:buNone/>
            </a:pPr>
            <a:r>
              <a:rPr lang="en-US" sz="2400" dirty="0" smtClean="0">
                <a:solidFill>
                  <a:srgbClr val="990099"/>
                </a:solidFill>
                <a:cs typeface="Aharoni" pitchFamily="2" charset="-79"/>
              </a:rPr>
              <a:t>1  Why are you preparing the information leaflet?</a:t>
            </a:r>
          </a:p>
          <a:p>
            <a:pPr>
              <a:buNone/>
            </a:pPr>
            <a:r>
              <a:rPr lang="en-US" sz="2400" dirty="0" smtClean="0">
                <a:solidFill>
                  <a:srgbClr val="990099"/>
                </a:solidFill>
                <a:cs typeface="Aharoni" pitchFamily="2" charset="-79"/>
              </a:rPr>
              <a:t>2  Who is going to read it? </a:t>
            </a:r>
          </a:p>
          <a:p>
            <a:pPr>
              <a:buNone/>
            </a:pPr>
            <a:r>
              <a:rPr lang="en-US" sz="2400" dirty="0" smtClean="0">
                <a:solidFill>
                  <a:srgbClr val="990099"/>
                </a:solidFill>
                <a:cs typeface="Aharoni" pitchFamily="2" charset="-79"/>
              </a:rPr>
              <a:t>3   What style will you write it in? Why?</a:t>
            </a:r>
          </a:p>
          <a:p>
            <a:pPr>
              <a:buNone/>
            </a:pPr>
            <a:r>
              <a:rPr lang="en-US" sz="2400" dirty="0" smtClean="0">
                <a:solidFill>
                  <a:srgbClr val="990099"/>
                </a:solidFill>
                <a:cs typeface="Aharoni" pitchFamily="2" charset="-79"/>
              </a:rPr>
              <a:t>4  What kind of activities would be suitable for the students? </a:t>
            </a:r>
          </a:p>
          <a:p>
            <a:pPr>
              <a:buNone/>
            </a:pPr>
            <a:r>
              <a:rPr lang="en-US" sz="2400" dirty="0" smtClean="0">
                <a:solidFill>
                  <a:srgbClr val="990099"/>
                </a:solidFill>
                <a:cs typeface="Aharoni" pitchFamily="2" charset="-79"/>
              </a:rPr>
              <a:t>5  How would you describe them so that they appeal to the students?</a:t>
            </a:r>
            <a:endParaRPr lang="en-US" sz="2400" dirty="0">
              <a:solidFill>
                <a:srgbClr val="990099"/>
              </a:solidFill>
              <a:cs typeface="Aharoni" pitchFamily="2" charset="-79"/>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7030A0"/>
                </a:solidFill>
              </a:rPr>
              <a:t>Suggested answer key</a:t>
            </a:r>
            <a:endParaRPr lang="en-US" dirty="0"/>
          </a:p>
        </p:txBody>
      </p:sp>
      <p:sp>
        <p:nvSpPr>
          <p:cNvPr id="3" name="Содержимое 2"/>
          <p:cNvSpPr>
            <a:spLocks noGrp="1"/>
          </p:cNvSpPr>
          <p:nvPr>
            <p:ph idx="1"/>
          </p:nvPr>
        </p:nvSpPr>
        <p:spPr>
          <a:xfrm>
            <a:off x="0" y="908720"/>
            <a:ext cx="9144000" cy="594928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endParaRPr lang="en-US" dirty="0" smtClean="0"/>
          </a:p>
          <a:p>
            <a:pPr>
              <a:buNone/>
            </a:pPr>
            <a:r>
              <a:rPr lang="en-US" dirty="0" smtClean="0"/>
              <a:t>  </a:t>
            </a:r>
            <a:r>
              <a:rPr lang="en-US" dirty="0" smtClean="0">
                <a:solidFill>
                  <a:srgbClr val="990099"/>
                </a:solidFill>
              </a:rPr>
              <a:t>1    to provide information on extracurricular</a:t>
            </a:r>
          </a:p>
          <a:p>
            <a:pPr>
              <a:buNone/>
            </a:pPr>
            <a:r>
              <a:rPr lang="en-US" dirty="0" smtClean="0">
                <a:solidFill>
                  <a:srgbClr val="990099"/>
                </a:solidFill>
              </a:rPr>
              <a:t>        activities </a:t>
            </a:r>
          </a:p>
          <a:p>
            <a:pPr>
              <a:buNone/>
            </a:pPr>
            <a:r>
              <a:rPr lang="en-US" dirty="0" smtClean="0">
                <a:solidFill>
                  <a:srgbClr val="990099"/>
                </a:solidFill>
              </a:rPr>
              <a:t>  2    school children </a:t>
            </a:r>
          </a:p>
          <a:p>
            <a:pPr>
              <a:buNone/>
            </a:pPr>
            <a:r>
              <a:rPr lang="en-US" dirty="0" smtClean="0">
                <a:solidFill>
                  <a:srgbClr val="990099"/>
                </a:solidFill>
              </a:rPr>
              <a:t>  3    informal, friendly; to attract the students </a:t>
            </a:r>
          </a:p>
          <a:p>
            <a:pPr>
              <a:buNone/>
            </a:pPr>
            <a:r>
              <a:rPr lang="en-US" dirty="0" smtClean="0">
                <a:solidFill>
                  <a:srgbClr val="990099"/>
                </a:solidFill>
              </a:rPr>
              <a:t>  4    sports, hobbies, pastime activities </a:t>
            </a:r>
          </a:p>
          <a:p>
            <a:pPr>
              <a:buNone/>
            </a:pPr>
            <a:r>
              <a:rPr lang="en-US" dirty="0" smtClean="0">
                <a:solidFill>
                  <a:srgbClr val="990099"/>
                </a:solidFill>
              </a:rPr>
              <a:t>  5    use friendly, light hearted tone to make </a:t>
            </a:r>
          </a:p>
          <a:p>
            <a:pPr>
              <a:buNone/>
            </a:pPr>
            <a:r>
              <a:rPr lang="en-US" dirty="0" smtClean="0">
                <a:solidFill>
                  <a:srgbClr val="990099"/>
                </a:solidFill>
              </a:rPr>
              <a:t>        the activities sound fun and entertaining</a:t>
            </a:r>
            <a:endParaRPr lang="en-US" dirty="0">
              <a:solidFill>
                <a:srgbClr val="990099"/>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4624"/>
            <a:ext cx="9036496" cy="6813376"/>
          </a:xfrm>
        </p:spPr>
      </p:pic>
    </p:spTree>
    <p:extLst>
      <p:ext uri="{BB962C8B-B14F-4D97-AF65-F5344CB8AC3E}">
        <p14:creationId xmlns:p14="http://schemas.microsoft.com/office/powerpoint/2010/main" val="3928119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ata Pie Charts">
  <a:themeElements>
    <a:clrScheme name="Data Pie Charts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fontScheme name="Data Pie Chart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Data Pie Char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ta Pie Char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ta Pie Char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ta Pie Char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 Pie Char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ta Pie Char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ta Pie Char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ta Pie Char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ta Pie Char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ta Pie Char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ta Pie Char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ta Pie Char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ta Pie Charts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248</TotalTime>
  <Words>791</Words>
  <Application>Microsoft Office PowerPoint</Application>
  <PresentationFormat>Экран (4:3)</PresentationFormat>
  <Paragraphs>88</Paragraphs>
  <Slides>17</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SimSun</vt:lpstr>
      <vt:lpstr>Aharoni</vt:lpstr>
      <vt:lpstr>Andalus</vt:lpstr>
      <vt:lpstr>Arial</vt:lpstr>
      <vt:lpstr>Bookman Old Style</vt:lpstr>
      <vt:lpstr>Calibri</vt:lpstr>
      <vt:lpstr>Data Pie Charts</vt:lpstr>
      <vt:lpstr>Aspect 11 Grammar Schools  Theme of the lesson: 8 E Writing: An Informal Leaflet    p106</vt:lpstr>
      <vt:lpstr> Lesson objectives: </vt:lpstr>
      <vt:lpstr>Theory box</vt:lpstr>
      <vt:lpstr>Презентация PowerPoint</vt:lpstr>
      <vt:lpstr>Layout:</vt:lpstr>
      <vt:lpstr>The main stylistic features of   information texts include:</vt:lpstr>
      <vt:lpstr>Ex 1 p106. Read the rubric and underline the key words.                    Then answer the questions. </vt:lpstr>
      <vt:lpstr>Suggested answer key</vt:lpstr>
      <vt:lpstr>Презентация PowerPoint</vt:lpstr>
      <vt:lpstr>Suggested answer key</vt:lpstr>
      <vt:lpstr>     </vt:lpstr>
      <vt:lpstr>Suggested answer key</vt:lpstr>
      <vt:lpstr>Ex 3 b) p106 In pairs, rewrite the last two paragraphs of the model in Ex. 2 in a formal style.  You can use the prompts below as well as your own ideas.</vt:lpstr>
      <vt:lpstr>        Suggested answer key</vt:lpstr>
      <vt:lpstr>Презентация PowerPoint</vt:lpstr>
      <vt:lpstr>Conclusion What have you learned today?</vt:lpstr>
      <vt:lpstr>Презентация PowerPoint</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 11 Grammar Schools  Theme of the lesson: 8 E Writing: An Informal Leaflet    p106</dc:title>
  <dc:creator>Гулназ</dc:creator>
  <cp:lastModifiedBy>Данагул</cp:lastModifiedBy>
  <cp:revision>63</cp:revision>
  <dcterms:created xsi:type="dcterms:W3CDTF">2021-04-10T11:20:00Z</dcterms:created>
  <dcterms:modified xsi:type="dcterms:W3CDTF">2024-12-20T16:01:02Z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1033-11.2.0.10101</vt:lpwstr>
  </property>
</Properties>
</file>