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6" r:id="rId1"/>
  </p:sldMasterIdLst>
  <p:sldIdLst>
    <p:sldId id="257" r:id="rId2"/>
    <p:sldId id="264" r:id="rId3"/>
    <p:sldId id="270" r:id="rId4"/>
    <p:sldId id="274" r:id="rId5"/>
    <p:sldId id="269" r:id="rId6"/>
    <p:sldId id="259" r:id="rId7"/>
    <p:sldId id="265" r:id="rId8"/>
    <p:sldId id="258" r:id="rId9"/>
    <p:sldId id="260" r:id="rId10"/>
    <p:sldId id="266" r:id="rId11"/>
    <p:sldId id="267" r:id="rId12"/>
    <p:sldId id="263" r:id="rId13"/>
    <p:sldId id="273"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33131473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13519169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19735794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B624-9D7F-413F-AAD1-F0CD08C983FC}"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254576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3812235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1896469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7341642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206451572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40088877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33818926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41969804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17688801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40741753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200544301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18600286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11538536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184281-8139-4710-A0ED-D730A005AD04}"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AB624-9D7F-413F-AAD1-F0CD08C983FC}" type="slidenum">
              <a:rPr lang="en-US" smtClean="0"/>
              <a:pPr/>
              <a:t>‹#›</a:t>
            </a:fld>
            <a:endParaRPr lang="en-US"/>
          </a:p>
        </p:txBody>
      </p:sp>
    </p:spTree>
    <p:extLst>
      <p:ext uri="{BB962C8B-B14F-4D97-AF65-F5344CB8AC3E}">
        <p14:creationId xmlns:p14="http://schemas.microsoft.com/office/powerpoint/2010/main" val="1405500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8184281-8139-4710-A0ED-D730A005AD04}" type="datetimeFigureOut">
              <a:rPr lang="en-US" smtClean="0"/>
              <a:pPr/>
              <a:t>12/20/2024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DFAB624-9D7F-413F-AAD1-F0CD08C983FC}" type="slidenum">
              <a:rPr lang="en-US" smtClean="0"/>
              <a:pPr/>
              <a:t>‹#›</a:t>
            </a:fld>
            <a:endParaRPr lang="en-US"/>
          </a:p>
        </p:txBody>
      </p:sp>
    </p:spTree>
    <p:extLst>
      <p:ext uri="{BB962C8B-B14F-4D97-AF65-F5344CB8AC3E}">
        <p14:creationId xmlns:p14="http://schemas.microsoft.com/office/powerpoint/2010/main" val="1053570886"/>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155" y="620689"/>
            <a:ext cx="8640960" cy="3096343"/>
          </a:xfrm>
        </p:spPr>
        <p:txBody>
          <a:bodyPr>
            <a:noAutofit/>
          </a:bodyPr>
          <a:lstStyle/>
          <a:p>
            <a:r>
              <a:rPr lang="ru-RU" sz="2800" b="1" dirty="0" smtClean="0">
                <a:solidFill>
                  <a:srgbClr val="FF0000"/>
                </a:solidFill>
                <a:latin typeface="Bookman Old Style" panose="02050604050505020204" pitchFamily="18" charset="0"/>
              </a:rPr>
              <a:t>                   </a:t>
            </a:r>
            <a:r>
              <a:rPr lang="en-US" sz="2800" b="1" dirty="0" smtClean="0">
                <a:solidFill>
                  <a:srgbClr val="FF0000"/>
                </a:solidFill>
                <a:latin typeface="Bookman Old Style" panose="02050604050505020204" pitchFamily="18" charset="0"/>
              </a:rPr>
              <a:t>School-gymnasium </a:t>
            </a:r>
            <a:r>
              <a:rPr lang="en-US" sz="2800" b="1" dirty="0">
                <a:solidFill>
                  <a:srgbClr val="FF0000"/>
                </a:solidFill>
                <a:latin typeface="Bookman Old Style" panose="02050604050505020204" pitchFamily="18" charset="0"/>
              </a:rPr>
              <a:t>no 69</a:t>
            </a:r>
            <a:br>
              <a:rPr lang="en-US" sz="2800" b="1" dirty="0">
                <a:solidFill>
                  <a:srgbClr val="FF0000"/>
                </a:solidFill>
                <a:latin typeface="Bookman Old Style" panose="02050604050505020204" pitchFamily="18" charset="0"/>
              </a:rPr>
            </a:br>
            <a:r>
              <a:rPr lang="ru-RU" sz="2800" b="1" dirty="0">
                <a:solidFill>
                  <a:srgbClr val="FF0000"/>
                </a:solidFill>
                <a:latin typeface="Bookman Old Style" panose="02050604050505020204" pitchFamily="18" charset="0"/>
              </a:rPr>
              <a:t>                               </a:t>
            </a:r>
            <a:r>
              <a:rPr lang="en-US" sz="2800" b="1" dirty="0" err="1" smtClean="0">
                <a:solidFill>
                  <a:srgbClr val="FF0000"/>
                </a:solidFill>
                <a:latin typeface="Bookman Old Style" panose="02050604050505020204" pitchFamily="18" charset="0"/>
              </a:rPr>
              <a:t>Nur</a:t>
            </a:r>
            <a:r>
              <a:rPr lang="en-US" sz="2800" b="1" dirty="0" smtClean="0">
                <a:solidFill>
                  <a:srgbClr val="FF0000"/>
                </a:solidFill>
                <a:latin typeface="Bookman Old Style" panose="02050604050505020204" pitchFamily="18" charset="0"/>
              </a:rPr>
              <a:t>-Sultan </a:t>
            </a:r>
            <a:r>
              <a:rPr lang="ru-RU" sz="2800" b="1" dirty="0">
                <a:solidFill>
                  <a:srgbClr val="FF0000"/>
                </a:solidFill>
                <a:latin typeface="Bookman Old Style" panose="02050604050505020204" pitchFamily="18" charset="0"/>
              </a:rPr>
              <a:t/>
            </a:r>
            <a:br>
              <a:rPr lang="ru-RU" sz="2800" b="1" dirty="0">
                <a:solidFill>
                  <a:srgbClr val="FF0000"/>
                </a:solidFill>
                <a:latin typeface="Bookman Old Style" panose="02050604050505020204" pitchFamily="18" charset="0"/>
              </a:rPr>
            </a:br>
            <a:r>
              <a:rPr lang="en-GB" sz="2800" b="1" dirty="0" smtClean="0">
                <a:solidFill>
                  <a:srgbClr val="00B0F0"/>
                </a:solidFill>
              </a:rPr>
              <a:t>Aspect </a:t>
            </a:r>
            <a:r>
              <a:rPr lang="ru-RU" sz="2800" b="1" dirty="0" smtClean="0">
                <a:solidFill>
                  <a:srgbClr val="00B0F0"/>
                </a:solidFill>
              </a:rPr>
              <a:t>11</a:t>
            </a:r>
            <a:r>
              <a:rPr lang="en-GB" sz="2800" b="1" dirty="0" smtClean="0">
                <a:solidFill>
                  <a:srgbClr val="00B0F0"/>
                </a:solidFill>
              </a:rPr>
              <a:t/>
            </a:r>
            <a:br>
              <a:rPr lang="en-GB" sz="2800" b="1" dirty="0" smtClean="0">
                <a:solidFill>
                  <a:srgbClr val="00B0F0"/>
                </a:solidFill>
              </a:rPr>
            </a:br>
            <a:r>
              <a:rPr lang="en-GB" sz="2800" b="1" dirty="0" smtClean="0">
                <a:solidFill>
                  <a:srgbClr val="00B0F0"/>
                </a:solidFill>
              </a:rPr>
              <a:t>Grammar Schools </a:t>
            </a:r>
            <a:br>
              <a:rPr lang="en-GB" sz="2800" b="1" dirty="0" smtClean="0">
                <a:solidFill>
                  <a:srgbClr val="00B0F0"/>
                </a:solidFill>
              </a:rPr>
            </a:br>
            <a:r>
              <a:rPr lang="en-GB" sz="2800" b="1" dirty="0" smtClean="0">
                <a:solidFill>
                  <a:srgbClr val="00B0F0"/>
                </a:solidFill>
              </a:rPr>
              <a:t>Theme of the lesson:</a:t>
            </a:r>
            <a:r>
              <a:rPr lang="ru-RU" sz="2800" b="1" dirty="0" smtClean="0">
                <a:solidFill>
                  <a:srgbClr val="00B0F0"/>
                </a:solidFill>
              </a:rPr>
              <a:t/>
            </a:r>
            <a:br>
              <a:rPr lang="ru-RU" sz="2800" b="1" dirty="0" smtClean="0">
                <a:solidFill>
                  <a:srgbClr val="00B0F0"/>
                </a:solidFill>
              </a:rPr>
            </a:br>
            <a:r>
              <a:rPr lang="en-US" sz="2800" b="1" dirty="0" smtClean="0">
                <a:solidFill>
                  <a:srgbClr val="00B0F0"/>
                </a:solidFill>
              </a:rPr>
              <a:t>8 E Writing:</a:t>
            </a:r>
            <a:r>
              <a:rPr lang="en-US" sz="2800" b="1" dirty="0" smtClean="0">
                <a:solidFill>
                  <a:schemeClr val="accent2"/>
                </a:solidFill>
              </a:rPr>
              <a:t> </a:t>
            </a:r>
            <a:r>
              <a:rPr lang="en-US" sz="2800" b="1" dirty="0" smtClean="0">
                <a:solidFill>
                  <a:schemeClr val="tx1"/>
                </a:solidFill>
              </a:rPr>
              <a:t>An Informal Leaflet    p10</a:t>
            </a:r>
            <a:r>
              <a:rPr lang="ru-RU" sz="2800" b="1" dirty="0" smtClean="0">
                <a:solidFill>
                  <a:schemeClr val="tx1"/>
                </a:solidFill>
              </a:rPr>
              <a:t>7</a:t>
            </a:r>
            <a:endParaRPr lang="en-US" sz="2800" dirty="0">
              <a:solidFill>
                <a:schemeClr val="tx1"/>
              </a:solidFill>
            </a:endParaRPr>
          </a:p>
        </p:txBody>
      </p:sp>
      <p:sp>
        <p:nvSpPr>
          <p:cNvPr id="4" name="Подзаголовок 3"/>
          <p:cNvSpPr>
            <a:spLocks noGrp="1"/>
          </p:cNvSpPr>
          <p:nvPr>
            <p:ph type="subTitle" idx="1"/>
          </p:nvPr>
        </p:nvSpPr>
        <p:spPr/>
        <p:txBody>
          <a:bodyPr/>
          <a:lstStyle/>
          <a:p>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0"/>
            <a:ext cx="8229600" cy="1078260"/>
          </a:xfrm>
        </p:spPr>
        <p:txBody>
          <a:bodyPr/>
          <a:lstStyle/>
          <a:p>
            <a:pPr algn="ctr"/>
            <a:r>
              <a:rPr lang="en-US" b="1" dirty="0" smtClean="0">
                <a:solidFill>
                  <a:srgbClr val="FFC000"/>
                </a:solidFill>
              </a:rPr>
              <a:t>Suggested answer key</a:t>
            </a:r>
            <a:endParaRPr lang="en-US" dirty="0">
              <a:solidFill>
                <a:srgbClr val="FFC000"/>
              </a:solidFill>
            </a:endParaRPr>
          </a:p>
        </p:txBody>
      </p:sp>
      <p:sp>
        <p:nvSpPr>
          <p:cNvPr id="3" name="Содержимое 2"/>
          <p:cNvSpPr>
            <a:spLocks noGrp="1"/>
          </p:cNvSpPr>
          <p:nvPr>
            <p:ph idx="1"/>
          </p:nvPr>
        </p:nvSpPr>
        <p:spPr>
          <a:xfrm>
            <a:off x="611560" y="1340769"/>
            <a:ext cx="8424936" cy="4907638"/>
          </a:xfrm>
        </p:spPr>
        <p:txBody>
          <a:bodyPr>
            <a:normAutofit/>
          </a:bodyPr>
          <a:lstStyle/>
          <a:p>
            <a:pPr>
              <a:buNone/>
            </a:pPr>
            <a:endParaRPr lang="en-US" sz="2800" b="1" dirty="0" smtClean="0">
              <a:solidFill>
                <a:srgbClr val="002060"/>
              </a:solidFill>
            </a:endParaRPr>
          </a:p>
          <a:p>
            <a:pPr>
              <a:buNone/>
            </a:pPr>
            <a:r>
              <a:rPr lang="en-US" sz="2800" b="1" dirty="0" smtClean="0"/>
              <a:t>1. foreign teachers </a:t>
            </a:r>
          </a:p>
          <a:p>
            <a:pPr>
              <a:buNone/>
            </a:pPr>
            <a:r>
              <a:rPr lang="en-US" sz="2800" b="1" dirty="0" smtClean="0"/>
              <a:t>2. formal style (but also warm and welcoming) </a:t>
            </a:r>
          </a:p>
          <a:p>
            <a:pPr>
              <a:buNone/>
            </a:pPr>
            <a:r>
              <a:rPr lang="en-US" sz="2800" b="1" dirty="0" smtClean="0"/>
              <a:t>3. The University; The City and Surrounding </a:t>
            </a:r>
            <a:r>
              <a:rPr lang="ru-RU" sz="2800" b="1" dirty="0" smtClean="0"/>
              <a:t> </a:t>
            </a:r>
            <a:r>
              <a:rPr lang="en-US" sz="2800" b="1" dirty="0" smtClean="0"/>
              <a:t>Area; Events and Activities; Enjoy your stay! </a:t>
            </a:r>
          </a:p>
          <a:p>
            <a:pPr>
              <a:buNone/>
            </a:pPr>
            <a:r>
              <a:rPr lang="en-US" sz="2800" b="1" dirty="0" smtClean="0"/>
              <a:t>4. The University (a few background facts) The City and Surrounding Area (details about the area) Events and Activities (what to do in the area) Enjoy your Stay! (in closing)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0"/>
            <a:ext cx="8229600" cy="934244"/>
          </a:xfrm>
        </p:spPr>
        <p:txBody>
          <a:bodyPr/>
          <a:lstStyle/>
          <a:p>
            <a:pPr algn="ctr"/>
            <a:r>
              <a:rPr lang="en-US" b="1" dirty="0" smtClean="0">
                <a:solidFill>
                  <a:srgbClr val="FF0000"/>
                </a:solidFill>
              </a:rPr>
              <a:t>Ex 6 p107</a:t>
            </a:r>
            <a:endParaRPr lang="en-US" dirty="0">
              <a:solidFill>
                <a:srgbClr val="FF0000"/>
              </a:solidFill>
            </a:endParaRPr>
          </a:p>
        </p:txBody>
      </p:sp>
      <p:sp>
        <p:nvSpPr>
          <p:cNvPr id="3" name="Содержимое 2"/>
          <p:cNvSpPr>
            <a:spLocks noGrp="1"/>
          </p:cNvSpPr>
          <p:nvPr>
            <p:ph idx="1"/>
          </p:nvPr>
        </p:nvSpPr>
        <p:spPr>
          <a:xfrm>
            <a:off x="251520" y="2052925"/>
            <a:ext cx="8784976" cy="4195481"/>
          </a:xfrm>
        </p:spPr>
        <p:txBody>
          <a:bodyPr/>
          <a:lstStyle/>
          <a:p>
            <a:endParaRPr lang="en-US" dirty="0" smtClean="0">
              <a:solidFill>
                <a:srgbClr val="002060"/>
              </a:solidFill>
            </a:endParaRPr>
          </a:p>
          <a:p>
            <a:pPr>
              <a:buNone/>
            </a:pPr>
            <a:r>
              <a:rPr lang="en-US" dirty="0" smtClean="0">
                <a:solidFill>
                  <a:srgbClr val="002060"/>
                </a:solidFill>
              </a:rPr>
              <a:t>   </a:t>
            </a:r>
            <a:r>
              <a:rPr lang="en-US" sz="3200" b="1" dirty="0" smtClean="0"/>
              <a:t>Use your answers in Ex. 5, phrases from </a:t>
            </a:r>
            <a:endParaRPr lang="ru-RU" sz="3200" b="1" dirty="0" smtClean="0"/>
          </a:p>
          <a:p>
            <a:pPr>
              <a:buNone/>
            </a:pPr>
            <a:r>
              <a:rPr lang="ru-RU" sz="3200" b="1" dirty="0" smtClean="0"/>
              <a:t>  </a:t>
            </a:r>
            <a:r>
              <a:rPr lang="en-US" sz="3200" b="1" dirty="0" smtClean="0"/>
              <a:t>the Useful Language box and the plan </a:t>
            </a:r>
            <a:endParaRPr lang="ru-RU" sz="3200" b="1" dirty="0" smtClean="0"/>
          </a:p>
          <a:p>
            <a:pPr>
              <a:buNone/>
            </a:pPr>
            <a:r>
              <a:rPr lang="ru-RU" sz="3200" b="1" dirty="0" smtClean="0"/>
              <a:t>  </a:t>
            </a:r>
            <a:r>
              <a:rPr lang="en-US" sz="3200" b="1" dirty="0" smtClean="0"/>
              <a:t>to prepare your information leaflet</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174750"/>
            <a:ext cx="7761288" cy="4953000"/>
          </a:xfrm>
        </p:spPr>
        <p:txBody>
          <a:bodyPr/>
          <a:lstStyle/>
          <a:p>
            <a:pPr algn="ctr">
              <a:buNone/>
            </a:pPr>
            <a:r>
              <a:rPr lang="en-US" sz="4000" b="1" i="1" dirty="0" smtClean="0">
                <a:solidFill>
                  <a:srgbClr val="FFC000"/>
                </a:solidFill>
              </a:rPr>
              <a:t>Home-task: </a:t>
            </a:r>
            <a:r>
              <a:rPr lang="en-US" sz="4000" b="1" dirty="0" smtClean="0">
                <a:solidFill>
                  <a:srgbClr val="FFC000"/>
                </a:solidFill>
              </a:rPr>
              <a:t>  </a:t>
            </a:r>
          </a:p>
          <a:p>
            <a:pPr algn="ctr">
              <a:buNone/>
            </a:pPr>
            <a:r>
              <a:rPr lang="en-US" sz="4000" b="1" dirty="0" smtClean="0"/>
              <a:t>Ex 7 p107</a:t>
            </a:r>
          </a:p>
          <a:p>
            <a:pPr algn="ctr">
              <a:buNone/>
            </a:pPr>
            <a:r>
              <a:rPr lang="en-US" sz="4000" dirty="0" smtClean="0"/>
              <a:t>(at Teacher’s discretion)</a:t>
            </a:r>
            <a:r>
              <a:rPr lang="en-US" sz="4000" i="1" dirty="0" smtClean="0"/>
              <a: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solidFill>
                  <a:srgbClr val="FF0000"/>
                </a:solidFill>
              </a:rPr>
              <a:t>Checklist</a:t>
            </a:r>
            <a:endParaRPr lang="en-US" b="1" dirty="0">
              <a:solidFill>
                <a:srgbClr val="FF0000"/>
              </a:solidFill>
            </a:endParaRPr>
          </a:p>
        </p:txBody>
      </p:sp>
      <p:sp>
        <p:nvSpPr>
          <p:cNvPr id="3" name="Содержимое 2"/>
          <p:cNvSpPr>
            <a:spLocks noGrp="1"/>
          </p:cNvSpPr>
          <p:nvPr>
            <p:ph idx="1"/>
          </p:nvPr>
        </p:nvSpPr>
        <p:spPr>
          <a:xfrm>
            <a:off x="179512" y="1174750"/>
            <a:ext cx="8712968" cy="4953000"/>
          </a:xfrm>
        </p:spPr>
        <p:txBody>
          <a:bodyPr>
            <a:normAutofit lnSpcReduction="10000"/>
          </a:bodyPr>
          <a:lstStyle/>
          <a:p>
            <a:pPr>
              <a:buNone/>
            </a:pPr>
            <a:r>
              <a:rPr lang="en-US" dirty="0" smtClean="0"/>
              <a:t> </a:t>
            </a:r>
            <a:r>
              <a:rPr lang="en-US" sz="2800" b="1" dirty="0" smtClean="0">
                <a:solidFill>
                  <a:srgbClr val="FFFF00"/>
                </a:solidFill>
              </a:rPr>
              <a:t>When you finish your piece of writing, check that: </a:t>
            </a:r>
          </a:p>
          <a:p>
            <a:pPr>
              <a:buNone/>
            </a:pPr>
            <a:r>
              <a:rPr lang="en-US" sz="2800" b="1" dirty="0" smtClean="0"/>
              <a:t>•  there is an appropriate introduction to the topic </a:t>
            </a:r>
          </a:p>
          <a:p>
            <a:pPr>
              <a:buNone/>
            </a:pPr>
            <a:r>
              <a:rPr lang="en-US" sz="2800" b="1" dirty="0" smtClean="0"/>
              <a:t>•  the reader is fully informed </a:t>
            </a:r>
          </a:p>
          <a:p>
            <a:pPr>
              <a:buNone/>
            </a:pPr>
            <a:r>
              <a:rPr lang="en-US" sz="2800" b="1" dirty="0" smtClean="0"/>
              <a:t>•  the writing is well-</a:t>
            </a:r>
            <a:r>
              <a:rPr lang="en-US" sz="2800" b="1" dirty="0" err="1" smtClean="0"/>
              <a:t>organised</a:t>
            </a:r>
            <a:r>
              <a:rPr lang="en-US" sz="2800" b="1" dirty="0" smtClean="0"/>
              <a:t> (suitable headings for each paragraph)</a:t>
            </a:r>
          </a:p>
          <a:p>
            <a:pPr>
              <a:buNone/>
            </a:pPr>
            <a:r>
              <a:rPr lang="en-US" sz="2800" b="1" dirty="0" smtClean="0"/>
              <a:t> • the appropriate register has been used</a:t>
            </a:r>
          </a:p>
          <a:p>
            <a:pPr>
              <a:buNone/>
            </a:pPr>
            <a:r>
              <a:rPr lang="en-US" sz="2800" b="1" dirty="0" smtClean="0"/>
              <a:t> • there are no grammar/spelling/ punctuation mistakes </a:t>
            </a:r>
          </a:p>
          <a:p>
            <a:pPr>
              <a:buNone/>
            </a:pPr>
            <a:r>
              <a:rPr lang="en-US" sz="2800" b="1" dirty="0" smtClean="0"/>
              <a:t>•  there is an appropriate conclusion</a:t>
            </a:r>
            <a:endParaRPr lang="en-US" sz="2800" b="1" dirty="0"/>
          </a:p>
        </p:txBody>
      </p:sp>
      <p:pic>
        <p:nvPicPr>
          <p:cNvPr id="1026" name="Picture 2" descr="C:\Users\User\Downloads\galo4ka2.jpg"/>
          <p:cNvPicPr>
            <a:picLocks noChangeAspect="1" noChangeArrowheads="1"/>
          </p:cNvPicPr>
          <p:nvPr/>
        </p:nvPicPr>
        <p:blipFill>
          <a:blip r:embed="rId2" cstate="print"/>
          <a:srcRect/>
          <a:stretch>
            <a:fillRect/>
          </a:stretch>
        </p:blipFill>
        <p:spPr bwMode="auto">
          <a:xfrm>
            <a:off x="1475656" y="31750"/>
            <a:ext cx="1143000" cy="11430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0"/>
            <a:ext cx="8229600" cy="934244"/>
          </a:xfrm>
        </p:spPr>
        <p:txBody>
          <a:bodyPr>
            <a:normAutofit fontScale="90000"/>
          </a:bodyPr>
          <a:lstStyle/>
          <a:p>
            <a:pPr algn="ctr"/>
            <a:r>
              <a:rPr lang="en-US" b="1" dirty="0" smtClean="0">
                <a:solidFill>
                  <a:srgbClr val="FFFF00"/>
                </a:solidFill>
              </a:rPr>
              <a:t>Conclusion</a:t>
            </a:r>
            <a:r>
              <a:rPr lang="en-US" dirty="0" smtClean="0">
                <a:solidFill>
                  <a:schemeClr val="accent1"/>
                </a:solidFill>
              </a:rPr>
              <a:t/>
            </a:r>
            <a:br>
              <a:rPr lang="en-US" dirty="0" smtClean="0">
                <a:solidFill>
                  <a:schemeClr val="accent1"/>
                </a:solidFill>
              </a:rPr>
            </a:br>
            <a:r>
              <a:rPr lang="en-US" b="1" dirty="0" smtClean="0">
                <a:solidFill>
                  <a:srgbClr val="FF0000"/>
                </a:solidFill>
              </a:rPr>
              <a:t>What have you learned today?</a:t>
            </a:r>
            <a:endParaRPr lang="en-US" dirty="0">
              <a:solidFill>
                <a:srgbClr val="FF0000"/>
              </a:solidFill>
            </a:endParaRPr>
          </a:p>
        </p:txBody>
      </p:sp>
      <p:sp>
        <p:nvSpPr>
          <p:cNvPr id="3" name="Содержимое 2"/>
          <p:cNvSpPr>
            <a:spLocks noGrp="1"/>
          </p:cNvSpPr>
          <p:nvPr>
            <p:ph idx="1"/>
          </p:nvPr>
        </p:nvSpPr>
        <p:spPr>
          <a:xfrm>
            <a:off x="457200" y="1412776"/>
            <a:ext cx="8229600" cy="4714974"/>
          </a:xfrm>
        </p:spPr>
        <p:txBody>
          <a:bodyPr/>
          <a:lstStyle/>
          <a:p>
            <a:r>
              <a:rPr lang="en-US" sz="3600" dirty="0" smtClean="0"/>
              <a:t>We have learned how to plan an information leaflet;</a:t>
            </a:r>
          </a:p>
          <a:p>
            <a:r>
              <a:rPr lang="en-US" sz="3600" dirty="0" smtClean="0"/>
              <a:t>We have </a:t>
            </a:r>
            <a:r>
              <a:rPr lang="en-US" sz="3600" dirty="0" err="1" smtClean="0"/>
              <a:t>practised</a:t>
            </a:r>
            <a:r>
              <a:rPr lang="en-US" sz="3600" dirty="0" smtClean="0"/>
              <a:t> using the appropriate tenses in an information leaflet;</a:t>
            </a:r>
          </a:p>
          <a:p>
            <a:r>
              <a:rPr lang="en-US" sz="3600" dirty="0" smtClean="0"/>
              <a:t> We have evaluated a partner’s essay;</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392089" y="3212976"/>
            <a:ext cx="6924328" cy="1656184"/>
          </a:xfrm>
        </p:spPr>
        <p:txBody>
          <a:bodyPr/>
          <a:lstStyle/>
          <a:p>
            <a:endParaRPr lang="en-US" dirty="0"/>
          </a:p>
        </p:txBody>
      </p:sp>
      <p:pic>
        <p:nvPicPr>
          <p:cNvPr id="2050" name="Picture 2" descr="Картинки для презентации &quot;thank you for your attention&quot; (20 фото) |  Приколис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497"/>
            <a:ext cx="9144000" cy="6828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60350"/>
            <a:ext cx="8785225" cy="865188"/>
          </a:xfrm>
        </p:spPr>
        <p:txBody>
          <a:bodyPr>
            <a:normAutofit fontScale="90000"/>
          </a:bodyPr>
          <a:lstStyle/>
          <a:p>
            <a:pPr algn="ctr"/>
            <a:r>
              <a:rPr lang="en-US" b="1" dirty="0" smtClean="0">
                <a:solidFill>
                  <a:srgbClr val="FF0000"/>
                </a:solidFill>
              </a:rPr>
              <a:t/>
            </a:r>
            <a:br>
              <a:rPr lang="en-US" b="1" dirty="0" smtClean="0">
                <a:solidFill>
                  <a:srgbClr val="FF0000"/>
                </a:solidFill>
              </a:rPr>
            </a:br>
            <a:r>
              <a:rPr lang="en-US" sz="6000" b="1" dirty="0" smtClean="0">
                <a:solidFill>
                  <a:schemeClr val="accent2"/>
                </a:solidFill>
              </a:rPr>
              <a:t>Lesson objectives:</a:t>
            </a:r>
            <a:r>
              <a:rPr lang="en-US" b="1" dirty="0" smtClean="0">
                <a:solidFill>
                  <a:srgbClr val="FF0000"/>
                </a:solidFill>
              </a:rPr>
              <a:t/>
            </a:r>
            <a:br>
              <a:rPr lang="en-US" b="1" dirty="0" smtClean="0">
                <a:solidFill>
                  <a:srgbClr val="FF0000"/>
                </a:solidFill>
              </a:rPr>
            </a:br>
            <a:endParaRPr lang="en-US" b="1" dirty="0" smtClean="0">
              <a:solidFill>
                <a:srgbClr val="FF0000"/>
              </a:solidFill>
            </a:endParaRPr>
          </a:p>
        </p:txBody>
      </p:sp>
      <p:sp>
        <p:nvSpPr>
          <p:cNvPr id="3" name="Содержимое 2"/>
          <p:cNvSpPr>
            <a:spLocks noGrp="1"/>
          </p:cNvSpPr>
          <p:nvPr>
            <p:ph idx="4294967295"/>
          </p:nvPr>
        </p:nvSpPr>
        <p:spPr>
          <a:xfrm>
            <a:off x="323528" y="2420888"/>
            <a:ext cx="8640960" cy="3816424"/>
          </a:xfrm>
        </p:spPr>
        <p:txBody>
          <a:bodyPr>
            <a:normAutofit/>
          </a:bodyPr>
          <a:lstStyle/>
          <a:p>
            <a:r>
              <a:rPr lang="en-US" sz="4400" b="1" i="1" dirty="0" smtClean="0">
                <a:latin typeface="Harlow Solid Italic" panose="04030604020F02020D02" pitchFamily="82" charset="0"/>
              </a:rPr>
              <a:t>to practise using the appropriate tenses in an information leaflet;</a:t>
            </a:r>
          </a:p>
          <a:p>
            <a:r>
              <a:rPr lang="en-US" sz="4400" b="1" i="1" dirty="0" smtClean="0">
                <a:latin typeface="Harlow Solid Italic" panose="04030604020F02020D02" pitchFamily="82" charset="0"/>
              </a:rPr>
              <a:t>to write an information leaflet;</a:t>
            </a:r>
          </a:p>
          <a:p>
            <a:r>
              <a:rPr lang="en-US" sz="4400" b="1" i="1" dirty="0" smtClean="0">
                <a:latin typeface="Harlow Solid Italic" panose="04030604020F02020D02" pitchFamily="82" charset="0"/>
              </a:rPr>
              <a:t>to evaluate a partner’s essay;</a:t>
            </a:r>
            <a:endParaRPr lang="en-US" sz="4400" b="1" i="1" dirty="0">
              <a:latin typeface="Harlow Solid Italic" panose="04030604020F02020D02" pitchFamily="82" charset="0"/>
            </a:endParaRP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0"/>
            <a:ext cx="8229600" cy="862236"/>
          </a:xfrm>
        </p:spPr>
        <p:txBody>
          <a:bodyPr/>
          <a:lstStyle/>
          <a:p>
            <a:pPr algn="ctr"/>
            <a:r>
              <a:rPr lang="en-US" sz="4800" dirty="0" smtClean="0">
                <a:solidFill>
                  <a:srgbClr val="FF0000"/>
                </a:solidFill>
                <a:latin typeface="Bodoni MT Black" pitchFamily="18" charset="0"/>
                <a:cs typeface="Aharoni" pitchFamily="2" charset="-79"/>
              </a:rPr>
              <a:t>Plan</a:t>
            </a:r>
            <a:endParaRPr lang="en-US" sz="4800" dirty="0">
              <a:solidFill>
                <a:srgbClr val="FF0000"/>
              </a:solidFill>
              <a:latin typeface="Bodoni MT Black" pitchFamily="18" charset="0"/>
              <a:cs typeface="Aharoni" pitchFamily="2" charset="-79"/>
            </a:endParaRPr>
          </a:p>
        </p:txBody>
      </p:sp>
      <p:sp>
        <p:nvSpPr>
          <p:cNvPr id="3" name="Содержимое 2"/>
          <p:cNvSpPr>
            <a:spLocks noGrp="1"/>
          </p:cNvSpPr>
          <p:nvPr>
            <p:ph idx="1"/>
          </p:nvPr>
        </p:nvSpPr>
        <p:spPr>
          <a:xfrm>
            <a:off x="179512" y="1052736"/>
            <a:ext cx="8712968" cy="5195671"/>
          </a:xfrm>
        </p:spPr>
        <p:txBody>
          <a:bodyPr>
            <a:normAutofit/>
          </a:bodyPr>
          <a:lstStyle/>
          <a:p>
            <a:r>
              <a:rPr lang="en-US" sz="2400" b="1" u="sng" dirty="0" smtClean="0">
                <a:solidFill>
                  <a:srgbClr val="FF0000"/>
                </a:solidFill>
              </a:rPr>
              <a:t>Introduction</a:t>
            </a:r>
            <a:r>
              <a:rPr lang="en-US" sz="2400" u="sng" dirty="0" smtClean="0">
                <a:solidFill>
                  <a:srgbClr val="FF0000"/>
                </a:solidFill>
              </a:rPr>
              <a:t> </a:t>
            </a:r>
          </a:p>
          <a:p>
            <a:pPr>
              <a:buNone/>
            </a:pPr>
            <a:r>
              <a:rPr lang="en-US" sz="2400" dirty="0" smtClean="0"/>
              <a:t>   </a:t>
            </a:r>
            <a:r>
              <a:rPr lang="ru-RU" sz="2400" dirty="0" smtClean="0"/>
              <a:t> </a:t>
            </a:r>
            <a:r>
              <a:rPr lang="en-US" sz="2400" i="1" dirty="0" smtClean="0"/>
              <a:t>(</a:t>
            </a:r>
            <a:r>
              <a:rPr lang="en-US" sz="2400" b="1" i="1" dirty="0" smtClean="0"/>
              <a:t>Para 1) state the purpose of the information leaflet </a:t>
            </a:r>
          </a:p>
          <a:p>
            <a:r>
              <a:rPr lang="en-US" sz="2400" b="1" u="sng" dirty="0" smtClean="0">
                <a:solidFill>
                  <a:srgbClr val="FF0000"/>
                </a:solidFill>
              </a:rPr>
              <a:t>Main Body </a:t>
            </a:r>
          </a:p>
          <a:p>
            <a:pPr>
              <a:buNone/>
            </a:pPr>
            <a:r>
              <a:rPr lang="en-US" sz="2400" dirty="0" smtClean="0"/>
              <a:t>   </a:t>
            </a:r>
            <a:r>
              <a:rPr lang="ru-RU" sz="2400" dirty="0" smtClean="0"/>
              <a:t> </a:t>
            </a:r>
            <a:r>
              <a:rPr lang="en-US" sz="2400" b="1" i="1" dirty="0" smtClean="0"/>
              <a:t>(Paras 2 &amp; 4) present information in separate paragraphs under appropriate headings </a:t>
            </a:r>
          </a:p>
          <a:p>
            <a:r>
              <a:rPr lang="en-US" sz="2400" b="1" u="sng" dirty="0" smtClean="0">
                <a:solidFill>
                  <a:srgbClr val="FF0000"/>
                </a:solidFill>
              </a:rPr>
              <a:t>Conclusion </a:t>
            </a:r>
          </a:p>
          <a:p>
            <a:pPr>
              <a:buNone/>
            </a:pPr>
            <a:r>
              <a:rPr lang="en-US" sz="2400" b="1" dirty="0" smtClean="0"/>
              <a:t>  </a:t>
            </a:r>
            <a:r>
              <a:rPr lang="ru-RU" sz="2400" b="1" dirty="0" smtClean="0"/>
              <a:t>  </a:t>
            </a:r>
            <a:r>
              <a:rPr lang="en-US" sz="2400" b="1" i="1" dirty="0" smtClean="0"/>
              <a:t>(Para 5) </a:t>
            </a:r>
            <a:r>
              <a:rPr lang="en-US" sz="2400" b="1" i="1" dirty="0" err="1" smtClean="0"/>
              <a:t>summarise</a:t>
            </a:r>
            <a:r>
              <a:rPr lang="ru-RU" sz="2400" b="1" i="1" dirty="0" smtClean="0"/>
              <a:t> </a:t>
            </a:r>
            <a:r>
              <a:rPr lang="en-US" sz="2400" b="1" i="1" dirty="0" smtClean="0"/>
              <a:t> information</a:t>
            </a:r>
            <a:endParaRPr lang="en-US" sz="2400" b="1" i="1" dirty="0"/>
          </a:p>
        </p:txBody>
      </p:sp>
      <p:pic>
        <p:nvPicPr>
          <p:cNvPr id="1026" name="Picture 2" descr="ESSAY STRUCTURE - CAJCS Extended Essay Guide - LibGuides at The Cathedral  and John Connon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09120"/>
            <a:ext cx="9144000" cy="1944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Structuring an Answer_ Intro, Main Body, Conclusion">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cstate="print"/>
          <a:stretch>
            <a:fillRect/>
          </a:stretch>
        </p:blipFill>
        <p:spPr>
          <a:xfrm>
            <a:off x="107504" y="116633"/>
            <a:ext cx="8928992" cy="5832648"/>
          </a:xfrm>
        </p:spPr>
      </p:pic>
    </p:spTree>
    <p:extLst>
      <p:ext uri="{BB962C8B-B14F-4D97-AF65-F5344CB8AC3E}">
        <p14:creationId xmlns:p14="http://schemas.microsoft.com/office/powerpoint/2010/main" val="395372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0"/>
            <a:ext cx="8229600" cy="1006252"/>
          </a:xfrm>
        </p:spPr>
        <p:txBody>
          <a:bodyPr/>
          <a:lstStyle/>
          <a:p>
            <a:pPr algn="ctr"/>
            <a:r>
              <a:rPr lang="en-US" b="1" dirty="0" smtClean="0">
                <a:solidFill>
                  <a:srgbClr val="00B0F0"/>
                </a:solidFill>
              </a:rPr>
              <a:t>Useful Language</a:t>
            </a:r>
            <a:endParaRPr lang="en-US" b="1" dirty="0">
              <a:solidFill>
                <a:srgbClr val="00B0F0"/>
              </a:solidFill>
            </a:endParaRPr>
          </a:p>
        </p:txBody>
      </p:sp>
      <p:sp>
        <p:nvSpPr>
          <p:cNvPr id="3" name="Содержимое 2"/>
          <p:cNvSpPr>
            <a:spLocks noGrp="1"/>
          </p:cNvSpPr>
          <p:nvPr>
            <p:ph idx="1"/>
          </p:nvPr>
        </p:nvSpPr>
        <p:spPr>
          <a:xfrm>
            <a:off x="107504" y="836712"/>
            <a:ext cx="8928992" cy="5832647"/>
          </a:xfrm>
        </p:spPr>
        <p:txBody>
          <a:bodyPr>
            <a:noAutofit/>
          </a:bodyPr>
          <a:lstStyle/>
          <a:p>
            <a:pPr>
              <a:buNone/>
            </a:pPr>
            <a:r>
              <a:rPr lang="en-US" sz="2800" b="1" dirty="0" smtClean="0"/>
              <a:t> </a:t>
            </a:r>
            <a:r>
              <a:rPr lang="en-US" sz="2700" b="1" dirty="0" smtClean="0">
                <a:solidFill>
                  <a:srgbClr val="FF0000"/>
                </a:solidFill>
                <a:latin typeface="Harlow Solid Italic" panose="04030604020F02020D02" pitchFamily="82" charset="0"/>
              </a:rPr>
              <a:t>Introduction</a:t>
            </a:r>
          </a:p>
          <a:p>
            <a:r>
              <a:rPr lang="en-US" sz="2700" dirty="0" smtClean="0">
                <a:latin typeface="Harlow Solid Italic" panose="04030604020F02020D02" pitchFamily="82" charset="0"/>
              </a:rPr>
              <a:t> </a:t>
            </a:r>
            <a:r>
              <a:rPr lang="ru-RU" sz="2700" dirty="0" smtClean="0">
                <a:latin typeface="Harlow Solid Italic" panose="04030604020F02020D02" pitchFamily="82" charset="0"/>
              </a:rPr>
              <a:t> </a:t>
            </a:r>
            <a:r>
              <a:rPr lang="en-US" sz="2700" b="1" dirty="0" smtClean="0">
                <a:latin typeface="Harlow Solid Italic" panose="04030604020F02020D02" pitchFamily="82" charset="0"/>
              </a:rPr>
              <a:t>The following information should help you</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/provide useful</a:t>
            </a:r>
          </a:p>
          <a:p>
            <a:pPr>
              <a:buNone/>
            </a:pPr>
            <a:r>
              <a:rPr lang="en-US" sz="2700" b="1" dirty="0" smtClean="0">
                <a:latin typeface="Harlow Solid Italic" panose="04030604020F02020D02" pitchFamily="82" charset="0"/>
              </a:rPr>
              <a:t>      </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information about …</a:t>
            </a:r>
          </a:p>
          <a:p>
            <a:r>
              <a:rPr lang="en-US" sz="2700" dirty="0" smtClean="0">
                <a:latin typeface="Harlow Solid Italic" panose="04030604020F02020D02" pitchFamily="82" charset="0"/>
              </a:rPr>
              <a:t> </a:t>
            </a:r>
            <a:r>
              <a:rPr lang="ru-RU" sz="2700" dirty="0" smtClean="0">
                <a:latin typeface="Harlow Solid Italic" panose="04030604020F02020D02" pitchFamily="82" charset="0"/>
              </a:rPr>
              <a:t> </a:t>
            </a:r>
            <a:r>
              <a:rPr lang="en-US" sz="2700" b="1" dirty="0" smtClean="0">
                <a:latin typeface="Harlow Solid Italic" panose="04030604020F02020D02" pitchFamily="82" charset="0"/>
              </a:rPr>
              <a:t>We have included details</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features about …</a:t>
            </a:r>
          </a:p>
          <a:p>
            <a:pPr>
              <a:buNone/>
            </a:pPr>
            <a:r>
              <a:rPr lang="en-US" sz="2700" b="1" dirty="0" smtClean="0">
                <a:solidFill>
                  <a:srgbClr val="FF0000"/>
                </a:solidFill>
                <a:latin typeface="Harlow Solid Italic" panose="04030604020F02020D02" pitchFamily="82" charset="0"/>
              </a:rPr>
              <a:t>The university: </a:t>
            </a:r>
            <a:r>
              <a:rPr lang="ru-RU" sz="2700" b="1" dirty="0" smtClean="0">
                <a:solidFill>
                  <a:srgbClr val="FF0000"/>
                </a:solidFill>
                <a:latin typeface="Harlow Solid Italic" panose="04030604020F02020D02" pitchFamily="82" charset="0"/>
              </a:rPr>
              <a:t> </a:t>
            </a:r>
            <a:r>
              <a:rPr lang="en-US" sz="2700" b="1" dirty="0" smtClean="0">
                <a:latin typeface="Harlow Solid Italic" panose="04030604020F02020D02" pitchFamily="82" charset="0"/>
              </a:rPr>
              <a:t>It was founded … . Its facilities are/</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include … . </a:t>
            </a:r>
          </a:p>
          <a:p>
            <a:pPr>
              <a:buNone/>
            </a:pPr>
            <a:r>
              <a:rPr lang="en-US" sz="2700" b="1" dirty="0" smtClean="0">
                <a:solidFill>
                  <a:srgbClr val="FF0000"/>
                </a:solidFill>
                <a:latin typeface="Harlow Solid Italic" panose="04030604020F02020D02" pitchFamily="82" charset="0"/>
              </a:rPr>
              <a:t>The city and the surrounding area:</a:t>
            </a:r>
            <a:r>
              <a:rPr lang="en-US" sz="2700" b="1" dirty="0" smtClean="0">
                <a:solidFill>
                  <a:srgbClr val="C00000"/>
                </a:solidFill>
                <a:latin typeface="Harlow Solid Italic" panose="04030604020F02020D02" pitchFamily="82" charset="0"/>
              </a:rPr>
              <a:t> </a:t>
            </a:r>
            <a:r>
              <a:rPr lang="ru-RU" sz="2700" b="1" dirty="0" smtClean="0">
                <a:solidFill>
                  <a:srgbClr val="C00000"/>
                </a:solidFill>
                <a:latin typeface="Harlow Solid Italic" panose="04030604020F02020D02" pitchFamily="82" charset="0"/>
              </a:rPr>
              <a:t> </a:t>
            </a:r>
            <a:r>
              <a:rPr lang="en-US" sz="2700" b="1" dirty="0" smtClean="0">
                <a:latin typeface="Harlow Solid Italic" panose="04030604020F02020D02" pitchFamily="82" charset="0"/>
              </a:rPr>
              <a:t>It is located in</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/close to … .</a:t>
            </a:r>
          </a:p>
          <a:p>
            <a:pPr>
              <a:buNone/>
            </a:pPr>
            <a:r>
              <a:rPr lang="en-US" sz="2700" b="1" dirty="0" smtClean="0">
                <a:latin typeface="Harlow Solid Italic" panose="04030604020F02020D02" pitchFamily="82" charset="0"/>
              </a:rPr>
              <a:t>It has many attractions</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places of interest … .The city</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is/</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has/features … . </a:t>
            </a:r>
          </a:p>
          <a:p>
            <a:pPr>
              <a:buNone/>
            </a:pPr>
            <a:r>
              <a:rPr lang="en-US" sz="2700" b="1" dirty="0" smtClean="0">
                <a:solidFill>
                  <a:srgbClr val="FF0000"/>
                </a:solidFill>
                <a:latin typeface="Harlow Solid Italic" panose="04030604020F02020D02" pitchFamily="82" charset="0"/>
              </a:rPr>
              <a:t>Events &amp; Activities: </a:t>
            </a:r>
            <a:r>
              <a:rPr lang="ru-RU" sz="2700" b="1" dirty="0" smtClean="0">
                <a:solidFill>
                  <a:srgbClr val="FF0000"/>
                </a:solidFill>
                <a:latin typeface="Harlow Solid Italic" panose="04030604020F02020D02" pitchFamily="82" charset="0"/>
              </a:rPr>
              <a:t> </a:t>
            </a:r>
            <a:r>
              <a:rPr lang="en-US" sz="2700" b="1" dirty="0" smtClean="0">
                <a:latin typeface="Harlow Solid Italic" panose="04030604020F02020D02" pitchFamily="82" charset="0"/>
              </a:rPr>
              <a:t>There is a great variety</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range of … . There</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are … and you can</a:t>
            </a:r>
            <a:endParaRPr lang="ru-RU" sz="2700" b="1" dirty="0" smtClean="0">
              <a:latin typeface="Harlow Solid Italic" panose="04030604020F02020D02" pitchFamily="82" charset="0"/>
            </a:endParaRPr>
          </a:p>
          <a:p>
            <a:pPr>
              <a:buNone/>
            </a:pPr>
            <a:r>
              <a:rPr lang="en-US" sz="2700" b="1" dirty="0" smtClean="0">
                <a:latin typeface="Harlow Solid Italic" panose="04030604020F02020D02" pitchFamily="82" charset="0"/>
              </a:rPr>
              <a:t>enjoy/</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be entertained by/appreciate … . </a:t>
            </a:r>
          </a:p>
          <a:p>
            <a:pPr>
              <a:buNone/>
            </a:pPr>
            <a:r>
              <a:rPr lang="en-US" sz="2700" b="1" dirty="0" smtClean="0">
                <a:solidFill>
                  <a:srgbClr val="FF0000"/>
                </a:solidFill>
                <a:latin typeface="Harlow Solid Italic" panose="04030604020F02020D02" pitchFamily="82" charset="0"/>
              </a:rPr>
              <a:t>Conclusion</a:t>
            </a:r>
            <a:r>
              <a:rPr lang="en-US" sz="2700" dirty="0" smtClean="0">
                <a:latin typeface="Harlow Solid Italic" panose="04030604020F02020D02" pitchFamily="82" charset="0"/>
              </a:rPr>
              <a:t> </a:t>
            </a:r>
            <a:r>
              <a:rPr lang="ru-RU" sz="2700" dirty="0" smtClean="0">
                <a:latin typeface="Harlow Solid Italic" panose="04030604020F02020D02" pitchFamily="82" charset="0"/>
              </a:rPr>
              <a:t> </a:t>
            </a:r>
            <a:r>
              <a:rPr lang="en-US" sz="2700" b="1" dirty="0" smtClean="0">
                <a:latin typeface="Harlow Solid Italic" panose="04030604020F02020D02" pitchFamily="82" charset="0"/>
              </a:rPr>
              <a:t>We hope your stay is/</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will be unforgettable</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memorable</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a:t>
            </a:r>
            <a:r>
              <a:rPr lang="ru-RU" sz="2700" b="1" dirty="0" smtClean="0">
                <a:latin typeface="Harlow Solid Italic" panose="04030604020F02020D02" pitchFamily="82" charset="0"/>
              </a:rPr>
              <a:t> </a:t>
            </a:r>
            <a:r>
              <a:rPr lang="en-US" sz="2700" b="1" dirty="0" smtClean="0">
                <a:latin typeface="Harlow Solid Italic" panose="04030604020F02020D02" pitchFamily="82" charset="0"/>
              </a:rPr>
              <a:t>pleasant.</a:t>
            </a:r>
            <a:endParaRPr lang="en-US" sz="2700" b="1" dirty="0">
              <a:latin typeface="Harlow Solid Italic" panose="04030604020F02020D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642350" cy="922337"/>
          </a:xfrm>
        </p:spPr>
        <p:txBody>
          <a:bodyPr>
            <a:noAutofit/>
          </a:bodyPr>
          <a:lstStyle/>
          <a:p>
            <a:pPr algn="l"/>
            <a:r>
              <a:rPr lang="en-US" sz="2400" b="1" dirty="0" smtClean="0">
                <a:solidFill>
                  <a:srgbClr val="FF0000"/>
                </a:solidFill>
              </a:rPr>
              <a:t>Ex 4 p 107 </a:t>
            </a:r>
            <a:r>
              <a:rPr lang="en-US" sz="2400" b="1" dirty="0" smtClean="0">
                <a:solidFill>
                  <a:srgbClr val="00B050"/>
                </a:solidFill>
              </a:rPr>
              <a:t>Complete the extract  with the following verbs in their correct form: </a:t>
            </a:r>
            <a:r>
              <a:rPr lang="en-US" sz="2400" b="1" dirty="0" smtClean="0">
                <a:solidFill>
                  <a:srgbClr val="FF0000"/>
                </a:solidFill>
              </a:rPr>
              <a:t>plan, follow, keep, inform, expect.</a:t>
            </a:r>
            <a:endParaRPr lang="en-US" sz="2400" b="1" dirty="0">
              <a:solidFill>
                <a:srgbClr val="FF0000"/>
              </a:solidFill>
            </a:endParaRPr>
          </a:p>
        </p:txBody>
      </p:sp>
      <p:sp>
        <p:nvSpPr>
          <p:cNvPr id="3" name="Содержимое 2"/>
          <p:cNvSpPr>
            <a:spLocks noGrp="1"/>
          </p:cNvSpPr>
          <p:nvPr>
            <p:ph idx="4294967295"/>
          </p:nvPr>
        </p:nvSpPr>
        <p:spPr>
          <a:xfrm>
            <a:off x="179512" y="1268413"/>
            <a:ext cx="8784976" cy="5329237"/>
          </a:xfrm>
          <a:blipFill>
            <a:blip r:embed="rId2" cstate="print"/>
            <a:tile tx="0" ty="0" sx="100000" sy="100000" flip="none" algn="tl"/>
          </a:blipFill>
        </p:spPr>
        <p:txBody>
          <a:bodyPr>
            <a:normAutofit fontScale="67500" lnSpcReduction="20000"/>
          </a:bodyPr>
          <a:lstStyle/>
          <a:p>
            <a:pPr algn="ctr">
              <a:buNone/>
            </a:pPr>
            <a:r>
              <a:rPr lang="en-US" b="1" dirty="0" smtClean="0">
                <a:solidFill>
                  <a:srgbClr val="002060"/>
                </a:solidFill>
                <a:latin typeface="Arial Rounded MT Bold" panose="020F0704030504030204" pitchFamily="34" charset="0"/>
              </a:rPr>
              <a:t>Workplace  Regulations  &amp;  Guidelines</a:t>
            </a:r>
          </a:p>
          <a:p>
            <a:pPr>
              <a:buNone/>
            </a:pPr>
            <a:r>
              <a:rPr lang="en-US" sz="2800" b="1" dirty="0" smtClean="0">
                <a:solidFill>
                  <a:srgbClr val="7030A0"/>
                </a:solidFill>
              </a:rPr>
              <a:t>To have a well-</a:t>
            </a:r>
            <a:r>
              <a:rPr lang="en-US" sz="2800" b="1" dirty="0" err="1" smtClean="0">
                <a:solidFill>
                  <a:srgbClr val="7030A0"/>
                </a:solidFill>
              </a:rPr>
              <a:t>organised</a:t>
            </a:r>
            <a:r>
              <a:rPr lang="en-US" sz="2800" b="1" dirty="0" smtClean="0">
                <a:solidFill>
                  <a:srgbClr val="7030A0"/>
                </a:solidFill>
              </a:rPr>
              <a:t> and pleasant office</a:t>
            </a:r>
            <a:r>
              <a:rPr lang="ru-RU" altLang="en-US" sz="2800" b="1" dirty="0" smtClean="0">
                <a:solidFill>
                  <a:srgbClr val="7030A0"/>
                </a:solidFill>
              </a:rPr>
              <a:t> </a:t>
            </a:r>
            <a:r>
              <a:rPr lang="en-US" sz="2800" b="1" dirty="0" smtClean="0">
                <a:solidFill>
                  <a:srgbClr val="7030A0"/>
                </a:solidFill>
              </a:rPr>
              <a:t>environment, all</a:t>
            </a:r>
          </a:p>
          <a:p>
            <a:pPr>
              <a:buNone/>
            </a:pPr>
            <a:r>
              <a:rPr lang="en-US" sz="2800" b="1" dirty="0" smtClean="0">
                <a:solidFill>
                  <a:srgbClr val="7030A0"/>
                </a:solidFill>
              </a:rPr>
              <a:t>employees need 1)...</a:t>
            </a:r>
            <a:r>
              <a:rPr lang="ru-RU" altLang="en-US" sz="2800" b="1" dirty="0" smtClean="0">
                <a:solidFill>
                  <a:srgbClr val="7030A0"/>
                </a:solidFill>
              </a:rPr>
              <a:t>..</a:t>
            </a:r>
            <a:r>
              <a:rPr lang="en-US" sz="2800" b="1" dirty="0" smtClean="0">
                <a:solidFill>
                  <a:srgbClr val="7030A0"/>
                </a:solidFill>
              </a:rPr>
              <a:t> some simple rules:</a:t>
            </a:r>
          </a:p>
          <a:p>
            <a:pPr>
              <a:buNone/>
            </a:pPr>
            <a:r>
              <a:rPr lang="en-US" sz="2800" b="1" dirty="0" smtClean="0"/>
              <a:t>Dress</a:t>
            </a:r>
          </a:p>
          <a:p>
            <a:pPr>
              <a:buNone/>
            </a:pPr>
            <a:r>
              <a:rPr lang="en-US" sz="2800" b="1" dirty="0" smtClean="0">
                <a:solidFill>
                  <a:srgbClr val="7030A0"/>
                </a:solidFill>
              </a:rPr>
              <a:t>There are no set requirements regarding what to wear.</a:t>
            </a:r>
          </a:p>
          <a:p>
            <a:pPr>
              <a:buNone/>
            </a:pPr>
            <a:r>
              <a:rPr lang="en-US" sz="2800" b="1" dirty="0" smtClean="0">
                <a:solidFill>
                  <a:srgbClr val="7030A0"/>
                </a:solidFill>
              </a:rPr>
              <a:t>However,all</a:t>
            </a:r>
            <a:r>
              <a:rPr lang="ru-RU" altLang="en-US" sz="2800" b="1" dirty="0" smtClean="0">
                <a:solidFill>
                  <a:srgbClr val="7030A0"/>
                </a:solidFill>
              </a:rPr>
              <a:t> </a:t>
            </a:r>
            <a:r>
              <a:rPr lang="en-US" sz="2800" b="1" dirty="0" smtClean="0">
                <a:solidFill>
                  <a:srgbClr val="7030A0"/>
                </a:solidFill>
              </a:rPr>
              <a:t>employees 2) ...</a:t>
            </a:r>
            <a:r>
              <a:rPr lang="ru-RU" altLang="en-US" sz="2800" b="1" dirty="0" smtClean="0">
                <a:solidFill>
                  <a:srgbClr val="7030A0"/>
                </a:solidFill>
              </a:rPr>
              <a:t>..</a:t>
            </a:r>
            <a:r>
              <a:rPr lang="en-US" sz="2800" b="1" dirty="0" smtClean="0">
                <a:solidFill>
                  <a:srgbClr val="7030A0"/>
                </a:solidFill>
              </a:rPr>
              <a:t>to dress formally.</a:t>
            </a:r>
          </a:p>
          <a:p>
            <a:pPr>
              <a:buNone/>
            </a:pPr>
            <a:r>
              <a:rPr lang="en-US" sz="2800" b="1" dirty="0" smtClean="0"/>
              <a:t> Annual Leave/Absences </a:t>
            </a:r>
          </a:p>
          <a:p>
            <a:pPr>
              <a:buNone/>
            </a:pPr>
            <a:r>
              <a:rPr lang="en-US" sz="2800" b="1" dirty="0" smtClean="0">
                <a:solidFill>
                  <a:srgbClr val="7030A0"/>
                </a:solidFill>
              </a:rPr>
              <a:t>Please inform your supervisor in writing about any holidays you </a:t>
            </a:r>
          </a:p>
          <a:p>
            <a:pPr>
              <a:buNone/>
            </a:pPr>
            <a:r>
              <a:rPr lang="en-US" sz="2800" b="1" dirty="0" smtClean="0">
                <a:solidFill>
                  <a:srgbClr val="7030A0"/>
                </a:solidFill>
              </a:rPr>
              <a:t>3) ....</a:t>
            </a:r>
            <a:r>
              <a:rPr lang="ru-RU" altLang="en-US" sz="2800" b="1" dirty="0" smtClean="0">
                <a:solidFill>
                  <a:srgbClr val="7030A0"/>
                </a:solidFill>
              </a:rPr>
              <a:t>..</a:t>
            </a:r>
            <a:r>
              <a:rPr lang="en-US" sz="2800" b="1" dirty="0" smtClean="0">
                <a:solidFill>
                  <a:srgbClr val="7030A0"/>
                </a:solidFill>
              </a:rPr>
              <a:t>to take at least one month in advance. If you are unable to</a:t>
            </a:r>
            <a:endParaRPr lang="ru-RU" sz="2800" b="1" dirty="0" smtClean="0">
              <a:solidFill>
                <a:srgbClr val="7030A0"/>
              </a:solidFill>
            </a:endParaRPr>
          </a:p>
          <a:p>
            <a:pPr>
              <a:buNone/>
            </a:pPr>
            <a:r>
              <a:rPr lang="en-US" sz="2800" b="1" dirty="0" smtClean="0">
                <a:solidFill>
                  <a:srgbClr val="7030A0"/>
                </a:solidFill>
              </a:rPr>
              <a:t>come</a:t>
            </a:r>
            <a:r>
              <a:rPr lang="ru-RU" sz="2800" b="1" dirty="0" smtClean="0">
                <a:solidFill>
                  <a:srgbClr val="7030A0"/>
                </a:solidFill>
              </a:rPr>
              <a:t> </a:t>
            </a:r>
            <a:r>
              <a:rPr lang="en-US" sz="2800" b="1" dirty="0" smtClean="0">
                <a:solidFill>
                  <a:srgbClr val="7030A0"/>
                </a:solidFill>
              </a:rPr>
              <a:t>to work for any reason, the company receptionist must 4) ....</a:t>
            </a:r>
            <a:r>
              <a:rPr lang="ru-RU" altLang="en-US" sz="2800" b="1" dirty="0" smtClean="0">
                <a:solidFill>
                  <a:srgbClr val="7030A0"/>
                </a:solidFill>
              </a:rPr>
              <a:t>.</a:t>
            </a:r>
            <a:r>
              <a:rPr lang="en-US" sz="2800" b="1" dirty="0" smtClean="0">
                <a:solidFill>
                  <a:srgbClr val="7030A0"/>
                </a:solidFill>
              </a:rPr>
              <a:t>by telephone. </a:t>
            </a:r>
          </a:p>
          <a:p>
            <a:pPr>
              <a:buNone/>
            </a:pPr>
            <a:r>
              <a:rPr lang="en-US" sz="2800" b="1" dirty="0" smtClean="0"/>
              <a:t>Courtesy to others </a:t>
            </a:r>
          </a:p>
          <a:p>
            <a:pPr>
              <a:buNone/>
            </a:pPr>
            <a:r>
              <a:rPr lang="en-US" sz="2800" b="1" dirty="0" smtClean="0">
                <a:solidFill>
                  <a:srgbClr val="7030A0"/>
                </a:solidFill>
              </a:rPr>
              <a:t>The office area and facilities should always be tidy and clean.</a:t>
            </a:r>
          </a:p>
          <a:p>
            <a:pPr>
              <a:buNone/>
            </a:pPr>
            <a:r>
              <a:rPr lang="en-US" sz="2800" b="1" dirty="0" smtClean="0">
                <a:solidFill>
                  <a:srgbClr val="7030A0"/>
                </a:solidFill>
              </a:rPr>
              <a:t>Likewise, noise and the use of mobile phones should 5) ....</a:t>
            </a:r>
            <a:r>
              <a:rPr lang="ru-RU" altLang="en-US" sz="2800" b="1" dirty="0" smtClean="0">
                <a:solidFill>
                  <a:srgbClr val="7030A0"/>
                </a:solidFill>
              </a:rPr>
              <a:t>..</a:t>
            </a:r>
            <a:endParaRPr lang="en-US" altLang="en-US" sz="2800" b="1" dirty="0" smtClean="0">
              <a:solidFill>
                <a:srgbClr val="7030A0"/>
              </a:solidFill>
            </a:endParaRPr>
          </a:p>
          <a:p>
            <a:pPr>
              <a:buNone/>
            </a:pPr>
            <a:r>
              <a:rPr lang="en-US" sz="2800" b="1" dirty="0" smtClean="0">
                <a:solidFill>
                  <a:srgbClr val="7030A0"/>
                </a:solidFill>
              </a:rPr>
              <a:t>to a minimum.</a:t>
            </a:r>
            <a:endParaRPr lang="en-US" sz="2800" b="1" dirty="0">
              <a:solidFill>
                <a:srgbClr val="7030A0"/>
              </a:solidFill>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2474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r>
              <a:rPr lang="en-US" b="1" dirty="0" smtClean="0">
                <a:solidFill>
                  <a:srgbClr val="7030A0"/>
                </a:solidFill>
              </a:rPr>
              <a:t>Suggested answer key</a:t>
            </a:r>
            <a:endParaRPr lang="en-US" dirty="0"/>
          </a:p>
        </p:txBody>
      </p:sp>
      <p:sp>
        <p:nvSpPr>
          <p:cNvPr id="3" name="Содержимое 2"/>
          <p:cNvSpPr>
            <a:spLocks noGrp="1"/>
          </p:cNvSpPr>
          <p:nvPr>
            <p:ph idx="1"/>
          </p:nvPr>
        </p:nvSpPr>
        <p:spPr>
          <a:xfrm>
            <a:off x="0" y="1124744"/>
            <a:ext cx="9144000" cy="525658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buNone/>
            </a:pPr>
            <a:r>
              <a:rPr lang="en-US" dirty="0" smtClean="0"/>
              <a:t>                   </a:t>
            </a:r>
            <a:r>
              <a:rPr lang="ru-RU" dirty="0" smtClean="0"/>
              <a:t>           </a:t>
            </a:r>
            <a:r>
              <a:rPr lang="en-US" sz="4400" b="1" dirty="0" smtClean="0"/>
              <a:t>1   to follow </a:t>
            </a:r>
          </a:p>
          <a:p>
            <a:pPr>
              <a:buNone/>
            </a:pPr>
            <a:r>
              <a:rPr lang="en-US" sz="4400" b="1" dirty="0" smtClean="0"/>
              <a:t>              2   are expected </a:t>
            </a:r>
          </a:p>
          <a:p>
            <a:pPr>
              <a:buNone/>
            </a:pPr>
            <a:r>
              <a:rPr lang="en-US" sz="4400" b="1" dirty="0" smtClean="0"/>
              <a:t>              3   plan </a:t>
            </a:r>
          </a:p>
          <a:p>
            <a:pPr>
              <a:buNone/>
            </a:pPr>
            <a:r>
              <a:rPr lang="en-US" sz="4400" b="1" dirty="0" smtClean="0"/>
              <a:t>              4   be informed </a:t>
            </a:r>
          </a:p>
          <a:p>
            <a:pPr>
              <a:buNone/>
            </a:pPr>
            <a:r>
              <a:rPr lang="en-US" sz="4400" b="1" dirty="0" smtClean="0"/>
              <a:t>              5   be kept</a:t>
            </a:r>
            <a:endParaRPr lang="en-US" sz="4400" b="1"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8964613" cy="1052513"/>
          </a:xfrm>
        </p:spPr>
        <p:txBody>
          <a:bodyPr/>
          <a:lstStyle/>
          <a:p>
            <a:r>
              <a:rPr lang="en-US" sz="2000" b="1" dirty="0" smtClean="0">
                <a:solidFill>
                  <a:srgbClr val="C00000"/>
                </a:solidFill>
              </a:rPr>
              <a:t>                         </a:t>
            </a:r>
            <a:r>
              <a:rPr lang="en-US" sz="2000" b="1" dirty="0" smtClean="0">
                <a:solidFill>
                  <a:srgbClr val="00B050"/>
                </a:solidFill>
              </a:rPr>
              <a:t>Read the rubric and underline the key words. </a:t>
            </a:r>
            <a:br>
              <a:rPr lang="en-US" sz="2000" b="1" dirty="0" smtClean="0">
                <a:solidFill>
                  <a:srgbClr val="00B050"/>
                </a:solidFill>
              </a:rPr>
            </a:br>
            <a:r>
              <a:rPr lang="en-US" sz="2000" b="1" dirty="0" smtClean="0">
                <a:solidFill>
                  <a:srgbClr val="00B050"/>
                </a:solidFill>
              </a:rPr>
              <a:t>                         Then answer the questions in </a:t>
            </a:r>
            <a:r>
              <a:rPr lang="en-US" sz="2000" b="1" dirty="0" smtClean="0">
                <a:solidFill>
                  <a:srgbClr val="FF0000"/>
                </a:solidFill>
              </a:rPr>
              <a:t>Ex 5 p107 </a:t>
            </a:r>
            <a:endParaRPr lang="en-US" sz="2000" dirty="0">
              <a:solidFill>
                <a:srgbClr val="FF0000"/>
              </a:solidFill>
            </a:endParaRPr>
          </a:p>
        </p:txBody>
      </p:sp>
      <p:sp>
        <p:nvSpPr>
          <p:cNvPr id="3" name="Содержимое 2"/>
          <p:cNvSpPr>
            <a:spLocks noGrp="1"/>
          </p:cNvSpPr>
          <p:nvPr>
            <p:ph idx="4294967295"/>
          </p:nvPr>
        </p:nvSpPr>
        <p:spPr>
          <a:xfrm>
            <a:off x="0" y="908050"/>
            <a:ext cx="9144000" cy="5219700"/>
          </a:xfrm>
          <a:blipFill>
            <a:blip r:embed="rId2" cstate="print"/>
            <a:tile tx="0" ty="0" sx="100000" sy="100000" flip="none" algn="tl"/>
          </a:blipFill>
        </p:spPr>
        <p:txBody>
          <a:bodyPr/>
          <a:lstStyle/>
          <a:p>
            <a:pPr>
              <a:buNone/>
            </a:pPr>
            <a:r>
              <a:rPr lang="en-US" sz="2800" dirty="0" smtClean="0"/>
              <a:t>    </a:t>
            </a:r>
            <a:r>
              <a:rPr lang="en-US" sz="2800" dirty="0" smtClean="0">
                <a:solidFill>
                  <a:srgbClr val="002060"/>
                </a:solidFill>
              </a:rPr>
              <a:t>Some foreign teachers are going to visit your university for a series of seminars but know very little about the area. As a member of the Students’ Union, you have been asked to prepare an information leaflet to be sent to the visitors before their arrival. You should include details about your university, the area, and the activities available to the teachers during their stay. Write your information text and include one or two photos to make the leaflet more attractive. </a:t>
            </a:r>
            <a:endParaRPr lang="ru-RU" sz="2800" dirty="0" smtClean="0">
              <a:solidFill>
                <a:srgbClr val="002060"/>
              </a:solidFill>
            </a:endParaRPr>
          </a:p>
          <a:p>
            <a:pPr>
              <a:buNone/>
            </a:pPr>
            <a:r>
              <a:rPr lang="ru-RU" sz="2800" b="1" dirty="0" smtClean="0">
                <a:solidFill>
                  <a:srgbClr val="002060"/>
                </a:solidFill>
              </a:rPr>
              <a:t>    </a:t>
            </a:r>
            <a:r>
              <a:rPr lang="en-US" sz="2800" b="1" dirty="0" smtClean="0">
                <a:solidFill>
                  <a:srgbClr val="C00000"/>
                </a:solidFill>
              </a:rPr>
              <a:t>(150-200 words)</a:t>
            </a:r>
            <a:endParaRPr lang="en-US" sz="2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404813"/>
            <a:ext cx="8820472" cy="582612"/>
          </a:xfrm>
        </p:spPr>
        <p:txBody>
          <a:bodyPr/>
          <a:lstStyle/>
          <a:p>
            <a:r>
              <a:rPr lang="en-US" sz="2400" b="1" dirty="0" smtClean="0">
                <a:solidFill>
                  <a:srgbClr val="C00000"/>
                </a:solidFill>
              </a:rPr>
              <a:t>                </a:t>
            </a:r>
            <a:r>
              <a:rPr lang="en-US" sz="2400" b="1" dirty="0" smtClean="0">
                <a:solidFill>
                  <a:srgbClr val="FF0000"/>
                </a:solidFill>
              </a:rPr>
              <a:t>Ex 5 p107   </a:t>
            </a:r>
            <a:r>
              <a:rPr lang="en-US" sz="2400" b="1" dirty="0" smtClean="0">
                <a:solidFill>
                  <a:srgbClr val="00B050"/>
                </a:solidFill>
              </a:rPr>
              <a:t>Answer the questions below</a:t>
            </a:r>
            <a:r>
              <a:rPr lang="en-US" sz="2400" dirty="0" smtClean="0"/>
              <a:t>.</a:t>
            </a:r>
            <a:endParaRPr lang="en-US" sz="2400" dirty="0"/>
          </a:p>
        </p:txBody>
      </p:sp>
      <p:sp>
        <p:nvSpPr>
          <p:cNvPr id="3" name="Содержимое 2"/>
          <p:cNvSpPr>
            <a:spLocks noGrp="1"/>
          </p:cNvSpPr>
          <p:nvPr>
            <p:ph idx="4294967295"/>
          </p:nvPr>
        </p:nvSpPr>
        <p:spPr>
          <a:xfrm>
            <a:off x="251520" y="1174750"/>
            <a:ext cx="8712968" cy="5422602"/>
          </a:xfrm>
        </p:spPr>
        <p:txBody>
          <a:bodyPr>
            <a:normAutofit/>
          </a:bodyPr>
          <a:lstStyle/>
          <a:p>
            <a:pPr>
              <a:buNone/>
            </a:pPr>
            <a:endParaRPr lang="en-US" sz="2400" b="1" dirty="0" smtClean="0">
              <a:solidFill>
                <a:srgbClr val="002060"/>
              </a:solidFill>
            </a:endParaRPr>
          </a:p>
          <a:p>
            <a:pPr>
              <a:buNone/>
            </a:pPr>
            <a:r>
              <a:rPr lang="ru-RU" sz="2400" b="1" dirty="0" smtClean="0"/>
              <a:t> </a:t>
            </a:r>
            <a:r>
              <a:rPr lang="en-US" sz="2400" b="1" dirty="0" smtClean="0"/>
              <a:t>1  </a:t>
            </a:r>
            <a:r>
              <a:rPr lang="ru-RU" sz="2400" b="1" dirty="0" smtClean="0"/>
              <a:t>   </a:t>
            </a:r>
            <a:r>
              <a:rPr lang="en-US" sz="2400" b="1" dirty="0" smtClean="0"/>
              <a:t>Who is going to read the information text? </a:t>
            </a:r>
          </a:p>
          <a:p>
            <a:pPr>
              <a:buNone/>
            </a:pPr>
            <a:r>
              <a:rPr lang="ru-RU" sz="2400" b="1" dirty="0" smtClean="0"/>
              <a:t> </a:t>
            </a:r>
            <a:r>
              <a:rPr lang="en-US" sz="2400" b="1" dirty="0" smtClean="0"/>
              <a:t>2  </a:t>
            </a:r>
            <a:r>
              <a:rPr lang="ru-RU" sz="2400" b="1" dirty="0" smtClean="0"/>
              <a:t>   </a:t>
            </a:r>
            <a:r>
              <a:rPr lang="en-US" sz="2400" b="1" dirty="0" smtClean="0"/>
              <a:t>What style will you write it in?</a:t>
            </a:r>
          </a:p>
          <a:p>
            <a:pPr>
              <a:buNone/>
            </a:pPr>
            <a:r>
              <a:rPr lang="ru-RU" sz="2400" b="1" dirty="0" smtClean="0"/>
              <a:t> </a:t>
            </a:r>
            <a:r>
              <a:rPr lang="en-US" sz="2400" b="1" dirty="0" smtClean="0"/>
              <a:t>3  </a:t>
            </a:r>
            <a:r>
              <a:rPr lang="ru-RU" sz="2400" b="1" dirty="0" smtClean="0"/>
              <a:t>   </a:t>
            </a:r>
            <a:r>
              <a:rPr lang="en-US" sz="2400" b="1" dirty="0" smtClean="0"/>
              <a:t>Select four of the following</a:t>
            </a:r>
            <a:r>
              <a:rPr lang="ru-RU" sz="2400" b="1" dirty="0" smtClean="0"/>
              <a:t> </a:t>
            </a:r>
            <a:r>
              <a:rPr lang="en-US" sz="2400" b="1" dirty="0" smtClean="0"/>
              <a:t>subheadings  which </a:t>
            </a:r>
            <a:endParaRPr lang="ru-RU" sz="2400" b="1" dirty="0" smtClean="0"/>
          </a:p>
          <a:p>
            <a:pPr>
              <a:buNone/>
            </a:pPr>
            <a:r>
              <a:rPr lang="ru-RU" sz="2400" b="1" dirty="0" smtClean="0"/>
              <a:t>        </a:t>
            </a:r>
            <a:r>
              <a:rPr lang="en-US" sz="2400" b="1" dirty="0" smtClean="0"/>
              <a:t>would be appropriate for the  information text.</a:t>
            </a:r>
          </a:p>
          <a:p>
            <a:pPr>
              <a:buNone/>
            </a:pPr>
            <a:r>
              <a:rPr lang="en-US" sz="2400" dirty="0" smtClean="0">
                <a:solidFill>
                  <a:schemeClr val="accent1"/>
                </a:solidFill>
                <a:latin typeface="Aharoni" pitchFamily="2" charset="-79"/>
                <a:cs typeface="Aharoni" pitchFamily="2" charset="-79"/>
              </a:rPr>
              <a:t>   </a:t>
            </a:r>
            <a:r>
              <a:rPr lang="en-US" sz="2400" dirty="0" smtClean="0">
                <a:solidFill>
                  <a:srgbClr val="FFFF00"/>
                </a:solidFill>
                <a:latin typeface="Arial" panose="020B0604020202020204" pitchFamily="34" charset="0"/>
                <a:cs typeface="Arial" panose="020B0604020202020204" pitchFamily="34" charset="0"/>
              </a:rPr>
              <a:t>THE UNIVERSITY </a:t>
            </a:r>
            <a:r>
              <a:rPr lang="ru-RU" sz="2400" dirty="0" smtClean="0">
                <a:solidFill>
                  <a:srgbClr val="FFFF00"/>
                </a:solidFill>
                <a:latin typeface="Arial" panose="020B0604020202020204" pitchFamily="34" charset="0"/>
                <a:cs typeface="Arial" panose="020B0604020202020204" pitchFamily="34" charset="0"/>
              </a:rPr>
              <a:t> </a:t>
            </a:r>
            <a:r>
              <a:rPr lang="en-US" sz="2400" dirty="0" smtClean="0">
                <a:solidFill>
                  <a:srgbClr val="FFFF00"/>
                </a:solidFill>
                <a:latin typeface="Arial" panose="020B0604020202020204" pitchFamily="34" charset="0"/>
                <a:cs typeface="Arial" panose="020B0604020202020204" pitchFamily="34" charset="0"/>
              </a:rPr>
              <a:t>  </a:t>
            </a:r>
            <a:r>
              <a:rPr lang="en-US" sz="2400" dirty="0" smtClean="0">
                <a:solidFill>
                  <a:srgbClr val="00B0F0"/>
                </a:solidFill>
                <a:latin typeface="Arial" panose="020B0604020202020204" pitchFamily="34" charset="0"/>
                <a:cs typeface="Arial" panose="020B0604020202020204" pitchFamily="34" charset="0"/>
              </a:rPr>
              <a:t>Enjoy your stay!  </a:t>
            </a:r>
            <a:r>
              <a:rPr lang="ru-RU" sz="2400" dirty="0" smtClean="0">
                <a:solidFill>
                  <a:srgbClr val="00B0F0"/>
                </a:solidFill>
                <a:latin typeface="Arial" panose="020B0604020202020204" pitchFamily="34" charset="0"/>
                <a:cs typeface="Arial" panose="020B0604020202020204" pitchFamily="34" charset="0"/>
              </a:rPr>
              <a:t> </a:t>
            </a:r>
            <a:r>
              <a:rPr lang="en-US" sz="2400" dirty="0" smtClean="0">
                <a:solidFill>
                  <a:srgbClr val="00B0F0"/>
                </a:solidFill>
                <a:latin typeface="Arial" panose="020B0604020202020204" pitchFamily="34" charset="0"/>
                <a:cs typeface="Arial" panose="020B0604020202020204" pitchFamily="34" charset="0"/>
              </a:rPr>
              <a:t> </a:t>
            </a:r>
            <a:r>
              <a:rPr lang="en-US" sz="2400" dirty="0" smtClean="0">
                <a:solidFill>
                  <a:srgbClr val="00B050"/>
                </a:solidFill>
                <a:latin typeface="Arial" panose="020B0604020202020204" pitchFamily="34" charset="0"/>
                <a:cs typeface="Arial" panose="020B0604020202020204" pitchFamily="34" charset="0"/>
              </a:rPr>
              <a:t>See you soon! </a:t>
            </a:r>
          </a:p>
          <a:p>
            <a:pPr>
              <a:buNone/>
            </a:pPr>
            <a:r>
              <a:rPr lang="en-US" sz="2400" b="1" dirty="0" smtClean="0">
                <a:solidFill>
                  <a:srgbClr val="7030A0"/>
                </a:solidFill>
                <a:latin typeface="Arial" panose="020B0604020202020204" pitchFamily="34" charset="0"/>
                <a:cs typeface="Arial" panose="020B0604020202020204" pitchFamily="34" charset="0"/>
              </a:rPr>
              <a:t> </a:t>
            </a:r>
            <a:r>
              <a:rPr lang="ru-RU" sz="2400" b="1" dirty="0" smtClean="0">
                <a:solidFill>
                  <a:srgbClr val="7030A0"/>
                </a:solidFill>
                <a:latin typeface="Arial" panose="020B0604020202020204" pitchFamily="34" charset="0"/>
                <a:cs typeface="Arial" panose="020B0604020202020204" pitchFamily="34" charset="0"/>
              </a:rPr>
              <a:t>           </a:t>
            </a:r>
            <a:r>
              <a:rPr lang="en-US" sz="2400" b="1" dirty="0" smtClean="0">
                <a:solidFill>
                  <a:srgbClr val="FFC000"/>
                </a:solidFill>
                <a:latin typeface="Arial" panose="020B0604020202020204" pitchFamily="34" charset="0"/>
                <a:cs typeface="Arial" panose="020B0604020202020204" pitchFamily="34" charset="0"/>
              </a:rPr>
              <a:t>THE CITY AND SURROUNDING AREA    </a:t>
            </a:r>
            <a:endParaRPr lang="ru-RU" sz="2400" b="1" dirty="0" smtClean="0">
              <a:solidFill>
                <a:srgbClr val="FFC000"/>
              </a:solidFill>
              <a:latin typeface="Arial" panose="020B0604020202020204" pitchFamily="34" charset="0"/>
              <a:cs typeface="Arial" panose="020B0604020202020204" pitchFamily="34" charset="0"/>
            </a:endParaRPr>
          </a:p>
          <a:p>
            <a:pPr>
              <a:buNone/>
            </a:pPr>
            <a:r>
              <a:rPr lang="ru-RU" sz="2400" b="1" dirty="0" smtClean="0">
                <a:solidFill>
                  <a:srgbClr val="FFC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EVENTS &amp; ACTIVITIES</a:t>
            </a:r>
          </a:p>
          <a:p>
            <a:pPr>
              <a:buNone/>
            </a:pPr>
            <a:r>
              <a:rPr lang="en-US" sz="2400" b="1" dirty="0" smtClean="0"/>
              <a:t>4  </a:t>
            </a:r>
            <a:r>
              <a:rPr lang="ru-RU" sz="2400" b="1" dirty="0" smtClean="0"/>
              <a:t> </a:t>
            </a:r>
            <a:r>
              <a:rPr lang="en-US" sz="2400" b="1" dirty="0" smtClean="0"/>
              <a:t> What information should you include in each section?</a:t>
            </a:r>
            <a:endParaRPr lang="en-US" sz="2400" b="1" dirty="0">
              <a:latin typeface="Arial Rounded MT Bold"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776</TotalTime>
  <Words>750</Words>
  <Application>Microsoft Office PowerPoint</Application>
  <PresentationFormat>Экран (4:3)</PresentationFormat>
  <Paragraphs>83</Paragraphs>
  <Slides>15</Slides>
  <Notes>0</Notes>
  <HiddenSlides>0</HiddenSlides>
  <MMClips>1</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Aharoni</vt:lpstr>
      <vt:lpstr>Arial</vt:lpstr>
      <vt:lpstr>Arial Rounded MT Bold</vt:lpstr>
      <vt:lpstr>Bodoni MT Black</vt:lpstr>
      <vt:lpstr>Bookman Old Style</vt:lpstr>
      <vt:lpstr>Century Gothic</vt:lpstr>
      <vt:lpstr>Harlow Solid Italic</vt:lpstr>
      <vt:lpstr>Wingdings 3</vt:lpstr>
      <vt:lpstr>Ион</vt:lpstr>
      <vt:lpstr>                   School-gymnasium no 69                                Nur-Sultan  Aspect 11 Grammar Schools  Theme of the lesson: 8 E Writing: An Informal Leaflet    p107</vt:lpstr>
      <vt:lpstr> Lesson objectives: </vt:lpstr>
      <vt:lpstr>Plan</vt:lpstr>
      <vt:lpstr>Презентация PowerPoint</vt:lpstr>
      <vt:lpstr>Useful Language</vt:lpstr>
      <vt:lpstr>Ex 4 p 107 Complete the extract  with the following verbs in their correct form: plan, follow, keep, inform, expect.</vt:lpstr>
      <vt:lpstr>Suggested answer key</vt:lpstr>
      <vt:lpstr>                         Read the rubric and underline the key words.                           Then answer the questions in Ex 5 p107 </vt:lpstr>
      <vt:lpstr>                Ex 5 p107   Answer the questions below.</vt:lpstr>
      <vt:lpstr>Suggested answer key</vt:lpstr>
      <vt:lpstr>Ex 6 p107</vt:lpstr>
      <vt:lpstr>Презентация PowerPoint</vt:lpstr>
      <vt:lpstr>Checklist</vt:lpstr>
      <vt:lpstr>Conclusion What have you learned today?</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 Informal Leaflet  p107</dc:title>
  <dc:creator>Гулназ</dc:creator>
  <cp:lastModifiedBy>Данагул</cp:lastModifiedBy>
  <cp:revision>57</cp:revision>
  <dcterms:created xsi:type="dcterms:W3CDTF">2021-04-13T03:46:00Z</dcterms:created>
  <dcterms:modified xsi:type="dcterms:W3CDTF">2024-12-20T16:01:19Z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1033-11.2.0.10101</vt:lpwstr>
  </property>
</Properties>
</file>