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291" r:id="rId3"/>
    <p:sldId id="620" r:id="rId4"/>
    <p:sldId id="621" r:id="rId5"/>
    <p:sldId id="622" r:id="rId6"/>
    <p:sldId id="623" r:id="rId7"/>
    <p:sldId id="625" r:id="rId8"/>
    <p:sldId id="612" r:id="rId9"/>
    <p:sldId id="626" r:id="rId10"/>
    <p:sldId id="627" r:id="rId11"/>
    <p:sldId id="628" r:id="rId12"/>
    <p:sldId id="624" r:id="rId13"/>
    <p:sldId id="613" r:id="rId14"/>
    <p:sldId id="614" r:id="rId15"/>
    <p:sldId id="617" r:id="rId16"/>
    <p:sldId id="618" r:id="rId17"/>
    <p:sldId id="615" r:id="rId18"/>
    <p:sldId id="610" r:id="rId19"/>
    <p:sldId id="616" r:id="rId20"/>
    <p:sldId id="611" r:id="rId21"/>
    <p:sldId id="619" r:id="rId22"/>
    <p:sldId id="629" r:id="rId23"/>
    <p:sldId id="630" r:id="rId24"/>
    <p:sldId id="53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  <a:srgbClr val="9933FF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6" autoAdjust="0"/>
    <p:restoredTop sz="95226" autoAdjust="0"/>
  </p:normalViewPr>
  <p:slideViewPr>
    <p:cSldViewPr snapToGrid="0" showGuides="1">
      <p:cViewPr varScale="1">
        <p:scale>
          <a:sx n="115" d="100"/>
          <a:sy n="115" d="100"/>
        </p:scale>
        <p:origin x="294" y="11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6EF56-B5E5-4213-B3D1-B151DEE66071}" type="doc">
      <dgm:prSet loTypeId="urn:microsoft.com/office/officeart/2008/layout/VerticalCurvedList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3D4FCD60-235B-4308-9721-27F26B507CF1}">
      <dgm:prSet phldrT="[Текст]" custT="1"/>
      <dgm:spPr/>
      <dgm:t>
        <a:bodyPr/>
        <a:lstStyle/>
        <a:p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Шөлейттену – өмір сапасын қалыптастыратын негіізгі түрткіжайттың бірі. Аридті аудандарда өмір сүру сапасы төмендейді және экстремалды сипаттамаларға жетеді.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618F2A-AFB1-4F6E-ADB3-FE79AC8BA574}" type="parTrans" cxnId="{8ED1ACBE-6A53-4599-85F7-C0F2D186960F}">
      <dgm:prSet/>
      <dgm:spPr/>
      <dgm:t>
        <a:bodyPr/>
        <a:lstStyle/>
        <a:p>
          <a:endParaRPr lang="ru-RU"/>
        </a:p>
      </dgm:t>
    </dgm:pt>
    <dgm:pt modelId="{0B53562D-16B3-40C8-A397-578D570B43B9}" type="sibTrans" cxnId="{8ED1ACBE-6A53-4599-85F7-C0F2D186960F}">
      <dgm:prSet/>
      <dgm:spPr/>
      <dgm:t>
        <a:bodyPr/>
        <a:lstStyle/>
        <a:p>
          <a:endParaRPr lang="ru-RU"/>
        </a:p>
      </dgm:t>
    </dgm:pt>
    <dgm:pt modelId="{ABCBF85E-C41A-4B24-8C71-9190E95709F8}">
      <dgm:prSet phldrT="[Текст]" custT="1"/>
      <dgm:spPr/>
      <dgm:t>
        <a:bodyPr/>
        <a:lstStyle/>
        <a:p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Шөлейттену процестерінің халық денсаулығына және медициналық-демографиялық жағдайға әсері бірінші кезекте ауылшаруашылығы секторындағы экономикалық жағдайдың нашарлауынан көрінеді.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B025444-C297-4FE9-9D20-F15E9D4E244B}" type="parTrans" cxnId="{3E46DAD8-876E-41AB-BA85-09E77584F6BF}">
      <dgm:prSet/>
      <dgm:spPr/>
      <dgm:t>
        <a:bodyPr/>
        <a:lstStyle/>
        <a:p>
          <a:endParaRPr lang="ru-RU"/>
        </a:p>
      </dgm:t>
    </dgm:pt>
    <dgm:pt modelId="{DB6040FC-241B-404A-98D1-7CBB00079DE1}" type="sibTrans" cxnId="{3E46DAD8-876E-41AB-BA85-09E77584F6BF}">
      <dgm:prSet/>
      <dgm:spPr/>
      <dgm:t>
        <a:bodyPr/>
        <a:lstStyle/>
        <a:p>
          <a:endParaRPr lang="ru-RU"/>
        </a:p>
      </dgm:t>
    </dgm:pt>
    <dgm:pt modelId="{22659509-2FC3-4FC0-A69B-7E833D5CB2EF}">
      <dgm:prSet phldrT="[Текст]" custT="1"/>
      <dgm:spPr/>
      <dgm:t>
        <a:bodyPr/>
        <a:lstStyle/>
        <a:p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Топырақтың жел эрозиясы, тұздануы және суармалы судың металл тұздарымен, хлоридтермен, пестицидтермен, нитраттармен ластануы нәтижесінде тамақ өнімдері ластанады.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7072ED-D44D-4DC5-AD36-516D0800C4DC}" type="parTrans" cxnId="{34DB0637-9C81-4510-A8CA-6B5BE51B2144}">
      <dgm:prSet/>
      <dgm:spPr/>
      <dgm:t>
        <a:bodyPr/>
        <a:lstStyle/>
        <a:p>
          <a:endParaRPr lang="ru-RU"/>
        </a:p>
      </dgm:t>
    </dgm:pt>
    <dgm:pt modelId="{C0EA97A9-6DB1-43EB-B339-CA8B88153716}" type="sibTrans" cxnId="{34DB0637-9C81-4510-A8CA-6B5BE51B2144}">
      <dgm:prSet/>
      <dgm:spPr/>
      <dgm:t>
        <a:bodyPr/>
        <a:lstStyle/>
        <a:p>
          <a:endParaRPr lang="ru-RU"/>
        </a:p>
      </dgm:t>
    </dgm:pt>
    <dgm:pt modelId="{5F10AB10-43BA-4BD0-9247-FBE3D7B37777}" type="pres">
      <dgm:prSet presAssocID="{D826EF56-B5E5-4213-B3D1-B151DEE6607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047356D-5713-4E6E-99E1-C933222091F2}" type="pres">
      <dgm:prSet presAssocID="{D826EF56-B5E5-4213-B3D1-B151DEE66071}" presName="Name1" presStyleCnt="0"/>
      <dgm:spPr/>
    </dgm:pt>
    <dgm:pt modelId="{75D51E6D-4658-4403-9898-7FF30DB6B9F2}" type="pres">
      <dgm:prSet presAssocID="{D826EF56-B5E5-4213-B3D1-B151DEE66071}" presName="cycle" presStyleCnt="0"/>
      <dgm:spPr/>
    </dgm:pt>
    <dgm:pt modelId="{DEC91C92-1D00-45BF-938C-D6707E06F47D}" type="pres">
      <dgm:prSet presAssocID="{D826EF56-B5E5-4213-B3D1-B151DEE66071}" presName="srcNode" presStyleLbl="node1" presStyleIdx="0" presStyleCnt="3"/>
      <dgm:spPr/>
    </dgm:pt>
    <dgm:pt modelId="{D33A347A-3EA2-42AE-854E-1AE0B2C84739}" type="pres">
      <dgm:prSet presAssocID="{D826EF56-B5E5-4213-B3D1-B151DEE66071}" presName="conn" presStyleLbl="parChTrans1D2" presStyleIdx="0" presStyleCnt="1"/>
      <dgm:spPr/>
      <dgm:t>
        <a:bodyPr/>
        <a:lstStyle/>
        <a:p>
          <a:endParaRPr lang="ru-RU"/>
        </a:p>
      </dgm:t>
    </dgm:pt>
    <dgm:pt modelId="{93C44402-4A71-402F-ADC1-50D40C981DCD}" type="pres">
      <dgm:prSet presAssocID="{D826EF56-B5E5-4213-B3D1-B151DEE66071}" presName="extraNode" presStyleLbl="node1" presStyleIdx="0" presStyleCnt="3"/>
      <dgm:spPr/>
    </dgm:pt>
    <dgm:pt modelId="{7EF1DA1F-17C7-4726-A464-CF0B3722B890}" type="pres">
      <dgm:prSet presAssocID="{D826EF56-B5E5-4213-B3D1-B151DEE66071}" presName="dstNode" presStyleLbl="node1" presStyleIdx="0" presStyleCnt="3"/>
      <dgm:spPr/>
    </dgm:pt>
    <dgm:pt modelId="{A49792C1-CDD8-443E-9402-6B32F721B96F}" type="pres">
      <dgm:prSet presAssocID="{3D4FCD60-235B-4308-9721-27F26B507CF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3796C-8123-4D2E-BDF7-09F60C0E0EF0}" type="pres">
      <dgm:prSet presAssocID="{3D4FCD60-235B-4308-9721-27F26B507CF1}" presName="accent_1" presStyleCnt="0"/>
      <dgm:spPr/>
    </dgm:pt>
    <dgm:pt modelId="{B14F104C-88DE-4E1E-82A2-168A07B5ABFE}" type="pres">
      <dgm:prSet presAssocID="{3D4FCD60-235B-4308-9721-27F26B507CF1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39DE1A-75E4-40C7-BE6E-CBEC96CB3393}" type="pres">
      <dgm:prSet presAssocID="{ABCBF85E-C41A-4B24-8C71-9190E95709F8}" presName="text_2" presStyleLbl="node1" presStyleIdx="1" presStyleCnt="3" custScaleY="135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27160-DC7E-4895-A3C4-324CB1FD19B2}" type="pres">
      <dgm:prSet presAssocID="{ABCBF85E-C41A-4B24-8C71-9190E95709F8}" presName="accent_2" presStyleCnt="0"/>
      <dgm:spPr/>
    </dgm:pt>
    <dgm:pt modelId="{EA3C4AE1-9493-4435-97B5-CA77BBBD73A0}" type="pres">
      <dgm:prSet presAssocID="{ABCBF85E-C41A-4B24-8C71-9190E95709F8}" presName="accentRepeatNode" presStyleLbl="solidFgAcc1" presStyleIdx="1" presStyleCnt="3" custScaleX="117791" custScaleY="1087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9580DD7-7627-466B-87F5-F1EE4875C516}" type="pres">
      <dgm:prSet presAssocID="{22659509-2FC3-4FC0-A69B-7E833D5CB2E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A4357-7A0F-4D98-A5F5-053B4BD6CE6C}" type="pres">
      <dgm:prSet presAssocID="{22659509-2FC3-4FC0-A69B-7E833D5CB2EF}" presName="accent_3" presStyleCnt="0"/>
      <dgm:spPr/>
    </dgm:pt>
    <dgm:pt modelId="{6B1F586C-736A-4503-A3B4-7BA7612C7865}" type="pres">
      <dgm:prSet presAssocID="{22659509-2FC3-4FC0-A69B-7E833D5CB2EF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E2FCA9B-D892-4D66-8C66-755C03B91A90}" type="presOf" srcId="{22659509-2FC3-4FC0-A69B-7E833D5CB2EF}" destId="{79580DD7-7627-466B-87F5-F1EE4875C516}" srcOrd="0" destOrd="0" presId="urn:microsoft.com/office/officeart/2008/layout/VerticalCurvedList#1"/>
    <dgm:cxn modelId="{800C618C-8A5D-4141-BC22-45930F062759}" type="presOf" srcId="{3D4FCD60-235B-4308-9721-27F26B507CF1}" destId="{A49792C1-CDD8-443E-9402-6B32F721B96F}" srcOrd="0" destOrd="0" presId="urn:microsoft.com/office/officeart/2008/layout/VerticalCurvedList#1"/>
    <dgm:cxn modelId="{D7978616-155C-4CAC-BE8E-9AF4D10EA05F}" type="presOf" srcId="{0B53562D-16B3-40C8-A397-578D570B43B9}" destId="{D33A347A-3EA2-42AE-854E-1AE0B2C84739}" srcOrd="0" destOrd="0" presId="urn:microsoft.com/office/officeart/2008/layout/VerticalCurvedList#1"/>
    <dgm:cxn modelId="{8ED1ACBE-6A53-4599-85F7-C0F2D186960F}" srcId="{D826EF56-B5E5-4213-B3D1-B151DEE66071}" destId="{3D4FCD60-235B-4308-9721-27F26B507CF1}" srcOrd="0" destOrd="0" parTransId="{F7618F2A-AFB1-4F6E-ADB3-FE79AC8BA574}" sibTransId="{0B53562D-16B3-40C8-A397-578D570B43B9}"/>
    <dgm:cxn modelId="{5DB755CA-FBCD-4A0B-AE46-B26CC5A5ED17}" type="presOf" srcId="{D826EF56-B5E5-4213-B3D1-B151DEE66071}" destId="{5F10AB10-43BA-4BD0-9247-FBE3D7B37777}" srcOrd="0" destOrd="0" presId="urn:microsoft.com/office/officeart/2008/layout/VerticalCurvedList#1"/>
    <dgm:cxn modelId="{34DB0637-9C81-4510-A8CA-6B5BE51B2144}" srcId="{D826EF56-B5E5-4213-B3D1-B151DEE66071}" destId="{22659509-2FC3-4FC0-A69B-7E833D5CB2EF}" srcOrd="2" destOrd="0" parTransId="{E27072ED-D44D-4DC5-AD36-516D0800C4DC}" sibTransId="{C0EA97A9-6DB1-43EB-B339-CA8B88153716}"/>
    <dgm:cxn modelId="{4A88B105-2B2F-476C-9727-8D1D0622AFA5}" type="presOf" srcId="{ABCBF85E-C41A-4B24-8C71-9190E95709F8}" destId="{DA39DE1A-75E4-40C7-BE6E-CBEC96CB3393}" srcOrd="0" destOrd="0" presId="urn:microsoft.com/office/officeart/2008/layout/VerticalCurvedList#1"/>
    <dgm:cxn modelId="{3E46DAD8-876E-41AB-BA85-09E77584F6BF}" srcId="{D826EF56-B5E5-4213-B3D1-B151DEE66071}" destId="{ABCBF85E-C41A-4B24-8C71-9190E95709F8}" srcOrd="1" destOrd="0" parTransId="{5B025444-C297-4FE9-9D20-F15E9D4E244B}" sibTransId="{DB6040FC-241B-404A-98D1-7CBB00079DE1}"/>
    <dgm:cxn modelId="{1CECB94B-47A2-4473-87ED-324F0B05243B}" type="presParOf" srcId="{5F10AB10-43BA-4BD0-9247-FBE3D7B37777}" destId="{B047356D-5713-4E6E-99E1-C933222091F2}" srcOrd="0" destOrd="0" presId="urn:microsoft.com/office/officeart/2008/layout/VerticalCurvedList#1"/>
    <dgm:cxn modelId="{FFAA8AE9-B664-4671-AB5E-028920D28916}" type="presParOf" srcId="{B047356D-5713-4E6E-99E1-C933222091F2}" destId="{75D51E6D-4658-4403-9898-7FF30DB6B9F2}" srcOrd="0" destOrd="0" presId="urn:microsoft.com/office/officeart/2008/layout/VerticalCurvedList#1"/>
    <dgm:cxn modelId="{ED607584-0611-456C-849C-ABCB4C4A1FAD}" type="presParOf" srcId="{75D51E6D-4658-4403-9898-7FF30DB6B9F2}" destId="{DEC91C92-1D00-45BF-938C-D6707E06F47D}" srcOrd="0" destOrd="0" presId="urn:microsoft.com/office/officeart/2008/layout/VerticalCurvedList#1"/>
    <dgm:cxn modelId="{D5330858-9390-4541-929C-D3E2132C6DCE}" type="presParOf" srcId="{75D51E6D-4658-4403-9898-7FF30DB6B9F2}" destId="{D33A347A-3EA2-42AE-854E-1AE0B2C84739}" srcOrd="1" destOrd="0" presId="urn:microsoft.com/office/officeart/2008/layout/VerticalCurvedList#1"/>
    <dgm:cxn modelId="{1B73EF76-3FEF-4F6D-89F7-D754CF5B77EF}" type="presParOf" srcId="{75D51E6D-4658-4403-9898-7FF30DB6B9F2}" destId="{93C44402-4A71-402F-ADC1-50D40C981DCD}" srcOrd="2" destOrd="0" presId="urn:microsoft.com/office/officeart/2008/layout/VerticalCurvedList#1"/>
    <dgm:cxn modelId="{070428A1-B9AC-480B-B5BA-16AB6AA39FC8}" type="presParOf" srcId="{75D51E6D-4658-4403-9898-7FF30DB6B9F2}" destId="{7EF1DA1F-17C7-4726-A464-CF0B3722B890}" srcOrd="3" destOrd="0" presId="urn:microsoft.com/office/officeart/2008/layout/VerticalCurvedList#1"/>
    <dgm:cxn modelId="{CDB8E023-C5FB-4232-B0AA-4027BE98D9C8}" type="presParOf" srcId="{B047356D-5713-4E6E-99E1-C933222091F2}" destId="{A49792C1-CDD8-443E-9402-6B32F721B96F}" srcOrd="1" destOrd="0" presId="urn:microsoft.com/office/officeart/2008/layout/VerticalCurvedList#1"/>
    <dgm:cxn modelId="{EA4AFBFA-9623-4D71-A649-A887744462B1}" type="presParOf" srcId="{B047356D-5713-4E6E-99E1-C933222091F2}" destId="{A8E3796C-8123-4D2E-BDF7-09F60C0E0EF0}" srcOrd="2" destOrd="0" presId="urn:microsoft.com/office/officeart/2008/layout/VerticalCurvedList#1"/>
    <dgm:cxn modelId="{1AD63277-8735-4B63-B5B4-B7EBDDF3AFDE}" type="presParOf" srcId="{A8E3796C-8123-4D2E-BDF7-09F60C0E0EF0}" destId="{B14F104C-88DE-4E1E-82A2-168A07B5ABFE}" srcOrd="0" destOrd="0" presId="urn:microsoft.com/office/officeart/2008/layout/VerticalCurvedList#1"/>
    <dgm:cxn modelId="{65BFD9E5-5E30-4500-861F-F628C2A1AE0F}" type="presParOf" srcId="{B047356D-5713-4E6E-99E1-C933222091F2}" destId="{DA39DE1A-75E4-40C7-BE6E-CBEC96CB3393}" srcOrd="3" destOrd="0" presId="urn:microsoft.com/office/officeart/2008/layout/VerticalCurvedList#1"/>
    <dgm:cxn modelId="{6CCF10AF-E5BC-4189-8FBB-466BF8BEFF41}" type="presParOf" srcId="{B047356D-5713-4E6E-99E1-C933222091F2}" destId="{DE427160-DC7E-4895-A3C4-324CB1FD19B2}" srcOrd="4" destOrd="0" presId="urn:microsoft.com/office/officeart/2008/layout/VerticalCurvedList#1"/>
    <dgm:cxn modelId="{D0A9355E-0213-41D5-A916-A92AECE90DDA}" type="presParOf" srcId="{DE427160-DC7E-4895-A3C4-324CB1FD19B2}" destId="{EA3C4AE1-9493-4435-97B5-CA77BBBD73A0}" srcOrd="0" destOrd="0" presId="urn:microsoft.com/office/officeart/2008/layout/VerticalCurvedList#1"/>
    <dgm:cxn modelId="{C01DB343-50A0-4C1B-B169-388272550C20}" type="presParOf" srcId="{B047356D-5713-4E6E-99E1-C933222091F2}" destId="{79580DD7-7627-466B-87F5-F1EE4875C516}" srcOrd="5" destOrd="0" presId="urn:microsoft.com/office/officeart/2008/layout/VerticalCurvedList#1"/>
    <dgm:cxn modelId="{98778BBF-0C1D-4E6B-92BD-A9D28436E2F9}" type="presParOf" srcId="{B047356D-5713-4E6E-99E1-C933222091F2}" destId="{EF3A4357-7A0F-4D98-A5F5-053B4BD6CE6C}" srcOrd="6" destOrd="0" presId="urn:microsoft.com/office/officeart/2008/layout/VerticalCurvedList#1"/>
    <dgm:cxn modelId="{35AB1C18-A01B-4BF2-8E10-E714F67CD2DE}" type="presParOf" srcId="{EF3A4357-7A0F-4D98-A5F5-053B4BD6CE6C}" destId="{6B1F586C-736A-4503-A3B4-7BA7612C7865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B66353-97BC-4362-A84E-997314697F55}" type="doc">
      <dgm:prSet loTypeId="urn:microsoft.com/office/officeart/2005/8/layout/process5#1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3600C94A-8482-4460-83E7-7BB8B0A907AF}">
      <dgm:prSet phldrT="[Текст]" custT="1"/>
      <dgm:spPr/>
      <dgm:t>
        <a:bodyPr/>
        <a:lstStyle/>
        <a:p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Шөлейттену, топырақтың тозуы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D1C4E0A-CB7A-4DAA-911A-4DD50DDE1136}" type="parTrans" cxnId="{59C3AE63-EE69-4AAC-AB84-32F52C9648D5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3BC8F9-DFAF-4F40-8FA9-31CE362A7D5C}" type="sibTrans" cxnId="{59C3AE63-EE69-4AAC-AB84-32F52C9648D5}">
      <dgm:prSet custT="1"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DC74410-67B4-4715-8E0D-91E3656B98B5}">
      <dgm:prSet phldrT="[Текст]" custT="1"/>
      <dgm:spPr/>
      <dgm:t>
        <a:bodyPr/>
        <a:lstStyle/>
        <a:p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Халық денсаулығы жай-күйінің нашарлауы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1F3C58E-4D99-4DB7-98B8-8AA492109A70}" type="parTrans" cxnId="{F2041BA1-43D5-414F-ADBD-71E0B3B06A43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6F22722-9B07-47E5-876C-3692EAD5D7C6}" type="sibTrans" cxnId="{F2041BA1-43D5-414F-ADBD-71E0B3B06A43}">
      <dgm:prSet custT="1"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7D0DD0-20FE-4FE4-A516-1D843292FB3B}">
      <dgm:prSet phldrT="[Текст]" custT="1"/>
      <dgm:spPr/>
      <dgm:t>
        <a:bodyPr/>
        <a:lstStyle/>
        <a:p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Әлеуметтік-экономикалық жағдай нашарлауда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283526D-12BE-4620-85B9-BBAE6F267102}" type="parTrans" cxnId="{32A39188-D0C1-49A4-9D5B-37A483674EBE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88FE9E3-3CDD-428B-8158-7BB1BE7FC98F}" type="sibTrans" cxnId="{32A39188-D0C1-49A4-9D5B-37A483674EBE}">
      <dgm:prSet custT="1"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1DF0F0E-6CF4-4E2B-9F12-2B13A22C8A88}">
      <dgm:prSet phldrT="[Текст]" custT="1"/>
      <dgm:spPr/>
      <dgm:t>
        <a:bodyPr/>
        <a:lstStyle/>
        <a:p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Медициналық демографиялық тұрақтылықтың бұзылуы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2A4CDAD-E246-453B-81DC-F5A0E8ACF979}" type="parTrans" cxnId="{27F3F1EF-9175-4E16-A5A2-269F36414322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249BDEB-CEE5-4616-BECA-F1CE8EF5241B}" type="sibTrans" cxnId="{27F3F1EF-9175-4E16-A5A2-269F36414322}">
      <dgm:prSet custT="1"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C48CD9E-3882-4047-A98B-AEF28D8C3EDF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Балалар өлімінің артуы, өмір сүру ұзақтығын</a:t>
          </a:r>
          <a:r>
            <a:rPr lang="en-US" alt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ың</a:t>
          </a:r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төмендеуі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AA5383F-4B2E-4EE8-96AB-C9321092C8CD}" type="parTrans" cxnId="{51DE65D6-9F8B-448F-9672-83F094B0308B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4BC23CC-99FB-4B6D-BF77-1691D9EF163C}" type="sibTrans" cxnId="{51DE65D6-9F8B-448F-9672-83F094B0308B}">
      <dgm:prSet custT="1"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A852CFA-083A-4487-8A3A-CBD684201A8F}">
      <dgm:prSet custT="1"/>
      <dgm:spPr/>
      <dgm:t>
        <a:bodyPr/>
        <a:lstStyle/>
        <a:p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Ауыр жасушалық өзгерістер, имундық мәртебенің төмендеуі, генетикалық бұзылулар, онкологияның дамуы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894859-693E-4BB6-91FA-DEA29CCC0273}" type="parTrans" cxnId="{1664C748-B6A9-4BBB-A23F-495A3CF99D7D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CEA6329-9292-411D-9F8B-0EB0E4FD9B86}" type="sibTrans" cxnId="{1664C748-B6A9-4BBB-A23F-495A3CF99D7D}">
      <dgm:prSet/>
      <dgm:spPr/>
      <dgm:t>
        <a:bodyPr/>
        <a:lstStyle/>
        <a:p>
          <a:endParaRPr lang="ru-RU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C54F776-513A-4214-9AB6-73FCC3300384}" type="pres">
      <dgm:prSet presAssocID="{5AB66353-97BC-4362-A84E-997314697F5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D1B812-D44D-4E9A-8747-159BF3855934}" type="pres">
      <dgm:prSet presAssocID="{3600C94A-8482-4460-83E7-7BB8B0A907AF}" presName="node" presStyleLbl="node1" presStyleIdx="0" presStyleCnt="6" custLinFactNeighborY="16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516FF-E868-439B-9492-3B053D61720D}" type="pres">
      <dgm:prSet presAssocID="{F73BC8F9-DFAF-4F40-8FA9-31CE362A7D5C}" presName="sibTrans" presStyleLbl="sibTrans2D1" presStyleIdx="0" presStyleCnt="5"/>
      <dgm:spPr/>
      <dgm:t>
        <a:bodyPr/>
        <a:lstStyle/>
        <a:p>
          <a:endParaRPr lang="ru-RU"/>
        </a:p>
      </dgm:t>
    </dgm:pt>
    <dgm:pt modelId="{56C65D17-9C4A-4ADA-8DA9-98A5EBD22433}" type="pres">
      <dgm:prSet presAssocID="{F73BC8F9-DFAF-4F40-8FA9-31CE362A7D5C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8FB9468F-574E-4B43-8C97-EABDFE1871E8}" type="pres">
      <dgm:prSet presAssocID="{2DC74410-67B4-4715-8E0D-91E3656B98B5}" presName="node" presStyleLbl="node1" presStyleIdx="1" presStyleCnt="6" custLinFactNeighborY="16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3492C-213F-4B0C-890B-84A501F0DAB9}" type="pres">
      <dgm:prSet presAssocID="{46F22722-9B07-47E5-876C-3692EAD5D7C6}" presName="sibTrans" presStyleLbl="sibTrans2D1" presStyleIdx="1" presStyleCnt="5"/>
      <dgm:spPr/>
      <dgm:t>
        <a:bodyPr/>
        <a:lstStyle/>
        <a:p>
          <a:endParaRPr lang="ru-RU"/>
        </a:p>
      </dgm:t>
    </dgm:pt>
    <dgm:pt modelId="{5F33E02B-3672-4347-9D78-EDE7937C6938}" type="pres">
      <dgm:prSet presAssocID="{46F22722-9B07-47E5-876C-3692EAD5D7C6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0738443-1DBD-4BA0-BFA6-7B1417A1A030}" type="pres">
      <dgm:prSet presAssocID="{1B7D0DD0-20FE-4FE4-A516-1D843292FB3B}" presName="node" presStyleLbl="node1" presStyleIdx="2" presStyleCnt="6" custLinFactNeighborY="16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E4D6D-4D28-47C5-B893-9D79552A8077}" type="pres">
      <dgm:prSet presAssocID="{588FE9E3-3CDD-428B-8158-7BB1BE7FC98F}" presName="sibTrans" presStyleLbl="sibTrans2D1" presStyleIdx="2" presStyleCnt="5" custScaleX="72701"/>
      <dgm:spPr/>
      <dgm:t>
        <a:bodyPr/>
        <a:lstStyle/>
        <a:p>
          <a:endParaRPr lang="ru-RU"/>
        </a:p>
      </dgm:t>
    </dgm:pt>
    <dgm:pt modelId="{63E02D43-F9B1-4675-B04C-A5463C7CD2F7}" type="pres">
      <dgm:prSet presAssocID="{588FE9E3-3CDD-428B-8158-7BB1BE7FC98F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CD703FC8-EF76-4307-ADAC-183B03946050}" type="pres">
      <dgm:prSet presAssocID="{D1DF0F0E-6CF4-4E2B-9F12-2B13A22C8A8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F8177-DE37-430D-A227-E5769599E6F3}" type="pres">
      <dgm:prSet presAssocID="{D249BDEB-CEE5-4616-BECA-F1CE8EF5241B}" presName="sibTrans" presStyleLbl="sibTrans2D1" presStyleIdx="3" presStyleCnt="5"/>
      <dgm:spPr/>
      <dgm:t>
        <a:bodyPr/>
        <a:lstStyle/>
        <a:p>
          <a:endParaRPr lang="ru-RU"/>
        </a:p>
      </dgm:t>
    </dgm:pt>
    <dgm:pt modelId="{A2D6234B-137B-4C5C-880F-DBAABCC2DF8B}" type="pres">
      <dgm:prSet presAssocID="{D249BDEB-CEE5-4616-BECA-F1CE8EF5241B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1B8C766F-3CEB-47D7-B411-8A7E479477B9}" type="pres">
      <dgm:prSet presAssocID="{DC48CD9E-3882-4047-A98B-AEF28D8C3E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2475D-C891-44A4-9149-C000C18D31A2}" type="pres">
      <dgm:prSet presAssocID="{64BC23CC-99FB-4B6D-BF77-1691D9EF163C}" presName="sibTrans" presStyleLbl="sibTrans2D1" presStyleIdx="4" presStyleCnt="5"/>
      <dgm:spPr/>
      <dgm:t>
        <a:bodyPr/>
        <a:lstStyle/>
        <a:p>
          <a:endParaRPr lang="ru-RU"/>
        </a:p>
      </dgm:t>
    </dgm:pt>
    <dgm:pt modelId="{B2A3F895-38E3-4D12-8E9C-43A6EDF00257}" type="pres">
      <dgm:prSet presAssocID="{64BC23CC-99FB-4B6D-BF77-1691D9EF163C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C2338BE8-5638-4174-9165-A886D16D2F89}" type="pres">
      <dgm:prSet presAssocID="{6A852CFA-083A-4487-8A3A-CBD684201A8F}" presName="node" presStyleLbl="node1" presStyleIdx="5" presStyleCnt="6" custScaleX="128714" custScaleY="143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DE65D6-9F8B-448F-9672-83F094B0308B}" srcId="{5AB66353-97BC-4362-A84E-997314697F55}" destId="{DC48CD9E-3882-4047-A98B-AEF28D8C3EDF}" srcOrd="4" destOrd="0" parTransId="{FAA5383F-4B2E-4EE8-96AB-C9321092C8CD}" sibTransId="{64BC23CC-99FB-4B6D-BF77-1691D9EF163C}"/>
    <dgm:cxn modelId="{81816801-ABC9-4D21-A9AF-274F15AE3C23}" type="presOf" srcId="{5AB66353-97BC-4362-A84E-997314697F55}" destId="{AC54F776-513A-4214-9AB6-73FCC3300384}" srcOrd="0" destOrd="0" presId="urn:microsoft.com/office/officeart/2005/8/layout/process5#1"/>
    <dgm:cxn modelId="{59C3AE63-EE69-4AAC-AB84-32F52C9648D5}" srcId="{5AB66353-97BC-4362-A84E-997314697F55}" destId="{3600C94A-8482-4460-83E7-7BB8B0A907AF}" srcOrd="0" destOrd="0" parTransId="{AD1C4E0A-CB7A-4DAA-911A-4DD50DDE1136}" sibTransId="{F73BC8F9-DFAF-4F40-8FA9-31CE362A7D5C}"/>
    <dgm:cxn modelId="{8C3A7CE6-213F-49B9-8D8C-7EA206523712}" type="presOf" srcId="{46F22722-9B07-47E5-876C-3692EAD5D7C6}" destId="{5F33E02B-3672-4347-9D78-EDE7937C6938}" srcOrd="1" destOrd="0" presId="urn:microsoft.com/office/officeart/2005/8/layout/process5#1"/>
    <dgm:cxn modelId="{32A39188-D0C1-49A4-9D5B-37A483674EBE}" srcId="{5AB66353-97BC-4362-A84E-997314697F55}" destId="{1B7D0DD0-20FE-4FE4-A516-1D843292FB3B}" srcOrd="2" destOrd="0" parTransId="{7283526D-12BE-4620-85B9-BBAE6F267102}" sibTransId="{588FE9E3-3CDD-428B-8158-7BB1BE7FC98F}"/>
    <dgm:cxn modelId="{8013E4C0-97AF-4662-A9B0-91E551FB6C1C}" type="presOf" srcId="{588FE9E3-3CDD-428B-8158-7BB1BE7FC98F}" destId="{63E02D43-F9B1-4675-B04C-A5463C7CD2F7}" srcOrd="1" destOrd="0" presId="urn:microsoft.com/office/officeart/2005/8/layout/process5#1"/>
    <dgm:cxn modelId="{8D1000B4-690B-48BE-BCD9-617B746175B5}" type="presOf" srcId="{F73BC8F9-DFAF-4F40-8FA9-31CE362A7D5C}" destId="{56C65D17-9C4A-4ADA-8DA9-98A5EBD22433}" srcOrd="1" destOrd="0" presId="urn:microsoft.com/office/officeart/2005/8/layout/process5#1"/>
    <dgm:cxn modelId="{72742973-D210-45D1-95B1-F3A61D6CD54C}" type="presOf" srcId="{D249BDEB-CEE5-4616-BECA-F1CE8EF5241B}" destId="{1A5F8177-DE37-430D-A227-E5769599E6F3}" srcOrd="0" destOrd="0" presId="urn:microsoft.com/office/officeart/2005/8/layout/process5#1"/>
    <dgm:cxn modelId="{189B8721-4D7F-43DF-9C1F-6ECDC09F84A4}" type="presOf" srcId="{1B7D0DD0-20FE-4FE4-A516-1D843292FB3B}" destId="{D0738443-1DBD-4BA0-BFA6-7B1417A1A030}" srcOrd="0" destOrd="0" presId="urn:microsoft.com/office/officeart/2005/8/layout/process5#1"/>
    <dgm:cxn modelId="{28C9B71E-8D72-4447-A412-9A42F315B7BD}" type="presOf" srcId="{46F22722-9B07-47E5-876C-3692EAD5D7C6}" destId="{CFB3492C-213F-4B0C-890B-84A501F0DAB9}" srcOrd="0" destOrd="0" presId="urn:microsoft.com/office/officeart/2005/8/layout/process5#1"/>
    <dgm:cxn modelId="{79406B09-9609-41F0-9344-4D2A65F2BAB6}" type="presOf" srcId="{64BC23CC-99FB-4B6D-BF77-1691D9EF163C}" destId="{B2A3F895-38E3-4D12-8E9C-43A6EDF00257}" srcOrd="1" destOrd="0" presId="urn:microsoft.com/office/officeart/2005/8/layout/process5#1"/>
    <dgm:cxn modelId="{27F3F1EF-9175-4E16-A5A2-269F36414322}" srcId="{5AB66353-97BC-4362-A84E-997314697F55}" destId="{D1DF0F0E-6CF4-4E2B-9F12-2B13A22C8A88}" srcOrd="3" destOrd="0" parTransId="{A2A4CDAD-E246-453B-81DC-F5A0E8ACF979}" sibTransId="{D249BDEB-CEE5-4616-BECA-F1CE8EF5241B}"/>
    <dgm:cxn modelId="{027506AE-EBE9-47DC-BEFA-2E936530B33F}" type="presOf" srcId="{2DC74410-67B4-4715-8E0D-91E3656B98B5}" destId="{8FB9468F-574E-4B43-8C97-EABDFE1871E8}" srcOrd="0" destOrd="0" presId="urn:microsoft.com/office/officeart/2005/8/layout/process5#1"/>
    <dgm:cxn modelId="{9085A0A9-E64D-44C8-883B-C4F4584C69C9}" type="presOf" srcId="{6A852CFA-083A-4487-8A3A-CBD684201A8F}" destId="{C2338BE8-5638-4174-9165-A886D16D2F89}" srcOrd="0" destOrd="0" presId="urn:microsoft.com/office/officeart/2005/8/layout/process5#1"/>
    <dgm:cxn modelId="{32B30093-EFB3-4BF3-AC81-5D496AB1F5B6}" type="presOf" srcId="{D1DF0F0E-6CF4-4E2B-9F12-2B13A22C8A88}" destId="{CD703FC8-EF76-4307-ADAC-183B03946050}" srcOrd="0" destOrd="0" presId="urn:microsoft.com/office/officeart/2005/8/layout/process5#1"/>
    <dgm:cxn modelId="{D5D336A8-3F1F-4FB3-AFC0-0623F8A4F0CF}" type="presOf" srcId="{64BC23CC-99FB-4B6D-BF77-1691D9EF163C}" destId="{9702475D-C891-44A4-9149-C000C18D31A2}" srcOrd="0" destOrd="0" presId="urn:microsoft.com/office/officeart/2005/8/layout/process5#1"/>
    <dgm:cxn modelId="{28F14BB2-718D-455E-A735-FDEE46095E34}" type="presOf" srcId="{F73BC8F9-DFAF-4F40-8FA9-31CE362A7D5C}" destId="{B31516FF-E868-439B-9492-3B053D61720D}" srcOrd="0" destOrd="0" presId="urn:microsoft.com/office/officeart/2005/8/layout/process5#1"/>
    <dgm:cxn modelId="{1664C748-B6A9-4BBB-A23F-495A3CF99D7D}" srcId="{5AB66353-97BC-4362-A84E-997314697F55}" destId="{6A852CFA-083A-4487-8A3A-CBD684201A8F}" srcOrd="5" destOrd="0" parTransId="{F7894859-693E-4BB6-91FA-DEA29CCC0273}" sibTransId="{5CEA6329-9292-411D-9F8B-0EB0E4FD9B86}"/>
    <dgm:cxn modelId="{DCA9D877-4F6B-4E64-B973-2917D8BB232A}" type="presOf" srcId="{DC48CD9E-3882-4047-A98B-AEF28D8C3EDF}" destId="{1B8C766F-3CEB-47D7-B411-8A7E479477B9}" srcOrd="0" destOrd="0" presId="urn:microsoft.com/office/officeart/2005/8/layout/process5#1"/>
    <dgm:cxn modelId="{A1F68355-8F9B-4B0D-8AE3-D13B358D0923}" type="presOf" srcId="{588FE9E3-3CDD-428B-8158-7BB1BE7FC98F}" destId="{00CE4D6D-4D28-47C5-B893-9D79552A8077}" srcOrd="0" destOrd="0" presId="urn:microsoft.com/office/officeart/2005/8/layout/process5#1"/>
    <dgm:cxn modelId="{31454A35-6B54-4914-B89C-4B1831A19D77}" type="presOf" srcId="{D249BDEB-CEE5-4616-BECA-F1CE8EF5241B}" destId="{A2D6234B-137B-4C5C-880F-DBAABCC2DF8B}" srcOrd="1" destOrd="0" presId="urn:microsoft.com/office/officeart/2005/8/layout/process5#1"/>
    <dgm:cxn modelId="{F2041BA1-43D5-414F-ADBD-71E0B3B06A43}" srcId="{5AB66353-97BC-4362-A84E-997314697F55}" destId="{2DC74410-67B4-4715-8E0D-91E3656B98B5}" srcOrd="1" destOrd="0" parTransId="{91F3C58E-4D99-4DB7-98B8-8AA492109A70}" sibTransId="{46F22722-9B07-47E5-876C-3692EAD5D7C6}"/>
    <dgm:cxn modelId="{8724BCC7-48DF-4DA4-B817-B5094515ACF2}" type="presOf" srcId="{3600C94A-8482-4460-83E7-7BB8B0A907AF}" destId="{54D1B812-D44D-4E9A-8747-159BF3855934}" srcOrd="0" destOrd="0" presId="urn:microsoft.com/office/officeart/2005/8/layout/process5#1"/>
    <dgm:cxn modelId="{9E059E74-08CC-4C4C-A2F6-676477A9B11A}" type="presParOf" srcId="{AC54F776-513A-4214-9AB6-73FCC3300384}" destId="{54D1B812-D44D-4E9A-8747-159BF3855934}" srcOrd="0" destOrd="0" presId="urn:microsoft.com/office/officeart/2005/8/layout/process5#1"/>
    <dgm:cxn modelId="{53DB8AB7-526E-4EBF-9AF0-EB724BD4D658}" type="presParOf" srcId="{AC54F776-513A-4214-9AB6-73FCC3300384}" destId="{B31516FF-E868-439B-9492-3B053D61720D}" srcOrd="1" destOrd="0" presId="urn:microsoft.com/office/officeart/2005/8/layout/process5#1"/>
    <dgm:cxn modelId="{7BC6D914-2671-4E49-8177-34409895293D}" type="presParOf" srcId="{B31516FF-E868-439B-9492-3B053D61720D}" destId="{56C65D17-9C4A-4ADA-8DA9-98A5EBD22433}" srcOrd="0" destOrd="0" presId="urn:microsoft.com/office/officeart/2005/8/layout/process5#1"/>
    <dgm:cxn modelId="{19B36CA6-5716-4748-B85D-36D151A53195}" type="presParOf" srcId="{AC54F776-513A-4214-9AB6-73FCC3300384}" destId="{8FB9468F-574E-4B43-8C97-EABDFE1871E8}" srcOrd="2" destOrd="0" presId="urn:microsoft.com/office/officeart/2005/8/layout/process5#1"/>
    <dgm:cxn modelId="{682AA561-C6ED-4936-9A53-FD128B84BDB9}" type="presParOf" srcId="{AC54F776-513A-4214-9AB6-73FCC3300384}" destId="{CFB3492C-213F-4B0C-890B-84A501F0DAB9}" srcOrd="3" destOrd="0" presId="urn:microsoft.com/office/officeart/2005/8/layout/process5#1"/>
    <dgm:cxn modelId="{D8A68616-6607-4C88-8A97-3088B78EAB0F}" type="presParOf" srcId="{CFB3492C-213F-4B0C-890B-84A501F0DAB9}" destId="{5F33E02B-3672-4347-9D78-EDE7937C6938}" srcOrd="0" destOrd="0" presId="urn:microsoft.com/office/officeart/2005/8/layout/process5#1"/>
    <dgm:cxn modelId="{EF0F995F-5CB3-4DB7-9ED9-E3576BB9D62F}" type="presParOf" srcId="{AC54F776-513A-4214-9AB6-73FCC3300384}" destId="{D0738443-1DBD-4BA0-BFA6-7B1417A1A030}" srcOrd="4" destOrd="0" presId="urn:microsoft.com/office/officeart/2005/8/layout/process5#1"/>
    <dgm:cxn modelId="{5E651BAB-FDEF-4A78-A0B6-C86BCF0C8153}" type="presParOf" srcId="{AC54F776-513A-4214-9AB6-73FCC3300384}" destId="{00CE4D6D-4D28-47C5-B893-9D79552A8077}" srcOrd="5" destOrd="0" presId="urn:microsoft.com/office/officeart/2005/8/layout/process5#1"/>
    <dgm:cxn modelId="{9515FA95-AAF0-4070-AC44-62CEF82B3BBB}" type="presParOf" srcId="{00CE4D6D-4D28-47C5-B893-9D79552A8077}" destId="{63E02D43-F9B1-4675-B04C-A5463C7CD2F7}" srcOrd="0" destOrd="0" presId="urn:microsoft.com/office/officeart/2005/8/layout/process5#1"/>
    <dgm:cxn modelId="{0DA3E9EF-3968-40FC-A52D-8A317A86DF28}" type="presParOf" srcId="{AC54F776-513A-4214-9AB6-73FCC3300384}" destId="{CD703FC8-EF76-4307-ADAC-183B03946050}" srcOrd="6" destOrd="0" presId="urn:microsoft.com/office/officeart/2005/8/layout/process5#1"/>
    <dgm:cxn modelId="{321DDF7F-B155-43B1-8D8A-3156B81B27FE}" type="presParOf" srcId="{AC54F776-513A-4214-9AB6-73FCC3300384}" destId="{1A5F8177-DE37-430D-A227-E5769599E6F3}" srcOrd="7" destOrd="0" presId="urn:microsoft.com/office/officeart/2005/8/layout/process5#1"/>
    <dgm:cxn modelId="{14431054-DCBF-4C3D-8822-8CE042E7E2D7}" type="presParOf" srcId="{1A5F8177-DE37-430D-A227-E5769599E6F3}" destId="{A2D6234B-137B-4C5C-880F-DBAABCC2DF8B}" srcOrd="0" destOrd="0" presId="urn:microsoft.com/office/officeart/2005/8/layout/process5#1"/>
    <dgm:cxn modelId="{18C105D7-138F-4524-8340-D4D59FE30665}" type="presParOf" srcId="{AC54F776-513A-4214-9AB6-73FCC3300384}" destId="{1B8C766F-3CEB-47D7-B411-8A7E479477B9}" srcOrd="8" destOrd="0" presId="urn:microsoft.com/office/officeart/2005/8/layout/process5#1"/>
    <dgm:cxn modelId="{56148DA7-9FA5-4BE9-ACC1-E4239F30438F}" type="presParOf" srcId="{AC54F776-513A-4214-9AB6-73FCC3300384}" destId="{9702475D-C891-44A4-9149-C000C18D31A2}" srcOrd="9" destOrd="0" presId="urn:microsoft.com/office/officeart/2005/8/layout/process5#1"/>
    <dgm:cxn modelId="{424D7483-CFBD-4A12-AFF4-0DACBDE26A8C}" type="presParOf" srcId="{9702475D-C891-44A4-9149-C000C18D31A2}" destId="{B2A3F895-38E3-4D12-8E9C-43A6EDF00257}" srcOrd="0" destOrd="0" presId="urn:microsoft.com/office/officeart/2005/8/layout/process5#1"/>
    <dgm:cxn modelId="{BCCCC5F1-3DB3-4167-89C8-4A4468176CA0}" type="presParOf" srcId="{AC54F776-513A-4214-9AB6-73FCC3300384}" destId="{C2338BE8-5638-4174-9165-A886D16D2F89}" srcOrd="10" destOrd="0" presId="urn:microsoft.com/office/officeart/2005/8/layout/process5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26EF56-B5E5-4213-B3D1-B151DEE66071}" type="doc">
      <dgm:prSet loTypeId="urn:microsoft.com/office/officeart/2008/layout/VerticalCurvedList#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3D4FCD60-235B-4308-9721-27F26B507CF1}">
      <dgm:prSet phldrT="[Текст]" custT="1"/>
      <dgm:spPr/>
      <dgm:t>
        <a:bodyPr/>
        <a:lstStyle/>
        <a:p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Зымыран ұшыру көптеген жағдайларда адам денсаулығына тікелей әсер ететінін көрсетеді.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618F2A-AFB1-4F6E-ADB3-FE79AC8BA574}" type="parTrans" cxnId="{8ED1ACBE-6A53-4599-85F7-C0F2D186960F}">
      <dgm:prSet/>
      <dgm:spPr/>
      <dgm:t>
        <a:bodyPr/>
        <a:lstStyle/>
        <a:p>
          <a:endParaRPr lang="ru-RU"/>
        </a:p>
      </dgm:t>
    </dgm:pt>
    <dgm:pt modelId="{0B53562D-16B3-40C8-A397-578D570B43B9}" type="sibTrans" cxnId="{8ED1ACBE-6A53-4599-85F7-C0F2D186960F}">
      <dgm:prSet/>
      <dgm:spPr/>
      <dgm:t>
        <a:bodyPr/>
        <a:lstStyle/>
        <a:p>
          <a:endParaRPr lang="ru-RU"/>
        </a:p>
      </dgm:t>
    </dgm:pt>
    <dgm:pt modelId="{ABCBF85E-C41A-4B24-8C71-9190E95709F8}">
      <dgm:prSet phldrT="[Текст]" custT="1"/>
      <dgm:spPr/>
      <dgm:t>
        <a:bodyPr/>
        <a:lstStyle/>
        <a:p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Ең қауіпті түрткіжайттың бірі – зымыран отынымен ластану. Гептил адам ағзасына кез келген жағдайда қауіпті. Гептилмен улану тыныс алудың бұзылуына, бауырдың, бүйректің зақымдануына және т.б әкеледі.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B025444-C297-4FE9-9D20-F15E9D4E244B}" type="parTrans" cxnId="{3E46DAD8-876E-41AB-BA85-09E77584F6BF}">
      <dgm:prSet/>
      <dgm:spPr/>
      <dgm:t>
        <a:bodyPr/>
        <a:lstStyle/>
        <a:p>
          <a:endParaRPr lang="ru-RU"/>
        </a:p>
      </dgm:t>
    </dgm:pt>
    <dgm:pt modelId="{DB6040FC-241B-404A-98D1-7CBB00079DE1}" type="sibTrans" cxnId="{3E46DAD8-876E-41AB-BA85-09E77584F6BF}">
      <dgm:prSet/>
      <dgm:spPr/>
      <dgm:t>
        <a:bodyPr/>
        <a:lstStyle/>
        <a:p>
          <a:endParaRPr lang="ru-RU"/>
        </a:p>
      </dgm:t>
    </dgm:pt>
    <dgm:pt modelId="{22659509-2FC3-4FC0-A69B-7E833D5CB2EF}">
      <dgm:prSet phldrT="[Текст]" custT="1"/>
      <dgm:spPr/>
      <dgm:t>
        <a:bodyPr/>
        <a:lstStyle/>
        <a:p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Ал полигон жанына жақын орналасқан аудандардағы тұрғындар денсаулығы әртүрлі (анемия, қатерлі ісік, ревматикалық аурулар, бронхиттер және т.б.) ауруға ұшырайды.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7072ED-D44D-4DC5-AD36-516D0800C4DC}" type="parTrans" cxnId="{34DB0637-9C81-4510-A8CA-6B5BE51B2144}">
      <dgm:prSet/>
      <dgm:spPr/>
      <dgm:t>
        <a:bodyPr/>
        <a:lstStyle/>
        <a:p>
          <a:endParaRPr lang="ru-RU"/>
        </a:p>
      </dgm:t>
    </dgm:pt>
    <dgm:pt modelId="{C0EA97A9-6DB1-43EB-B339-CA8B88153716}" type="sibTrans" cxnId="{34DB0637-9C81-4510-A8CA-6B5BE51B2144}">
      <dgm:prSet/>
      <dgm:spPr/>
      <dgm:t>
        <a:bodyPr/>
        <a:lstStyle/>
        <a:p>
          <a:endParaRPr lang="ru-RU"/>
        </a:p>
      </dgm:t>
    </dgm:pt>
    <dgm:pt modelId="{5F10AB10-43BA-4BD0-9247-FBE3D7B37777}" type="pres">
      <dgm:prSet presAssocID="{D826EF56-B5E5-4213-B3D1-B151DEE6607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047356D-5713-4E6E-99E1-C933222091F2}" type="pres">
      <dgm:prSet presAssocID="{D826EF56-B5E5-4213-B3D1-B151DEE66071}" presName="Name1" presStyleCnt="0"/>
      <dgm:spPr/>
    </dgm:pt>
    <dgm:pt modelId="{75D51E6D-4658-4403-9898-7FF30DB6B9F2}" type="pres">
      <dgm:prSet presAssocID="{D826EF56-B5E5-4213-B3D1-B151DEE66071}" presName="cycle" presStyleCnt="0"/>
      <dgm:spPr/>
    </dgm:pt>
    <dgm:pt modelId="{DEC91C92-1D00-45BF-938C-D6707E06F47D}" type="pres">
      <dgm:prSet presAssocID="{D826EF56-B5E5-4213-B3D1-B151DEE66071}" presName="srcNode" presStyleLbl="node1" presStyleIdx="0" presStyleCnt="3"/>
      <dgm:spPr/>
    </dgm:pt>
    <dgm:pt modelId="{D33A347A-3EA2-42AE-854E-1AE0B2C84739}" type="pres">
      <dgm:prSet presAssocID="{D826EF56-B5E5-4213-B3D1-B151DEE66071}" presName="conn" presStyleLbl="parChTrans1D2" presStyleIdx="0" presStyleCnt="1"/>
      <dgm:spPr/>
      <dgm:t>
        <a:bodyPr/>
        <a:lstStyle/>
        <a:p>
          <a:endParaRPr lang="ru-RU"/>
        </a:p>
      </dgm:t>
    </dgm:pt>
    <dgm:pt modelId="{93C44402-4A71-402F-ADC1-50D40C981DCD}" type="pres">
      <dgm:prSet presAssocID="{D826EF56-B5E5-4213-B3D1-B151DEE66071}" presName="extraNode" presStyleLbl="node1" presStyleIdx="0" presStyleCnt="3"/>
      <dgm:spPr/>
    </dgm:pt>
    <dgm:pt modelId="{7EF1DA1F-17C7-4726-A464-CF0B3722B890}" type="pres">
      <dgm:prSet presAssocID="{D826EF56-B5E5-4213-B3D1-B151DEE66071}" presName="dstNode" presStyleLbl="node1" presStyleIdx="0" presStyleCnt="3"/>
      <dgm:spPr/>
    </dgm:pt>
    <dgm:pt modelId="{A49792C1-CDD8-443E-9402-6B32F721B96F}" type="pres">
      <dgm:prSet presAssocID="{3D4FCD60-235B-4308-9721-27F26B507CF1}" presName="text_1" presStyleLbl="node1" presStyleIdx="0" presStyleCnt="3" custScaleY="95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3796C-8123-4D2E-BDF7-09F60C0E0EF0}" type="pres">
      <dgm:prSet presAssocID="{3D4FCD60-235B-4308-9721-27F26B507CF1}" presName="accent_1" presStyleCnt="0"/>
      <dgm:spPr/>
    </dgm:pt>
    <dgm:pt modelId="{B14F104C-88DE-4E1E-82A2-168A07B5ABFE}" type="pres">
      <dgm:prSet presAssocID="{3D4FCD60-235B-4308-9721-27F26B507CF1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39DE1A-75E4-40C7-BE6E-CBEC96CB3393}" type="pres">
      <dgm:prSet presAssocID="{ABCBF85E-C41A-4B24-8C71-9190E95709F8}" presName="text_2" presStyleLbl="node1" presStyleIdx="1" presStyleCnt="3" custScaleY="116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27160-DC7E-4895-A3C4-324CB1FD19B2}" type="pres">
      <dgm:prSet presAssocID="{ABCBF85E-C41A-4B24-8C71-9190E95709F8}" presName="accent_2" presStyleCnt="0"/>
      <dgm:spPr/>
    </dgm:pt>
    <dgm:pt modelId="{EA3C4AE1-9493-4435-97B5-CA77BBBD73A0}" type="pres">
      <dgm:prSet presAssocID="{ABCBF85E-C41A-4B24-8C71-9190E95709F8}" presName="accentRepeatNode" presStyleLbl="solidFgAcc1" presStyleIdx="1" presStyleCnt="3" custScaleX="102253" custScaleY="10298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9580DD7-7627-466B-87F5-F1EE4875C516}" type="pres">
      <dgm:prSet presAssocID="{22659509-2FC3-4FC0-A69B-7E833D5CB2E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A4357-7A0F-4D98-A5F5-053B4BD6CE6C}" type="pres">
      <dgm:prSet presAssocID="{22659509-2FC3-4FC0-A69B-7E833D5CB2EF}" presName="accent_3" presStyleCnt="0"/>
      <dgm:spPr/>
    </dgm:pt>
    <dgm:pt modelId="{6B1F586C-736A-4503-A3B4-7BA7612C7865}" type="pres">
      <dgm:prSet presAssocID="{22659509-2FC3-4FC0-A69B-7E833D5CB2EF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85A4FF7-6E6E-4691-89F9-AC0216CD4FB2}" type="presOf" srcId="{D826EF56-B5E5-4213-B3D1-B151DEE66071}" destId="{5F10AB10-43BA-4BD0-9247-FBE3D7B37777}" srcOrd="0" destOrd="0" presId="urn:microsoft.com/office/officeart/2008/layout/VerticalCurvedList#2"/>
    <dgm:cxn modelId="{E6009931-B81F-4D41-8D12-F3344F35637E}" type="presOf" srcId="{0B53562D-16B3-40C8-A397-578D570B43B9}" destId="{D33A347A-3EA2-42AE-854E-1AE0B2C84739}" srcOrd="0" destOrd="0" presId="urn:microsoft.com/office/officeart/2008/layout/VerticalCurvedList#2"/>
    <dgm:cxn modelId="{8ED1ACBE-6A53-4599-85F7-C0F2D186960F}" srcId="{D826EF56-B5E5-4213-B3D1-B151DEE66071}" destId="{3D4FCD60-235B-4308-9721-27F26B507CF1}" srcOrd="0" destOrd="0" parTransId="{F7618F2A-AFB1-4F6E-ADB3-FE79AC8BA574}" sibTransId="{0B53562D-16B3-40C8-A397-578D570B43B9}"/>
    <dgm:cxn modelId="{A070E16B-4A55-4135-96BD-C818ECCAED5A}" type="presOf" srcId="{22659509-2FC3-4FC0-A69B-7E833D5CB2EF}" destId="{79580DD7-7627-466B-87F5-F1EE4875C516}" srcOrd="0" destOrd="0" presId="urn:microsoft.com/office/officeart/2008/layout/VerticalCurvedList#2"/>
    <dgm:cxn modelId="{34DB0637-9C81-4510-A8CA-6B5BE51B2144}" srcId="{D826EF56-B5E5-4213-B3D1-B151DEE66071}" destId="{22659509-2FC3-4FC0-A69B-7E833D5CB2EF}" srcOrd="2" destOrd="0" parTransId="{E27072ED-D44D-4DC5-AD36-516D0800C4DC}" sibTransId="{C0EA97A9-6DB1-43EB-B339-CA8B88153716}"/>
    <dgm:cxn modelId="{3E46DAD8-876E-41AB-BA85-09E77584F6BF}" srcId="{D826EF56-B5E5-4213-B3D1-B151DEE66071}" destId="{ABCBF85E-C41A-4B24-8C71-9190E95709F8}" srcOrd="1" destOrd="0" parTransId="{5B025444-C297-4FE9-9D20-F15E9D4E244B}" sibTransId="{DB6040FC-241B-404A-98D1-7CBB00079DE1}"/>
    <dgm:cxn modelId="{45016EF9-E4CD-4901-9828-575ECA884B28}" type="presOf" srcId="{ABCBF85E-C41A-4B24-8C71-9190E95709F8}" destId="{DA39DE1A-75E4-40C7-BE6E-CBEC96CB3393}" srcOrd="0" destOrd="0" presId="urn:microsoft.com/office/officeart/2008/layout/VerticalCurvedList#2"/>
    <dgm:cxn modelId="{031C31DF-7DA4-4BFD-B9BD-806B3283E0C9}" type="presOf" srcId="{3D4FCD60-235B-4308-9721-27F26B507CF1}" destId="{A49792C1-CDD8-443E-9402-6B32F721B96F}" srcOrd="0" destOrd="0" presId="urn:microsoft.com/office/officeart/2008/layout/VerticalCurvedList#2"/>
    <dgm:cxn modelId="{B6822544-4C7F-4038-BC39-51C8714F04B2}" type="presParOf" srcId="{5F10AB10-43BA-4BD0-9247-FBE3D7B37777}" destId="{B047356D-5713-4E6E-99E1-C933222091F2}" srcOrd="0" destOrd="0" presId="urn:microsoft.com/office/officeart/2008/layout/VerticalCurvedList#2"/>
    <dgm:cxn modelId="{5498802F-82F7-4877-BB71-214D0C9C890E}" type="presParOf" srcId="{B047356D-5713-4E6E-99E1-C933222091F2}" destId="{75D51E6D-4658-4403-9898-7FF30DB6B9F2}" srcOrd="0" destOrd="0" presId="urn:microsoft.com/office/officeart/2008/layout/VerticalCurvedList#2"/>
    <dgm:cxn modelId="{5E5FCDB5-037D-4540-A237-8D451F71DC64}" type="presParOf" srcId="{75D51E6D-4658-4403-9898-7FF30DB6B9F2}" destId="{DEC91C92-1D00-45BF-938C-D6707E06F47D}" srcOrd="0" destOrd="0" presId="urn:microsoft.com/office/officeart/2008/layout/VerticalCurvedList#2"/>
    <dgm:cxn modelId="{9E056316-DE3D-4220-A953-83BF4D50226D}" type="presParOf" srcId="{75D51E6D-4658-4403-9898-7FF30DB6B9F2}" destId="{D33A347A-3EA2-42AE-854E-1AE0B2C84739}" srcOrd="1" destOrd="0" presId="urn:microsoft.com/office/officeart/2008/layout/VerticalCurvedList#2"/>
    <dgm:cxn modelId="{BF3874E6-B8EA-450C-8D74-C394CAB29E05}" type="presParOf" srcId="{75D51E6D-4658-4403-9898-7FF30DB6B9F2}" destId="{93C44402-4A71-402F-ADC1-50D40C981DCD}" srcOrd="2" destOrd="0" presId="urn:microsoft.com/office/officeart/2008/layout/VerticalCurvedList#2"/>
    <dgm:cxn modelId="{C080F7C6-764B-4135-8890-D02C5BC27721}" type="presParOf" srcId="{75D51E6D-4658-4403-9898-7FF30DB6B9F2}" destId="{7EF1DA1F-17C7-4726-A464-CF0B3722B890}" srcOrd="3" destOrd="0" presId="urn:microsoft.com/office/officeart/2008/layout/VerticalCurvedList#2"/>
    <dgm:cxn modelId="{9E4D81A1-3099-4ECA-BC53-A0356F00404A}" type="presParOf" srcId="{B047356D-5713-4E6E-99E1-C933222091F2}" destId="{A49792C1-CDD8-443E-9402-6B32F721B96F}" srcOrd="1" destOrd="0" presId="urn:microsoft.com/office/officeart/2008/layout/VerticalCurvedList#2"/>
    <dgm:cxn modelId="{D2D2AEE0-8E53-431A-BC21-DDC62EBCB701}" type="presParOf" srcId="{B047356D-5713-4E6E-99E1-C933222091F2}" destId="{A8E3796C-8123-4D2E-BDF7-09F60C0E0EF0}" srcOrd="2" destOrd="0" presId="urn:microsoft.com/office/officeart/2008/layout/VerticalCurvedList#2"/>
    <dgm:cxn modelId="{0617428A-49F0-483A-923E-CC48A16A60AD}" type="presParOf" srcId="{A8E3796C-8123-4D2E-BDF7-09F60C0E0EF0}" destId="{B14F104C-88DE-4E1E-82A2-168A07B5ABFE}" srcOrd="0" destOrd="0" presId="urn:microsoft.com/office/officeart/2008/layout/VerticalCurvedList#2"/>
    <dgm:cxn modelId="{C77CA52C-6C43-4BB5-9B7D-7DD7EB165142}" type="presParOf" srcId="{B047356D-5713-4E6E-99E1-C933222091F2}" destId="{DA39DE1A-75E4-40C7-BE6E-CBEC96CB3393}" srcOrd="3" destOrd="0" presId="urn:microsoft.com/office/officeart/2008/layout/VerticalCurvedList#2"/>
    <dgm:cxn modelId="{CFE75A92-5591-4C46-A1DB-ADA5154B2A32}" type="presParOf" srcId="{B047356D-5713-4E6E-99E1-C933222091F2}" destId="{DE427160-DC7E-4895-A3C4-324CB1FD19B2}" srcOrd="4" destOrd="0" presId="urn:microsoft.com/office/officeart/2008/layout/VerticalCurvedList#2"/>
    <dgm:cxn modelId="{EABF06D5-2E24-44DB-AF9E-F8EDB5FD65EE}" type="presParOf" srcId="{DE427160-DC7E-4895-A3C4-324CB1FD19B2}" destId="{EA3C4AE1-9493-4435-97B5-CA77BBBD73A0}" srcOrd="0" destOrd="0" presId="urn:microsoft.com/office/officeart/2008/layout/VerticalCurvedList#2"/>
    <dgm:cxn modelId="{CDFB9735-2174-4108-9074-AB3AE3CF66E2}" type="presParOf" srcId="{B047356D-5713-4E6E-99E1-C933222091F2}" destId="{79580DD7-7627-466B-87F5-F1EE4875C516}" srcOrd="5" destOrd="0" presId="urn:microsoft.com/office/officeart/2008/layout/VerticalCurvedList#2"/>
    <dgm:cxn modelId="{D4640655-CEEA-491E-A7E8-C50A6D44611A}" type="presParOf" srcId="{B047356D-5713-4E6E-99E1-C933222091F2}" destId="{EF3A4357-7A0F-4D98-A5F5-053B4BD6CE6C}" srcOrd="6" destOrd="0" presId="urn:microsoft.com/office/officeart/2008/layout/VerticalCurvedList#2"/>
    <dgm:cxn modelId="{072D6239-C9BF-4408-B04F-20304875CEE5}" type="presParOf" srcId="{EF3A4357-7A0F-4D98-A5F5-053B4BD6CE6C}" destId="{6B1F586C-736A-4503-A3B4-7BA7612C7865}" srcOrd="0" destOrd="0" presId="urn:microsoft.com/office/officeart/2008/layout/VerticalCurvedLis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0E075D-A3EC-4D1D-B95E-2741BDC6636F}" type="doc">
      <dgm:prSet loTypeId="urn:microsoft.com/office/officeart/2005/8/layout/vList6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3BB8E8DE-A2F0-4441-B7AB-2AC8D2AFE4F7}">
      <dgm:prSet phldrT="[Текст]"/>
      <dgm:spPr/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Табиғи себептердің әсеріне байланысты экологиялық тұрғыдан туындаған аурулар</a:t>
          </a:r>
        </a:p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(эндемиялық аурулар)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67C8814-1B6D-4324-8216-30786D03CE06}" type="parTrans" cxnId="{4EB2C9FF-F3B5-4CBC-A433-AFF5CAF7F323}">
      <dgm:prSet/>
      <dgm:spPr/>
      <dgm:t>
        <a:bodyPr/>
        <a:lstStyle/>
        <a:p>
          <a:endParaRPr lang="ru-RU"/>
        </a:p>
      </dgm:t>
    </dgm:pt>
    <dgm:pt modelId="{FBC3E1B7-AD3B-42D3-AC74-BBDED206B48F}" type="sibTrans" cxnId="{4EB2C9FF-F3B5-4CBC-A433-AFF5CAF7F323}">
      <dgm:prSet/>
      <dgm:spPr/>
      <dgm:t>
        <a:bodyPr/>
        <a:lstStyle/>
        <a:p>
          <a:endParaRPr lang="ru-RU"/>
        </a:p>
      </dgm:t>
    </dgm:pt>
    <dgm:pt modelId="{D305D579-5DF5-412B-B7EB-E5B1055D746E}">
      <dgm:prSet phldrT="[Текст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Ауызсудағы, жергілікті тамақ өнімдеріндегі жекелеген элементтердің артық болуы немесе жетіспеуі экстремалды климаттық жағдайлардың әсерінен пайда болады</a:t>
          </a:r>
          <a:endParaRPr lang="ru-RU" dirty="0">
            <a:solidFill>
              <a:schemeClr val="tx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41D43F4-F60E-4ED5-A3A1-958C439D5F67}" type="parTrans" cxnId="{AC24C091-60D6-4557-A6F1-BD6F1B514F79}">
      <dgm:prSet/>
      <dgm:spPr/>
      <dgm:t>
        <a:bodyPr/>
        <a:lstStyle/>
        <a:p>
          <a:endParaRPr lang="ru-RU"/>
        </a:p>
      </dgm:t>
    </dgm:pt>
    <dgm:pt modelId="{F16777EF-3729-4CD5-B8F8-2E8542E08C87}" type="sibTrans" cxnId="{AC24C091-60D6-4557-A6F1-BD6F1B514F79}">
      <dgm:prSet/>
      <dgm:spPr/>
      <dgm:t>
        <a:bodyPr/>
        <a:lstStyle/>
        <a:p>
          <a:endParaRPr lang="ru-RU"/>
        </a:p>
      </dgm:t>
    </dgm:pt>
    <dgm:pt modelId="{623A2941-6868-459A-BFCC-1E57A010EE8C}">
      <dgm:prSet phldrT="[Текст]"/>
      <dgm:spPr/>
      <dgm:t>
        <a:bodyPr/>
        <a:lstStyle/>
        <a:p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Экологиялық тұрғыдан туындаған аурулар (техногендік аурулар)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3C73692-F082-4F5B-8803-B359DA24D319}" type="parTrans" cxnId="{806B61F2-7D38-4353-A8A6-EB0EDA29AEB4}">
      <dgm:prSet/>
      <dgm:spPr/>
      <dgm:t>
        <a:bodyPr/>
        <a:lstStyle/>
        <a:p>
          <a:endParaRPr lang="ru-RU"/>
        </a:p>
      </dgm:t>
    </dgm:pt>
    <dgm:pt modelId="{1C7171D3-2B6D-46E5-9024-8DC778C2B248}" type="sibTrans" cxnId="{806B61F2-7D38-4353-A8A6-EB0EDA29AEB4}">
      <dgm:prSet/>
      <dgm:spPr/>
      <dgm:t>
        <a:bodyPr/>
        <a:lstStyle/>
        <a:p>
          <a:endParaRPr lang="ru-RU"/>
        </a:p>
      </dgm:t>
    </dgm:pt>
    <dgm:pt modelId="{FCCBBD93-2F7E-42D1-A6CE-26ABF191B425}">
      <dgm:prSet phldrT="[Текст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Адам іс-әрекетімен байланысты аурулар</a:t>
          </a:r>
          <a:endParaRPr lang="ru-RU" dirty="0">
            <a:solidFill>
              <a:schemeClr val="tx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7F09BD-99E2-4A69-B1CA-0116326E0E63}" type="parTrans" cxnId="{9A56BC2F-49C6-403C-A013-CB0B9B97E0F4}">
      <dgm:prSet/>
      <dgm:spPr/>
      <dgm:t>
        <a:bodyPr/>
        <a:lstStyle/>
        <a:p>
          <a:endParaRPr lang="ru-RU"/>
        </a:p>
      </dgm:t>
    </dgm:pt>
    <dgm:pt modelId="{3E6885CD-C82B-4627-88AC-644EE8569E4B}" type="sibTrans" cxnId="{9A56BC2F-49C6-403C-A013-CB0B9B97E0F4}">
      <dgm:prSet/>
      <dgm:spPr/>
      <dgm:t>
        <a:bodyPr/>
        <a:lstStyle/>
        <a:p>
          <a:endParaRPr lang="ru-RU"/>
        </a:p>
      </dgm:t>
    </dgm:pt>
    <dgm:pt modelId="{9918D804-7B41-4396-B512-DE02FCF63842}" type="pres">
      <dgm:prSet presAssocID="{BF0E075D-A3EC-4D1D-B95E-2741BDC6636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91EBEB6-FA95-4EB2-B9ED-0325FD9A3910}" type="pres">
      <dgm:prSet presAssocID="{3BB8E8DE-A2F0-4441-B7AB-2AC8D2AFE4F7}" presName="linNode" presStyleCnt="0"/>
      <dgm:spPr/>
    </dgm:pt>
    <dgm:pt modelId="{DDC800DC-5B7F-4569-8F4D-81E8890C70DF}" type="pres">
      <dgm:prSet presAssocID="{3BB8E8DE-A2F0-4441-B7AB-2AC8D2AFE4F7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FB25A-A956-4C10-9F6F-CF0FFEABB1CC}" type="pres">
      <dgm:prSet presAssocID="{3BB8E8DE-A2F0-4441-B7AB-2AC8D2AFE4F7}" presName="childShp" presStyleLbl="bgAccFollowNode1" presStyleIdx="0" presStyleCnt="2" custScaleY="118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0BC28-CDBD-46F8-B774-0AAF9A7A8673}" type="pres">
      <dgm:prSet presAssocID="{FBC3E1B7-AD3B-42D3-AC74-BBDED206B48F}" presName="spacing" presStyleCnt="0"/>
      <dgm:spPr/>
    </dgm:pt>
    <dgm:pt modelId="{67B3B699-4D71-40B7-9FF0-0E8996AA3AFB}" type="pres">
      <dgm:prSet presAssocID="{623A2941-6868-459A-BFCC-1E57A010EE8C}" presName="linNode" presStyleCnt="0"/>
      <dgm:spPr/>
    </dgm:pt>
    <dgm:pt modelId="{5A19E866-6983-462A-888D-701BE8DA3AE6}" type="pres">
      <dgm:prSet presAssocID="{623A2941-6868-459A-BFCC-1E57A010EE8C}" presName="parentShp" presStyleLbl="node1" presStyleIdx="1" presStyleCnt="2" custScaleY="74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D7B03-1F77-4EA2-A862-B15B771CCCCD}" type="pres">
      <dgm:prSet presAssocID="{623A2941-6868-459A-BFCC-1E57A010EE8C}" presName="childShp" presStyleLbl="bgAccFollowNode1" presStyleIdx="1" presStyleCnt="2" custScaleY="54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1F71A4-0E16-4AAD-970E-382E13B4149D}" type="presOf" srcId="{BF0E075D-A3EC-4D1D-B95E-2741BDC6636F}" destId="{9918D804-7B41-4396-B512-DE02FCF63842}" srcOrd="0" destOrd="0" presId="urn:microsoft.com/office/officeart/2005/8/layout/vList6"/>
    <dgm:cxn modelId="{806B61F2-7D38-4353-A8A6-EB0EDA29AEB4}" srcId="{BF0E075D-A3EC-4D1D-B95E-2741BDC6636F}" destId="{623A2941-6868-459A-BFCC-1E57A010EE8C}" srcOrd="1" destOrd="0" parTransId="{D3C73692-F082-4F5B-8803-B359DA24D319}" sibTransId="{1C7171D3-2B6D-46E5-9024-8DC778C2B248}"/>
    <dgm:cxn modelId="{069DA832-FF9B-4D2F-BC61-48C3DA638263}" type="presOf" srcId="{623A2941-6868-459A-BFCC-1E57A010EE8C}" destId="{5A19E866-6983-462A-888D-701BE8DA3AE6}" srcOrd="0" destOrd="0" presId="urn:microsoft.com/office/officeart/2005/8/layout/vList6"/>
    <dgm:cxn modelId="{4EB2C9FF-F3B5-4CBC-A433-AFF5CAF7F323}" srcId="{BF0E075D-A3EC-4D1D-B95E-2741BDC6636F}" destId="{3BB8E8DE-A2F0-4441-B7AB-2AC8D2AFE4F7}" srcOrd="0" destOrd="0" parTransId="{467C8814-1B6D-4324-8216-30786D03CE06}" sibTransId="{FBC3E1B7-AD3B-42D3-AC74-BBDED206B48F}"/>
    <dgm:cxn modelId="{5F8DD762-06A4-4226-8E3A-89973EF077E1}" type="presOf" srcId="{FCCBBD93-2F7E-42D1-A6CE-26ABF191B425}" destId="{ECED7B03-1F77-4EA2-A862-B15B771CCCCD}" srcOrd="0" destOrd="0" presId="urn:microsoft.com/office/officeart/2005/8/layout/vList6"/>
    <dgm:cxn modelId="{AC24C091-60D6-4557-A6F1-BD6F1B514F79}" srcId="{3BB8E8DE-A2F0-4441-B7AB-2AC8D2AFE4F7}" destId="{D305D579-5DF5-412B-B7EB-E5B1055D746E}" srcOrd="0" destOrd="0" parTransId="{541D43F4-F60E-4ED5-A3A1-958C439D5F67}" sibTransId="{F16777EF-3729-4CD5-B8F8-2E8542E08C87}"/>
    <dgm:cxn modelId="{9A56BC2F-49C6-403C-A013-CB0B9B97E0F4}" srcId="{623A2941-6868-459A-BFCC-1E57A010EE8C}" destId="{FCCBBD93-2F7E-42D1-A6CE-26ABF191B425}" srcOrd="0" destOrd="0" parTransId="{B47F09BD-99E2-4A69-B1CA-0116326E0E63}" sibTransId="{3E6885CD-C82B-4627-88AC-644EE8569E4B}"/>
    <dgm:cxn modelId="{AAF44E14-0123-4F78-8316-0B1C8B35B5BF}" type="presOf" srcId="{D305D579-5DF5-412B-B7EB-E5B1055D746E}" destId="{3C6FB25A-A956-4C10-9F6F-CF0FFEABB1CC}" srcOrd="0" destOrd="0" presId="urn:microsoft.com/office/officeart/2005/8/layout/vList6"/>
    <dgm:cxn modelId="{DCB61695-C9B5-4AE7-BB63-D03115E1AC8B}" type="presOf" srcId="{3BB8E8DE-A2F0-4441-B7AB-2AC8D2AFE4F7}" destId="{DDC800DC-5B7F-4569-8F4D-81E8890C70DF}" srcOrd="0" destOrd="0" presId="urn:microsoft.com/office/officeart/2005/8/layout/vList6"/>
    <dgm:cxn modelId="{2D2DB218-2B4E-49A1-80E9-8E33304A96EF}" type="presParOf" srcId="{9918D804-7B41-4396-B512-DE02FCF63842}" destId="{491EBEB6-FA95-4EB2-B9ED-0325FD9A3910}" srcOrd="0" destOrd="0" presId="urn:microsoft.com/office/officeart/2005/8/layout/vList6"/>
    <dgm:cxn modelId="{DE6E1D72-251D-4AEB-AD00-DE05D0AC9E92}" type="presParOf" srcId="{491EBEB6-FA95-4EB2-B9ED-0325FD9A3910}" destId="{DDC800DC-5B7F-4569-8F4D-81E8890C70DF}" srcOrd="0" destOrd="0" presId="urn:microsoft.com/office/officeart/2005/8/layout/vList6"/>
    <dgm:cxn modelId="{0F18691D-6B88-4662-8539-0AD650E97983}" type="presParOf" srcId="{491EBEB6-FA95-4EB2-B9ED-0325FD9A3910}" destId="{3C6FB25A-A956-4C10-9F6F-CF0FFEABB1CC}" srcOrd="1" destOrd="0" presId="urn:microsoft.com/office/officeart/2005/8/layout/vList6"/>
    <dgm:cxn modelId="{EEEABBF9-6F94-41C1-984E-49B85A01D740}" type="presParOf" srcId="{9918D804-7B41-4396-B512-DE02FCF63842}" destId="{3210BC28-CDBD-46F8-B774-0AAF9A7A8673}" srcOrd="1" destOrd="0" presId="urn:microsoft.com/office/officeart/2005/8/layout/vList6"/>
    <dgm:cxn modelId="{5A900AFC-838A-414E-A7E9-BC50F7355DD4}" type="presParOf" srcId="{9918D804-7B41-4396-B512-DE02FCF63842}" destId="{67B3B699-4D71-40B7-9FF0-0E8996AA3AFB}" srcOrd="2" destOrd="0" presId="urn:microsoft.com/office/officeart/2005/8/layout/vList6"/>
    <dgm:cxn modelId="{0E284758-A65B-4341-ACC3-E9C430BA0421}" type="presParOf" srcId="{67B3B699-4D71-40B7-9FF0-0E8996AA3AFB}" destId="{5A19E866-6983-462A-888D-701BE8DA3AE6}" srcOrd="0" destOrd="0" presId="urn:microsoft.com/office/officeart/2005/8/layout/vList6"/>
    <dgm:cxn modelId="{98A438B0-D04D-4176-B94C-381557DD8331}" type="presParOf" srcId="{67B3B699-4D71-40B7-9FF0-0E8996AA3AFB}" destId="{ECED7B03-1F77-4EA2-A862-B15B771CCCC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738513-0FFE-4B2A-A2EA-7BD0D7654B71}" type="doc">
      <dgm:prSet loTypeId="urn:microsoft.com/office/officeart/2009/layout/ReverseList#1" loCatId="relationship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75671B72-2E22-46B7-A58B-83139C02DFFF}">
      <dgm:prSet phldrT="[Текст]" custT="1"/>
      <dgm:spPr/>
      <dgm:t>
        <a:bodyPr/>
        <a:lstStyle/>
        <a:p>
          <a:pPr algn="ctr"/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Қандай да бір немесе бірнеше зиянды фактордың адам ағзасына ұзақ уақыт бойы әсер етуінен туындаған аурулар.</a:t>
          </a:r>
          <a:endParaRPr lang="ru-RU" sz="2000" dirty="0">
            <a:solidFill>
              <a:schemeClr val="tx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FA8021A-24E4-4F56-BE55-A576A5CD52BD}" type="parTrans" cxnId="{8355894E-C805-4646-8AAC-F96D21CC4332}">
      <dgm:prSet/>
      <dgm:spPr/>
      <dgm:t>
        <a:bodyPr/>
        <a:lstStyle/>
        <a:p>
          <a:endParaRPr lang="ru-RU"/>
        </a:p>
      </dgm:t>
    </dgm:pt>
    <dgm:pt modelId="{77585619-A4FD-4100-8C76-ADF16BEA77DB}" type="sibTrans" cxnId="{8355894E-C805-4646-8AAC-F96D21CC4332}">
      <dgm:prSet/>
      <dgm:spPr/>
      <dgm:t>
        <a:bodyPr/>
        <a:lstStyle/>
        <a:p>
          <a:endParaRPr lang="ru-RU"/>
        </a:p>
      </dgm:t>
    </dgm:pt>
    <dgm:pt modelId="{5E8AC3D0-8FDA-4FFC-AFA5-558E1A8B2F9D}">
      <dgm:prSet phldrT="[Текст]" custT="1"/>
      <dgm:spPr/>
      <dgm:t>
        <a:bodyPr/>
        <a:lstStyle/>
        <a:p>
          <a:pPr algn="ctr"/>
          <a:r>
            <a:rPr lang="en-US" sz="2000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Сыртқы ортада табиғаты химиялық немесе физикалық қандай да бір зиянды фактордың кенеттен көбеюінен (әдетте авариялар нәтижесінде) пайда болады.</a:t>
          </a:r>
          <a:endParaRPr lang="ru-RU" sz="2000" dirty="0">
            <a:solidFill>
              <a:schemeClr val="tx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9379251-0515-451D-9977-FD2D9F61948B}" type="parTrans" cxnId="{273E98CB-2381-4846-B65D-874C1C1BF0FE}">
      <dgm:prSet/>
      <dgm:spPr/>
      <dgm:t>
        <a:bodyPr/>
        <a:lstStyle/>
        <a:p>
          <a:endParaRPr lang="ru-RU"/>
        </a:p>
      </dgm:t>
    </dgm:pt>
    <dgm:pt modelId="{7AA09CB0-96E0-4B78-8C67-1DD9CD82BD70}" type="sibTrans" cxnId="{273E98CB-2381-4846-B65D-874C1C1BF0FE}">
      <dgm:prSet/>
      <dgm:spPr/>
      <dgm:t>
        <a:bodyPr/>
        <a:lstStyle/>
        <a:p>
          <a:endParaRPr lang="ru-RU"/>
        </a:p>
      </dgm:t>
    </dgm:pt>
    <dgm:pt modelId="{767FFAF7-3627-44E4-8B1F-104364EBD5E8}" type="pres">
      <dgm:prSet presAssocID="{13738513-0FFE-4B2A-A2EA-7BD0D7654B71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78977DD-E721-419D-A884-3BF36A729D79}" type="pres">
      <dgm:prSet presAssocID="{13738513-0FFE-4B2A-A2EA-7BD0D7654B71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B4127-2B4A-4F1F-B819-EABFBEF24455}" type="pres">
      <dgm:prSet presAssocID="{13738513-0FFE-4B2A-A2EA-7BD0D7654B71}" presName="LeftNode" presStyleLbl="bgImgPlace1" presStyleIdx="0" presStyleCnt="2" custScaleX="203535" custLinFactNeighborX="-76669" custLinFactNeighborY="-1291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445D1E77-110A-4B10-9F86-16C776E4F2B1}" type="pres">
      <dgm:prSet presAssocID="{13738513-0FFE-4B2A-A2EA-7BD0D7654B71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9A9A1-7F94-430C-B2F7-F124D6023C2C}" type="pres">
      <dgm:prSet presAssocID="{13738513-0FFE-4B2A-A2EA-7BD0D7654B71}" presName="RightNode" presStyleLbl="bgImgPlace1" presStyleIdx="1" presStyleCnt="2" custScaleX="201280" custLinFactNeighborX="60806" custLinFactNeighborY="16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3702B61-E2AA-4642-8C6E-9332F588ED5C}" type="pres">
      <dgm:prSet presAssocID="{13738513-0FFE-4B2A-A2EA-7BD0D7654B71}" presName="TopArrow" presStyleLbl="node1" presStyleIdx="0" presStyleCnt="2"/>
      <dgm:spPr/>
    </dgm:pt>
    <dgm:pt modelId="{9FE66387-E8BD-491D-81D0-3CC9F9077E70}" type="pres">
      <dgm:prSet presAssocID="{13738513-0FFE-4B2A-A2EA-7BD0D7654B71}" presName="BottomArrow" presStyleLbl="node1" presStyleIdx="1" presStyleCnt="2"/>
      <dgm:spPr/>
    </dgm:pt>
  </dgm:ptLst>
  <dgm:cxnLst>
    <dgm:cxn modelId="{95811204-A66D-43FD-AAC6-80771977C704}" type="presOf" srcId="{75671B72-2E22-46B7-A58B-83139C02DFFF}" destId="{878977DD-E721-419D-A884-3BF36A729D79}" srcOrd="0" destOrd="0" presId="urn:microsoft.com/office/officeart/2009/layout/ReverseList#1"/>
    <dgm:cxn modelId="{FCB5EF64-3C99-437F-B076-473C86A7CF7E}" type="presOf" srcId="{13738513-0FFE-4B2A-A2EA-7BD0D7654B71}" destId="{767FFAF7-3627-44E4-8B1F-104364EBD5E8}" srcOrd="0" destOrd="0" presId="urn:microsoft.com/office/officeart/2009/layout/ReverseList#1"/>
    <dgm:cxn modelId="{273E98CB-2381-4846-B65D-874C1C1BF0FE}" srcId="{13738513-0FFE-4B2A-A2EA-7BD0D7654B71}" destId="{5E8AC3D0-8FDA-4FFC-AFA5-558E1A8B2F9D}" srcOrd="1" destOrd="0" parTransId="{29379251-0515-451D-9977-FD2D9F61948B}" sibTransId="{7AA09CB0-96E0-4B78-8C67-1DD9CD82BD70}"/>
    <dgm:cxn modelId="{C842F2ED-2AE9-4E05-A109-A5F0E18B1124}" type="presOf" srcId="{5E8AC3D0-8FDA-4FFC-AFA5-558E1A8B2F9D}" destId="{5EE9A9A1-7F94-430C-B2F7-F124D6023C2C}" srcOrd="1" destOrd="0" presId="urn:microsoft.com/office/officeart/2009/layout/ReverseList#1"/>
    <dgm:cxn modelId="{C79C56F7-C1CA-48D0-A663-A2B3AA5443D3}" type="presOf" srcId="{5E8AC3D0-8FDA-4FFC-AFA5-558E1A8B2F9D}" destId="{445D1E77-110A-4B10-9F86-16C776E4F2B1}" srcOrd="0" destOrd="0" presId="urn:microsoft.com/office/officeart/2009/layout/ReverseList#1"/>
    <dgm:cxn modelId="{6AA0816C-1BD6-4969-B688-9E2F90CD0573}" type="presOf" srcId="{75671B72-2E22-46B7-A58B-83139C02DFFF}" destId="{C3AB4127-2B4A-4F1F-B819-EABFBEF24455}" srcOrd="1" destOrd="0" presId="urn:microsoft.com/office/officeart/2009/layout/ReverseList#1"/>
    <dgm:cxn modelId="{8355894E-C805-4646-8AAC-F96D21CC4332}" srcId="{13738513-0FFE-4B2A-A2EA-7BD0D7654B71}" destId="{75671B72-2E22-46B7-A58B-83139C02DFFF}" srcOrd="0" destOrd="0" parTransId="{5FA8021A-24E4-4F56-BE55-A576A5CD52BD}" sibTransId="{77585619-A4FD-4100-8C76-ADF16BEA77DB}"/>
    <dgm:cxn modelId="{210450D3-B417-4629-89D8-B38865D0F162}" type="presParOf" srcId="{767FFAF7-3627-44E4-8B1F-104364EBD5E8}" destId="{878977DD-E721-419D-A884-3BF36A729D79}" srcOrd="0" destOrd="0" presId="urn:microsoft.com/office/officeart/2009/layout/ReverseList#1"/>
    <dgm:cxn modelId="{C04410CC-DF7D-426A-9067-67A0B77C9E4A}" type="presParOf" srcId="{767FFAF7-3627-44E4-8B1F-104364EBD5E8}" destId="{C3AB4127-2B4A-4F1F-B819-EABFBEF24455}" srcOrd="1" destOrd="0" presId="urn:microsoft.com/office/officeart/2009/layout/ReverseList#1"/>
    <dgm:cxn modelId="{0DAB5DAB-9E0E-47CA-ABD0-E0D7164B4332}" type="presParOf" srcId="{767FFAF7-3627-44E4-8B1F-104364EBD5E8}" destId="{445D1E77-110A-4B10-9F86-16C776E4F2B1}" srcOrd="2" destOrd="0" presId="urn:microsoft.com/office/officeart/2009/layout/ReverseList#1"/>
    <dgm:cxn modelId="{33E6B8BB-8AE2-477E-83D7-1AE816C2B2D4}" type="presParOf" srcId="{767FFAF7-3627-44E4-8B1F-104364EBD5E8}" destId="{5EE9A9A1-7F94-430C-B2F7-F124D6023C2C}" srcOrd="3" destOrd="0" presId="urn:microsoft.com/office/officeart/2009/layout/ReverseList#1"/>
    <dgm:cxn modelId="{1BEDEAB0-5EC9-4AB8-A193-9CA941B2BDE8}" type="presParOf" srcId="{767FFAF7-3627-44E4-8B1F-104364EBD5E8}" destId="{83702B61-E2AA-4642-8C6E-9332F588ED5C}" srcOrd="4" destOrd="0" presId="urn:microsoft.com/office/officeart/2009/layout/ReverseList#1"/>
    <dgm:cxn modelId="{B3771A61-815D-4486-BF0E-F7398141B20A}" type="presParOf" srcId="{767FFAF7-3627-44E4-8B1F-104364EBD5E8}" destId="{9FE66387-E8BD-491D-81D0-3CC9F9077E70}" srcOrd="5" destOrd="0" presId="urn:microsoft.com/office/officeart/2009/layout/Reverse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49EB7F-A5D3-4BAB-A2D3-0A6398071724}" type="doc">
      <dgm:prSet loTypeId="urn:microsoft.com/office/officeart/2005/8/layout/list1#1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4EE240A0-416C-4A64-B077-3CF3DBA69F20}">
      <dgm:prSet phldrT="[Текст]" custT="1"/>
      <dgm:spPr/>
      <dgm:t>
        <a:bodyPr/>
        <a:lstStyle/>
        <a:p>
          <a:r>
            <a:rPr lang="en-US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Қазақстанда денсаулыққа зиян келтіретін жұмыста еңбек ететін жұмысшылар саны 300 мыңнан астам</a:t>
          </a:r>
          <a:endParaRPr lang="ru-RU" sz="2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76CEA4C-A9A6-4F1E-B183-8E6F7884B8DB}" type="parTrans" cxnId="{EFEC34CF-FF70-461B-8393-0B5BA1A62E0C}">
      <dgm:prSet/>
      <dgm:spPr/>
      <dgm:t>
        <a:bodyPr/>
        <a:lstStyle/>
        <a:p>
          <a:endParaRPr lang="ru-RU" sz="2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B252773-A627-4CE2-B496-49D9C4E0BB0C}" type="sibTrans" cxnId="{EFEC34CF-FF70-461B-8393-0B5BA1A62E0C}">
      <dgm:prSet/>
      <dgm:spPr/>
      <dgm:t>
        <a:bodyPr/>
        <a:lstStyle/>
        <a:p>
          <a:endParaRPr lang="ru-RU" sz="2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A284604-02D3-4928-9222-B73D80AB6B07}">
      <dgm:prSet phldrT="[Текст]" custT="1"/>
      <dgm:spPr/>
      <dgm:t>
        <a:bodyPr/>
        <a:lstStyle/>
        <a:p>
          <a:r>
            <a:rPr lang="en-US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Оның ішінде: шу мен дірілдің жоғары деңгейі жағдайында 40%-дан астам;</a:t>
          </a:r>
          <a:endParaRPr lang="ru-RU" sz="2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FF34229-E3C0-4DA7-BAE5-5E3ECB96DC3F}" type="parTrans" cxnId="{0355505F-7EA6-46BD-81C3-6CE7B64DE74E}">
      <dgm:prSet/>
      <dgm:spPr/>
      <dgm:t>
        <a:bodyPr/>
        <a:lstStyle/>
        <a:p>
          <a:endParaRPr lang="ru-RU" sz="2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7F1BA0-2935-41D7-9920-6A09DAF1A7B1}" type="sibTrans" cxnId="{0355505F-7EA6-46BD-81C3-6CE7B64DE74E}">
      <dgm:prSet/>
      <dgm:spPr/>
      <dgm:t>
        <a:bodyPr/>
        <a:lstStyle/>
        <a:p>
          <a:endParaRPr lang="ru-RU" sz="2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4A7AEFC-9EC6-4C6C-965A-92A36B615727}">
      <dgm:prSet phldrT="[Текст]" custT="1"/>
      <dgm:spPr/>
      <dgm:t>
        <a:bodyPr/>
        <a:lstStyle/>
        <a:p>
          <a:r>
            <a:rPr lang="en-US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Жұмыс аймағының жоғары газдануы мен тозаңдануы - 35%;</a:t>
          </a:r>
          <a:endParaRPr lang="ru-RU" sz="2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CDDD87E-AB1E-4342-A790-50BCD8B21999}" type="parTrans" cxnId="{3E8396C2-76F6-4D85-83CF-07790EE584EE}">
      <dgm:prSet/>
      <dgm:spPr/>
      <dgm:t>
        <a:bodyPr/>
        <a:lstStyle/>
        <a:p>
          <a:endParaRPr lang="ru-RU" sz="2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B79E9A-9E09-4CF1-95EC-CBA08EEE0362}" type="sibTrans" cxnId="{3E8396C2-76F6-4D85-83CF-07790EE584EE}">
      <dgm:prSet/>
      <dgm:spPr/>
      <dgm:t>
        <a:bodyPr/>
        <a:lstStyle/>
        <a:p>
          <a:endParaRPr lang="ru-RU" sz="2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F185662-241F-4509-8A5F-22E3D94CE27C}">
      <dgm:prSet custT="1"/>
      <dgm:spPr/>
      <dgm:t>
        <a:bodyPr/>
        <a:lstStyle/>
        <a:p>
          <a:r>
            <a:rPr lang="en-US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Қолайсыз температуралық режімде 18% адам жұмыс істейді.</a:t>
          </a:r>
          <a:endParaRPr lang="ru-RU" sz="2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A086E17-A863-4368-8C87-E50F48B15AAE}" type="parTrans" cxnId="{54CBD0BF-509B-48AC-8FB2-85EB7B86C2FA}">
      <dgm:prSet/>
      <dgm:spPr/>
      <dgm:t>
        <a:bodyPr/>
        <a:lstStyle/>
        <a:p>
          <a:endParaRPr lang="ru-RU" sz="2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835416-4CF5-4251-9A11-1887979863E3}" type="sibTrans" cxnId="{54CBD0BF-509B-48AC-8FB2-85EB7B86C2FA}">
      <dgm:prSet/>
      <dgm:spPr/>
      <dgm:t>
        <a:bodyPr/>
        <a:lstStyle/>
        <a:p>
          <a:endParaRPr lang="ru-RU" sz="2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146AC16-FAD7-497D-AF6B-ECFBE701C362}" type="pres">
      <dgm:prSet presAssocID="{6549EB7F-A5D3-4BAB-A2D3-0A639807172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38E996-F214-4FE8-A425-E9E929F03E2C}" type="pres">
      <dgm:prSet presAssocID="{4EE240A0-416C-4A64-B077-3CF3DBA69F20}" presName="parentLin" presStyleCnt="0"/>
      <dgm:spPr/>
    </dgm:pt>
    <dgm:pt modelId="{35B55EFD-40EF-4020-B271-21B56BF222AB}" type="pres">
      <dgm:prSet presAssocID="{4EE240A0-416C-4A64-B077-3CF3DBA69F2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7BC58DC-EF6E-4662-8BCF-7A90F9B0F190}" type="pres">
      <dgm:prSet presAssocID="{4EE240A0-416C-4A64-B077-3CF3DBA69F20}" presName="parentText" presStyleLbl="node1" presStyleIdx="0" presStyleCnt="4" custScaleX="1283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FF361-FD4D-4B25-9DD0-722B91C08460}" type="pres">
      <dgm:prSet presAssocID="{4EE240A0-416C-4A64-B077-3CF3DBA69F20}" presName="negativeSpace" presStyleCnt="0"/>
      <dgm:spPr/>
    </dgm:pt>
    <dgm:pt modelId="{2D8AB64E-C65D-45A5-BAC5-3314B320A689}" type="pres">
      <dgm:prSet presAssocID="{4EE240A0-416C-4A64-B077-3CF3DBA69F20}" presName="childText" presStyleLbl="conFgAcc1" presStyleIdx="0" presStyleCnt="4">
        <dgm:presLayoutVars>
          <dgm:bulletEnabled val="1"/>
        </dgm:presLayoutVars>
      </dgm:prSet>
      <dgm:spPr/>
    </dgm:pt>
    <dgm:pt modelId="{6A204CEB-9E1C-4286-A53E-DCE92A828BA9}" type="pres">
      <dgm:prSet presAssocID="{5B252773-A627-4CE2-B496-49D9C4E0BB0C}" presName="spaceBetweenRectangles" presStyleCnt="0"/>
      <dgm:spPr/>
    </dgm:pt>
    <dgm:pt modelId="{F99C568D-5899-43B3-835B-85A4E2C77FF6}" type="pres">
      <dgm:prSet presAssocID="{4A284604-02D3-4928-9222-B73D80AB6B07}" presName="parentLin" presStyleCnt="0"/>
      <dgm:spPr/>
    </dgm:pt>
    <dgm:pt modelId="{4B9EF6BE-D337-4D1D-B11D-19F9616DF87A}" type="pres">
      <dgm:prSet presAssocID="{4A284604-02D3-4928-9222-B73D80AB6B0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1B5D029-873B-4FC4-9592-CD628DD7C1F5}" type="pres">
      <dgm:prSet presAssocID="{4A284604-02D3-4928-9222-B73D80AB6B07}" presName="parentText" presStyleLbl="node1" presStyleIdx="1" presStyleCnt="4" custScaleX="1197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69177-E5BC-4DAE-8F5B-C427D1C45A07}" type="pres">
      <dgm:prSet presAssocID="{4A284604-02D3-4928-9222-B73D80AB6B07}" presName="negativeSpace" presStyleCnt="0"/>
      <dgm:spPr/>
    </dgm:pt>
    <dgm:pt modelId="{51DA87CE-C1D1-4AB2-ABB0-01B9E9D48375}" type="pres">
      <dgm:prSet presAssocID="{4A284604-02D3-4928-9222-B73D80AB6B07}" presName="childText" presStyleLbl="conFgAcc1" presStyleIdx="1" presStyleCnt="4">
        <dgm:presLayoutVars>
          <dgm:bulletEnabled val="1"/>
        </dgm:presLayoutVars>
      </dgm:prSet>
      <dgm:spPr/>
    </dgm:pt>
    <dgm:pt modelId="{17D1AD29-5E04-44E3-9C8F-10E123A2EB4B}" type="pres">
      <dgm:prSet presAssocID="{257F1BA0-2935-41D7-9920-6A09DAF1A7B1}" presName="spaceBetweenRectangles" presStyleCnt="0"/>
      <dgm:spPr/>
    </dgm:pt>
    <dgm:pt modelId="{CB9212A8-457C-466F-A5A8-981CDFA36B13}" type="pres">
      <dgm:prSet presAssocID="{54A7AEFC-9EC6-4C6C-965A-92A36B615727}" presName="parentLin" presStyleCnt="0"/>
      <dgm:spPr/>
    </dgm:pt>
    <dgm:pt modelId="{03DB0C01-C88A-49EA-87E1-96E833ACC7FE}" type="pres">
      <dgm:prSet presAssocID="{54A7AEFC-9EC6-4C6C-965A-92A36B61572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4A00A8C-C9EE-4935-9A0E-7D457EA1A38E}" type="pres">
      <dgm:prSet presAssocID="{54A7AEFC-9EC6-4C6C-965A-92A36B615727}" presName="parentText" presStyleLbl="node1" presStyleIdx="2" presStyleCnt="4" custScaleX="1114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68A1E-2341-48C3-A536-183E16E526DC}" type="pres">
      <dgm:prSet presAssocID="{54A7AEFC-9EC6-4C6C-965A-92A36B615727}" presName="negativeSpace" presStyleCnt="0"/>
      <dgm:spPr/>
    </dgm:pt>
    <dgm:pt modelId="{89C4DC60-90A6-4EE2-9DEB-8222814D5617}" type="pres">
      <dgm:prSet presAssocID="{54A7AEFC-9EC6-4C6C-965A-92A36B615727}" presName="childText" presStyleLbl="conFgAcc1" presStyleIdx="2" presStyleCnt="4">
        <dgm:presLayoutVars>
          <dgm:bulletEnabled val="1"/>
        </dgm:presLayoutVars>
      </dgm:prSet>
      <dgm:spPr/>
    </dgm:pt>
    <dgm:pt modelId="{5E4D3262-391F-4857-8012-1FA1169C2F2F}" type="pres">
      <dgm:prSet presAssocID="{F3B79E9A-9E09-4CF1-95EC-CBA08EEE0362}" presName="spaceBetweenRectangles" presStyleCnt="0"/>
      <dgm:spPr/>
    </dgm:pt>
    <dgm:pt modelId="{2477CC67-F215-4BD6-9D11-C4B062D8F41A}" type="pres">
      <dgm:prSet presAssocID="{FF185662-241F-4509-8A5F-22E3D94CE27C}" presName="parentLin" presStyleCnt="0"/>
      <dgm:spPr/>
    </dgm:pt>
    <dgm:pt modelId="{4E8F2352-7467-4678-8DBE-7A6238C3462A}" type="pres">
      <dgm:prSet presAssocID="{FF185662-241F-4509-8A5F-22E3D94CE27C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69C6E30-BA68-4FAE-B416-7CB753C060CB}" type="pres">
      <dgm:prSet presAssocID="{FF185662-241F-4509-8A5F-22E3D94CE27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C6FA61-C650-4635-AB39-E3CBDA8F16A1}" type="pres">
      <dgm:prSet presAssocID="{FF185662-241F-4509-8A5F-22E3D94CE27C}" presName="negativeSpace" presStyleCnt="0"/>
      <dgm:spPr/>
    </dgm:pt>
    <dgm:pt modelId="{E4AEF71B-998C-45BA-81D1-897BF0A5BDE6}" type="pres">
      <dgm:prSet presAssocID="{FF185662-241F-4509-8A5F-22E3D94CE27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4CBD0BF-509B-48AC-8FB2-85EB7B86C2FA}" srcId="{6549EB7F-A5D3-4BAB-A2D3-0A6398071724}" destId="{FF185662-241F-4509-8A5F-22E3D94CE27C}" srcOrd="3" destOrd="0" parTransId="{4A086E17-A863-4368-8C87-E50F48B15AAE}" sibTransId="{76835416-4CF5-4251-9A11-1887979863E3}"/>
    <dgm:cxn modelId="{95DDCACA-419F-4283-B2EA-A7C29376F683}" type="presOf" srcId="{FF185662-241F-4509-8A5F-22E3D94CE27C}" destId="{4E8F2352-7467-4678-8DBE-7A6238C3462A}" srcOrd="0" destOrd="0" presId="urn:microsoft.com/office/officeart/2005/8/layout/list1#1"/>
    <dgm:cxn modelId="{A658DA81-7C73-4FFE-AD59-CDBCBAB00A85}" type="presOf" srcId="{4EE240A0-416C-4A64-B077-3CF3DBA69F20}" destId="{35B55EFD-40EF-4020-B271-21B56BF222AB}" srcOrd="0" destOrd="0" presId="urn:microsoft.com/office/officeart/2005/8/layout/list1#1"/>
    <dgm:cxn modelId="{4638AC55-8B26-4745-A486-FA4FDEF3726F}" type="presOf" srcId="{4A284604-02D3-4928-9222-B73D80AB6B07}" destId="{61B5D029-873B-4FC4-9592-CD628DD7C1F5}" srcOrd="1" destOrd="0" presId="urn:microsoft.com/office/officeart/2005/8/layout/list1#1"/>
    <dgm:cxn modelId="{3E8396C2-76F6-4D85-83CF-07790EE584EE}" srcId="{6549EB7F-A5D3-4BAB-A2D3-0A6398071724}" destId="{54A7AEFC-9EC6-4C6C-965A-92A36B615727}" srcOrd="2" destOrd="0" parTransId="{8CDDD87E-AB1E-4342-A790-50BCD8B21999}" sibTransId="{F3B79E9A-9E09-4CF1-95EC-CBA08EEE0362}"/>
    <dgm:cxn modelId="{04F9D9D6-F26A-43D3-9C8B-F81AF3B76DB7}" type="presOf" srcId="{6549EB7F-A5D3-4BAB-A2D3-0A6398071724}" destId="{2146AC16-FAD7-497D-AF6B-ECFBE701C362}" srcOrd="0" destOrd="0" presId="urn:microsoft.com/office/officeart/2005/8/layout/list1#1"/>
    <dgm:cxn modelId="{62A78B3F-11AC-4A1E-B513-89A36C758DAE}" type="presOf" srcId="{FF185662-241F-4509-8A5F-22E3D94CE27C}" destId="{569C6E30-BA68-4FAE-B416-7CB753C060CB}" srcOrd="1" destOrd="0" presId="urn:microsoft.com/office/officeart/2005/8/layout/list1#1"/>
    <dgm:cxn modelId="{8E9D7D5E-0A6A-42FE-9886-CC4F5F6019AB}" type="presOf" srcId="{54A7AEFC-9EC6-4C6C-965A-92A36B615727}" destId="{03DB0C01-C88A-49EA-87E1-96E833ACC7FE}" srcOrd="0" destOrd="0" presId="urn:microsoft.com/office/officeart/2005/8/layout/list1#1"/>
    <dgm:cxn modelId="{74D24046-3626-491B-8177-F39F2660F8F0}" type="presOf" srcId="{4EE240A0-416C-4A64-B077-3CF3DBA69F20}" destId="{67BC58DC-EF6E-4662-8BCF-7A90F9B0F190}" srcOrd="1" destOrd="0" presId="urn:microsoft.com/office/officeart/2005/8/layout/list1#1"/>
    <dgm:cxn modelId="{6C586E9F-16AA-4E84-9CDF-BEE7AC694025}" type="presOf" srcId="{4A284604-02D3-4928-9222-B73D80AB6B07}" destId="{4B9EF6BE-D337-4D1D-B11D-19F9616DF87A}" srcOrd="0" destOrd="0" presId="urn:microsoft.com/office/officeart/2005/8/layout/list1#1"/>
    <dgm:cxn modelId="{F63D85DA-C0C8-4372-BDC2-B9E47ADEC318}" type="presOf" srcId="{54A7AEFC-9EC6-4C6C-965A-92A36B615727}" destId="{54A00A8C-C9EE-4935-9A0E-7D457EA1A38E}" srcOrd="1" destOrd="0" presId="urn:microsoft.com/office/officeart/2005/8/layout/list1#1"/>
    <dgm:cxn modelId="{0355505F-7EA6-46BD-81C3-6CE7B64DE74E}" srcId="{6549EB7F-A5D3-4BAB-A2D3-0A6398071724}" destId="{4A284604-02D3-4928-9222-B73D80AB6B07}" srcOrd="1" destOrd="0" parTransId="{DFF34229-E3C0-4DA7-BAE5-5E3ECB96DC3F}" sibTransId="{257F1BA0-2935-41D7-9920-6A09DAF1A7B1}"/>
    <dgm:cxn modelId="{EFEC34CF-FF70-461B-8393-0B5BA1A62E0C}" srcId="{6549EB7F-A5D3-4BAB-A2D3-0A6398071724}" destId="{4EE240A0-416C-4A64-B077-3CF3DBA69F20}" srcOrd="0" destOrd="0" parTransId="{576CEA4C-A9A6-4F1E-B183-8E6F7884B8DB}" sibTransId="{5B252773-A627-4CE2-B496-49D9C4E0BB0C}"/>
    <dgm:cxn modelId="{DF56B8A8-B1D1-4F79-BA1B-440E90502271}" type="presParOf" srcId="{2146AC16-FAD7-497D-AF6B-ECFBE701C362}" destId="{7B38E996-F214-4FE8-A425-E9E929F03E2C}" srcOrd="0" destOrd="0" presId="urn:microsoft.com/office/officeart/2005/8/layout/list1#1"/>
    <dgm:cxn modelId="{FA002CD8-7DD2-4C8C-B2B2-F85CC3481531}" type="presParOf" srcId="{7B38E996-F214-4FE8-A425-E9E929F03E2C}" destId="{35B55EFD-40EF-4020-B271-21B56BF222AB}" srcOrd="0" destOrd="0" presId="urn:microsoft.com/office/officeart/2005/8/layout/list1#1"/>
    <dgm:cxn modelId="{CBFBDCDF-DD49-4A8F-B6C1-36009546C963}" type="presParOf" srcId="{7B38E996-F214-4FE8-A425-E9E929F03E2C}" destId="{67BC58DC-EF6E-4662-8BCF-7A90F9B0F190}" srcOrd="1" destOrd="0" presId="urn:microsoft.com/office/officeart/2005/8/layout/list1#1"/>
    <dgm:cxn modelId="{162CD376-EAEB-49B0-86F5-224CF1101FBC}" type="presParOf" srcId="{2146AC16-FAD7-497D-AF6B-ECFBE701C362}" destId="{E0DFF361-FD4D-4B25-9DD0-722B91C08460}" srcOrd="1" destOrd="0" presId="urn:microsoft.com/office/officeart/2005/8/layout/list1#1"/>
    <dgm:cxn modelId="{6CFBBBBD-134B-4CBF-A51B-B4224FF9D219}" type="presParOf" srcId="{2146AC16-FAD7-497D-AF6B-ECFBE701C362}" destId="{2D8AB64E-C65D-45A5-BAC5-3314B320A689}" srcOrd="2" destOrd="0" presId="urn:microsoft.com/office/officeart/2005/8/layout/list1#1"/>
    <dgm:cxn modelId="{DDA0B811-6636-4CB1-A24F-F057CB8AA71B}" type="presParOf" srcId="{2146AC16-FAD7-497D-AF6B-ECFBE701C362}" destId="{6A204CEB-9E1C-4286-A53E-DCE92A828BA9}" srcOrd="3" destOrd="0" presId="urn:microsoft.com/office/officeart/2005/8/layout/list1#1"/>
    <dgm:cxn modelId="{90CFAC99-126A-41F2-9BC1-CBE0321B7EE9}" type="presParOf" srcId="{2146AC16-FAD7-497D-AF6B-ECFBE701C362}" destId="{F99C568D-5899-43B3-835B-85A4E2C77FF6}" srcOrd="4" destOrd="0" presId="urn:microsoft.com/office/officeart/2005/8/layout/list1#1"/>
    <dgm:cxn modelId="{FF67DC27-00E9-41B0-BB1F-EB437BEDBFB5}" type="presParOf" srcId="{F99C568D-5899-43B3-835B-85A4E2C77FF6}" destId="{4B9EF6BE-D337-4D1D-B11D-19F9616DF87A}" srcOrd="0" destOrd="0" presId="urn:microsoft.com/office/officeart/2005/8/layout/list1#1"/>
    <dgm:cxn modelId="{00919721-86CC-406B-8F55-70EEFDBF527B}" type="presParOf" srcId="{F99C568D-5899-43B3-835B-85A4E2C77FF6}" destId="{61B5D029-873B-4FC4-9592-CD628DD7C1F5}" srcOrd="1" destOrd="0" presId="urn:microsoft.com/office/officeart/2005/8/layout/list1#1"/>
    <dgm:cxn modelId="{71764A72-2096-48F6-8848-192BA1E893AC}" type="presParOf" srcId="{2146AC16-FAD7-497D-AF6B-ECFBE701C362}" destId="{EC169177-E5BC-4DAE-8F5B-C427D1C45A07}" srcOrd="5" destOrd="0" presId="urn:microsoft.com/office/officeart/2005/8/layout/list1#1"/>
    <dgm:cxn modelId="{848987EF-BBD3-4129-B48B-B352EC67D3BB}" type="presParOf" srcId="{2146AC16-FAD7-497D-AF6B-ECFBE701C362}" destId="{51DA87CE-C1D1-4AB2-ABB0-01B9E9D48375}" srcOrd="6" destOrd="0" presId="urn:microsoft.com/office/officeart/2005/8/layout/list1#1"/>
    <dgm:cxn modelId="{72709C7B-CE75-4A3B-864D-B2F39692DEBC}" type="presParOf" srcId="{2146AC16-FAD7-497D-AF6B-ECFBE701C362}" destId="{17D1AD29-5E04-44E3-9C8F-10E123A2EB4B}" srcOrd="7" destOrd="0" presId="urn:microsoft.com/office/officeart/2005/8/layout/list1#1"/>
    <dgm:cxn modelId="{F6DB8DBC-9B22-42CA-AA04-035B79FDC868}" type="presParOf" srcId="{2146AC16-FAD7-497D-AF6B-ECFBE701C362}" destId="{CB9212A8-457C-466F-A5A8-981CDFA36B13}" srcOrd="8" destOrd="0" presId="urn:microsoft.com/office/officeart/2005/8/layout/list1#1"/>
    <dgm:cxn modelId="{064CFCFD-4EAB-42FD-B14D-635CCD042750}" type="presParOf" srcId="{CB9212A8-457C-466F-A5A8-981CDFA36B13}" destId="{03DB0C01-C88A-49EA-87E1-96E833ACC7FE}" srcOrd="0" destOrd="0" presId="urn:microsoft.com/office/officeart/2005/8/layout/list1#1"/>
    <dgm:cxn modelId="{E87730C0-F610-43CC-89F4-7896DCE582DD}" type="presParOf" srcId="{CB9212A8-457C-466F-A5A8-981CDFA36B13}" destId="{54A00A8C-C9EE-4935-9A0E-7D457EA1A38E}" srcOrd="1" destOrd="0" presId="urn:microsoft.com/office/officeart/2005/8/layout/list1#1"/>
    <dgm:cxn modelId="{6676EF65-B1C8-4939-8891-5AF2C03D0EB4}" type="presParOf" srcId="{2146AC16-FAD7-497D-AF6B-ECFBE701C362}" destId="{BDE68A1E-2341-48C3-A536-183E16E526DC}" srcOrd="9" destOrd="0" presId="urn:microsoft.com/office/officeart/2005/8/layout/list1#1"/>
    <dgm:cxn modelId="{BF2BDFB8-7762-46AF-B288-9A3C382C66AE}" type="presParOf" srcId="{2146AC16-FAD7-497D-AF6B-ECFBE701C362}" destId="{89C4DC60-90A6-4EE2-9DEB-8222814D5617}" srcOrd="10" destOrd="0" presId="urn:microsoft.com/office/officeart/2005/8/layout/list1#1"/>
    <dgm:cxn modelId="{6127299C-A781-4585-A6E1-1AB01A353DE4}" type="presParOf" srcId="{2146AC16-FAD7-497D-AF6B-ECFBE701C362}" destId="{5E4D3262-391F-4857-8012-1FA1169C2F2F}" srcOrd="11" destOrd="0" presId="urn:microsoft.com/office/officeart/2005/8/layout/list1#1"/>
    <dgm:cxn modelId="{07D8A3B4-A942-4F64-ABA2-E8F215BF6AF0}" type="presParOf" srcId="{2146AC16-FAD7-497D-AF6B-ECFBE701C362}" destId="{2477CC67-F215-4BD6-9D11-C4B062D8F41A}" srcOrd="12" destOrd="0" presId="urn:microsoft.com/office/officeart/2005/8/layout/list1#1"/>
    <dgm:cxn modelId="{8851EA73-0144-4BBF-B710-8F2ED20D799B}" type="presParOf" srcId="{2477CC67-F215-4BD6-9D11-C4B062D8F41A}" destId="{4E8F2352-7467-4678-8DBE-7A6238C3462A}" srcOrd="0" destOrd="0" presId="urn:microsoft.com/office/officeart/2005/8/layout/list1#1"/>
    <dgm:cxn modelId="{C4FFAEB1-F533-4D12-A6E6-945121FD37B4}" type="presParOf" srcId="{2477CC67-F215-4BD6-9D11-C4B062D8F41A}" destId="{569C6E30-BA68-4FAE-B416-7CB753C060CB}" srcOrd="1" destOrd="0" presId="urn:microsoft.com/office/officeart/2005/8/layout/list1#1"/>
    <dgm:cxn modelId="{5D39EC66-1CE6-4BD4-B906-BED8AEFFDDC9}" type="presParOf" srcId="{2146AC16-FAD7-497D-AF6B-ECFBE701C362}" destId="{7DC6FA61-C650-4635-AB39-E3CBDA8F16A1}" srcOrd="13" destOrd="0" presId="urn:microsoft.com/office/officeart/2005/8/layout/list1#1"/>
    <dgm:cxn modelId="{8A0DF128-51A0-41E2-A8E4-27564B88638E}" type="presParOf" srcId="{2146AC16-FAD7-497D-AF6B-ECFBE701C362}" destId="{E4AEF71B-998C-45BA-81D1-897BF0A5BDE6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E6D81D-2C5C-4D7F-B785-B18BC81F0190}" type="doc">
      <dgm:prSet loTypeId="urn:microsoft.com/office/officeart/2005/8/layout/vProcess5" loCatId="process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9714E8A4-B584-4F20-BAF0-DC568CE4B822}">
      <dgm:prSet phldrT="[Текст]" custT="1"/>
      <dgm:spPr/>
      <dgm:t>
        <a:bodyPr/>
        <a:lstStyle/>
        <a:p>
          <a:r>
            <a: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Санитарлық-гигиеналық талаптарға сай келмейтін жағдайларда жұмыс істейтін жұмысшылардың ең көбі өнеркәсіп саласында – 600 мыңнан астам адам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C9A51E-E9D6-4FEE-BB2B-EC7EC633D8CD}" type="parTrans" cxnId="{ECD22F66-2B6A-4D8B-878F-189E058A414B}">
      <dgm:prSet/>
      <dgm:spPr/>
      <dgm:t>
        <a:bodyPr/>
        <a:lstStyle/>
        <a:p>
          <a:endParaRPr lang="ru-RU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FE6297-3AB3-44AD-A807-DCB5B150DD58}" type="sibTrans" cxnId="{ECD22F66-2B6A-4D8B-878F-189E058A414B}">
      <dgm:prSet custT="1"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2AD39DD-11B2-438C-9A98-BA3BF86C57D7}">
      <dgm:prSet phldrT="[Текст]" custT="1"/>
      <dgm:spPr/>
      <dgm:t>
        <a:bodyPr/>
        <a:lstStyle/>
        <a:p>
          <a:r>
            <a: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Оның ішінде өңдеу өнеркәсібінде – 280 мыңнан астам адам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0E343B-AA4B-4550-845A-0428ACC46BAE}" type="parTrans" cxnId="{7C6949CE-D0EE-4EE6-AEA2-C98D9051D3AF}">
      <dgm:prSet/>
      <dgm:spPr/>
      <dgm:t>
        <a:bodyPr/>
        <a:lstStyle/>
        <a:p>
          <a:endParaRPr lang="ru-RU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0BF9E4B-011D-4A65-8C52-EC5EF82B86EF}" type="sibTrans" cxnId="{7C6949CE-D0EE-4EE6-AEA2-C98D9051D3AF}">
      <dgm:prSet/>
      <dgm:spPr/>
      <dgm:t>
        <a:bodyPr/>
        <a:lstStyle/>
        <a:p>
          <a:endParaRPr lang="ru-RU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F5BD36-167A-4F23-8E8C-C28DF78ED8BB}" type="pres">
      <dgm:prSet presAssocID="{98E6D81D-2C5C-4D7F-B785-B18BC81F019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1410AA-5DD1-4A18-B4B2-28064DEA05D1}" type="pres">
      <dgm:prSet presAssocID="{98E6D81D-2C5C-4D7F-B785-B18BC81F0190}" presName="dummyMaxCanvas" presStyleCnt="0">
        <dgm:presLayoutVars/>
      </dgm:prSet>
      <dgm:spPr/>
    </dgm:pt>
    <dgm:pt modelId="{E17D2834-05E6-426B-A802-A7114EA39BBE}" type="pres">
      <dgm:prSet presAssocID="{98E6D81D-2C5C-4D7F-B785-B18BC81F0190}" presName="TwoNodes_1" presStyleLbl="node1" presStyleIdx="0" presStyleCnt="2" custScaleX="105264" custScaleY="130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FA028-11D5-4672-9B7D-F1156309B565}" type="pres">
      <dgm:prSet presAssocID="{98E6D81D-2C5C-4D7F-B785-B18BC81F0190}" presName="TwoNodes_2" presStyleLbl="node1" presStyleIdx="1" presStyleCnt="2" custScaleY="76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80CB1-A4F1-4513-9BFE-691417B6AEED}" type="pres">
      <dgm:prSet presAssocID="{98E6D81D-2C5C-4D7F-B785-B18BC81F0190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150786-5169-4CA9-AE55-A6164F72CDB2}" type="pres">
      <dgm:prSet presAssocID="{98E6D81D-2C5C-4D7F-B785-B18BC81F0190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0C969A-1F80-4D0B-8259-686048437545}" type="pres">
      <dgm:prSet presAssocID="{98E6D81D-2C5C-4D7F-B785-B18BC81F0190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D22F66-2B6A-4D8B-878F-189E058A414B}" srcId="{98E6D81D-2C5C-4D7F-B785-B18BC81F0190}" destId="{9714E8A4-B584-4F20-BAF0-DC568CE4B822}" srcOrd="0" destOrd="0" parTransId="{67C9A51E-E9D6-4FEE-BB2B-EC7EC633D8CD}" sibTransId="{EBFE6297-3AB3-44AD-A807-DCB5B150DD58}"/>
    <dgm:cxn modelId="{58462758-3FA2-4D65-9DE9-6D6D3A5B6527}" type="presOf" srcId="{9714E8A4-B584-4F20-BAF0-DC568CE4B822}" destId="{E17D2834-05E6-426B-A802-A7114EA39BBE}" srcOrd="0" destOrd="0" presId="urn:microsoft.com/office/officeart/2005/8/layout/vProcess5"/>
    <dgm:cxn modelId="{8CD386CF-F92C-4730-9EE0-7E9112F95F18}" type="presOf" srcId="{82AD39DD-11B2-438C-9A98-BA3BF86C57D7}" destId="{576FA028-11D5-4672-9B7D-F1156309B565}" srcOrd="0" destOrd="0" presId="urn:microsoft.com/office/officeart/2005/8/layout/vProcess5"/>
    <dgm:cxn modelId="{E49FEE07-8D46-4ACC-9EE3-036BF9DA73C4}" type="presOf" srcId="{98E6D81D-2C5C-4D7F-B785-B18BC81F0190}" destId="{F2F5BD36-167A-4F23-8E8C-C28DF78ED8BB}" srcOrd="0" destOrd="0" presId="urn:microsoft.com/office/officeart/2005/8/layout/vProcess5"/>
    <dgm:cxn modelId="{E0247DA1-DE40-4AAA-B0B8-1783EEF8F36C}" type="presOf" srcId="{EBFE6297-3AB3-44AD-A807-DCB5B150DD58}" destId="{6BC80CB1-A4F1-4513-9BFE-691417B6AEED}" srcOrd="0" destOrd="0" presId="urn:microsoft.com/office/officeart/2005/8/layout/vProcess5"/>
    <dgm:cxn modelId="{7C6949CE-D0EE-4EE6-AEA2-C98D9051D3AF}" srcId="{98E6D81D-2C5C-4D7F-B785-B18BC81F0190}" destId="{82AD39DD-11B2-438C-9A98-BA3BF86C57D7}" srcOrd="1" destOrd="0" parTransId="{C60E343B-AA4B-4550-845A-0428ACC46BAE}" sibTransId="{80BF9E4B-011D-4A65-8C52-EC5EF82B86EF}"/>
    <dgm:cxn modelId="{5EA8C7B6-382E-4717-9A2C-04B58E8EAB32}" type="presOf" srcId="{82AD39DD-11B2-438C-9A98-BA3BF86C57D7}" destId="{290C969A-1F80-4D0B-8259-686048437545}" srcOrd="1" destOrd="0" presId="urn:microsoft.com/office/officeart/2005/8/layout/vProcess5"/>
    <dgm:cxn modelId="{9487E3DA-FCE3-4C18-8F5E-9E79A5357AD8}" type="presOf" srcId="{9714E8A4-B584-4F20-BAF0-DC568CE4B822}" destId="{D3150786-5169-4CA9-AE55-A6164F72CDB2}" srcOrd="1" destOrd="0" presId="urn:microsoft.com/office/officeart/2005/8/layout/vProcess5"/>
    <dgm:cxn modelId="{AAF24963-E015-4007-AA6E-C882B4713C86}" type="presParOf" srcId="{F2F5BD36-167A-4F23-8E8C-C28DF78ED8BB}" destId="{C41410AA-5DD1-4A18-B4B2-28064DEA05D1}" srcOrd="0" destOrd="0" presId="urn:microsoft.com/office/officeart/2005/8/layout/vProcess5"/>
    <dgm:cxn modelId="{1D0F1311-82AD-4779-8E7C-E7263AB515A4}" type="presParOf" srcId="{F2F5BD36-167A-4F23-8E8C-C28DF78ED8BB}" destId="{E17D2834-05E6-426B-A802-A7114EA39BBE}" srcOrd="1" destOrd="0" presId="urn:microsoft.com/office/officeart/2005/8/layout/vProcess5"/>
    <dgm:cxn modelId="{AB60FB84-460C-4B2E-9DC9-6B1CF8530066}" type="presParOf" srcId="{F2F5BD36-167A-4F23-8E8C-C28DF78ED8BB}" destId="{576FA028-11D5-4672-9B7D-F1156309B565}" srcOrd="2" destOrd="0" presId="urn:microsoft.com/office/officeart/2005/8/layout/vProcess5"/>
    <dgm:cxn modelId="{55353B7E-1BA4-4220-BF29-C44188FB1AC4}" type="presParOf" srcId="{F2F5BD36-167A-4F23-8E8C-C28DF78ED8BB}" destId="{6BC80CB1-A4F1-4513-9BFE-691417B6AEED}" srcOrd="3" destOrd="0" presId="urn:microsoft.com/office/officeart/2005/8/layout/vProcess5"/>
    <dgm:cxn modelId="{8B5EC6C6-A1B9-49A2-82AA-28DC7AACEEAD}" type="presParOf" srcId="{F2F5BD36-167A-4F23-8E8C-C28DF78ED8BB}" destId="{D3150786-5169-4CA9-AE55-A6164F72CDB2}" srcOrd="4" destOrd="0" presId="urn:microsoft.com/office/officeart/2005/8/layout/vProcess5"/>
    <dgm:cxn modelId="{7D3C769D-8C03-467B-A8AD-78EF5F764346}" type="presParOf" srcId="{F2F5BD36-167A-4F23-8E8C-C28DF78ED8BB}" destId="{290C969A-1F80-4D0B-8259-686048437545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A347A-3EA2-42AE-854E-1AE0B2C84739}">
      <dsp:nvSpPr>
        <dsp:cNvPr id="0" name=""/>
        <dsp:cNvSpPr/>
      </dsp:nvSpPr>
      <dsp:spPr>
        <a:xfrm>
          <a:off x="-4696127" y="-719883"/>
          <a:ext cx="5593737" cy="5593737"/>
        </a:xfrm>
        <a:prstGeom prst="blockArc">
          <a:avLst>
            <a:gd name="adj1" fmla="val 18900000"/>
            <a:gd name="adj2" fmla="val 2700000"/>
            <a:gd name="adj3" fmla="val 38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792C1-CDD8-443E-9402-6B32F721B96F}">
      <dsp:nvSpPr>
        <dsp:cNvPr id="0" name=""/>
        <dsp:cNvSpPr/>
      </dsp:nvSpPr>
      <dsp:spPr>
        <a:xfrm>
          <a:off x="577288" y="415397"/>
          <a:ext cx="7697254" cy="830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4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Шөлейттену – өмір сапасын қалыптастыратын негіізгі түрткіжайттың бірі. Аридті аудандарда өмір сүру сапасы төмендейді және экстремалды сипаттамаларға жетеді.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77288" y="415397"/>
        <a:ext cx="7697254" cy="830794"/>
      </dsp:txXfrm>
    </dsp:sp>
    <dsp:sp modelId="{B14F104C-88DE-4E1E-82A2-168A07B5ABFE}">
      <dsp:nvSpPr>
        <dsp:cNvPr id="0" name=""/>
        <dsp:cNvSpPr/>
      </dsp:nvSpPr>
      <dsp:spPr>
        <a:xfrm>
          <a:off x="58042" y="311547"/>
          <a:ext cx="1038492" cy="103849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9DE1A-75E4-40C7-BE6E-CBEC96CB3393}">
      <dsp:nvSpPr>
        <dsp:cNvPr id="0" name=""/>
        <dsp:cNvSpPr/>
      </dsp:nvSpPr>
      <dsp:spPr>
        <a:xfrm>
          <a:off x="879282" y="1512323"/>
          <a:ext cx="7395260" cy="1129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4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Шөлейттену процестерінің халық денсаулығына және медициналық-демографиялық жағдайға әсері бірінші кезекте ауылшаруашылығы секторындағы экономикалық жағдайдың нашарлауынан көрінеді.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79282" y="1512323"/>
        <a:ext cx="7395260" cy="1129323"/>
      </dsp:txXfrm>
    </dsp:sp>
    <dsp:sp modelId="{EA3C4AE1-9493-4435-97B5-CA77BBBD73A0}">
      <dsp:nvSpPr>
        <dsp:cNvPr id="0" name=""/>
        <dsp:cNvSpPr/>
      </dsp:nvSpPr>
      <dsp:spPr>
        <a:xfrm>
          <a:off x="267656" y="1512325"/>
          <a:ext cx="1223250" cy="112931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80DD7-7627-466B-87F5-F1EE4875C516}">
      <dsp:nvSpPr>
        <dsp:cNvPr id="0" name=""/>
        <dsp:cNvSpPr/>
      </dsp:nvSpPr>
      <dsp:spPr>
        <a:xfrm>
          <a:off x="577288" y="2907779"/>
          <a:ext cx="7697254" cy="830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4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Топырақтың жел эрозиясы, тұздануы және суармалы судың металл тұздарымен, хлоридтермен, пестицидтермен, нитраттармен ластануы нәтижесінде тамақ өнімдері ластанады.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77288" y="2907779"/>
        <a:ext cx="7697254" cy="830794"/>
      </dsp:txXfrm>
    </dsp:sp>
    <dsp:sp modelId="{6B1F586C-736A-4503-A3B4-7BA7612C7865}">
      <dsp:nvSpPr>
        <dsp:cNvPr id="0" name=""/>
        <dsp:cNvSpPr/>
      </dsp:nvSpPr>
      <dsp:spPr>
        <a:xfrm>
          <a:off x="58042" y="2803930"/>
          <a:ext cx="1038492" cy="103849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1B812-D44D-4E9A-8747-159BF3855934}">
      <dsp:nvSpPr>
        <dsp:cNvPr id="0" name=""/>
        <dsp:cNvSpPr/>
      </dsp:nvSpPr>
      <dsp:spPr>
        <a:xfrm>
          <a:off x="594894" y="983139"/>
          <a:ext cx="2069325" cy="12415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Шөлейттену, топырақтың тозуы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31259" y="1019504"/>
        <a:ext cx="1996595" cy="1168865"/>
      </dsp:txXfrm>
    </dsp:sp>
    <dsp:sp modelId="{B31516FF-E868-439B-9492-3B053D61720D}">
      <dsp:nvSpPr>
        <dsp:cNvPr id="0" name=""/>
        <dsp:cNvSpPr/>
      </dsp:nvSpPr>
      <dsp:spPr>
        <a:xfrm>
          <a:off x="2846320" y="1347340"/>
          <a:ext cx="438697" cy="5131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846320" y="1449978"/>
        <a:ext cx="307088" cy="307916"/>
      </dsp:txXfrm>
    </dsp:sp>
    <dsp:sp modelId="{8FB9468F-574E-4B43-8C97-EABDFE1871E8}">
      <dsp:nvSpPr>
        <dsp:cNvPr id="0" name=""/>
        <dsp:cNvSpPr/>
      </dsp:nvSpPr>
      <dsp:spPr>
        <a:xfrm>
          <a:off x="3491950" y="983139"/>
          <a:ext cx="2069325" cy="12415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Халық денсаулығы жай-күйінің нашарлауы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528315" y="1019504"/>
        <a:ext cx="1996595" cy="1168865"/>
      </dsp:txXfrm>
    </dsp:sp>
    <dsp:sp modelId="{CFB3492C-213F-4B0C-890B-84A501F0DAB9}">
      <dsp:nvSpPr>
        <dsp:cNvPr id="0" name=""/>
        <dsp:cNvSpPr/>
      </dsp:nvSpPr>
      <dsp:spPr>
        <a:xfrm>
          <a:off x="5743377" y="1347340"/>
          <a:ext cx="438697" cy="5131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743377" y="1449978"/>
        <a:ext cx="307088" cy="307916"/>
      </dsp:txXfrm>
    </dsp:sp>
    <dsp:sp modelId="{D0738443-1DBD-4BA0-BFA6-7B1417A1A030}">
      <dsp:nvSpPr>
        <dsp:cNvPr id="0" name=""/>
        <dsp:cNvSpPr/>
      </dsp:nvSpPr>
      <dsp:spPr>
        <a:xfrm>
          <a:off x="6389006" y="983139"/>
          <a:ext cx="2069325" cy="12415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Әлеуметтік-экономикалық жағдай нашарлауда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425371" y="1019504"/>
        <a:ext cx="1996595" cy="1168865"/>
      </dsp:txXfrm>
    </dsp:sp>
    <dsp:sp modelId="{00CE4D6D-4D28-47C5-B893-9D79552A8077}">
      <dsp:nvSpPr>
        <dsp:cNvPr id="0" name=""/>
        <dsp:cNvSpPr/>
      </dsp:nvSpPr>
      <dsp:spPr>
        <a:xfrm rot="5400000">
          <a:off x="7250573" y="2403893"/>
          <a:ext cx="346191" cy="5131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7269711" y="2487394"/>
        <a:ext cx="307916" cy="242334"/>
      </dsp:txXfrm>
    </dsp:sp>
    <dsp:sp modelId="{CD703FC8-EF76-4307-ADAC-183B03946050}">
      <dsp:nvSpPr>
        <dsp:cNvPr id="0" name=""/>
        <dsp:cNvSpPr/>
      </dsp:nvSpPr>
      <dsp:spPr>
        <a:xfrm>
          <a:off x="6389006" y="3123198"/>
          <a:ext cx="2069325" cy="12415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Медициналық демографиялық тұрақтылықтың бұзылуы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425371" y="3159563"/>
        <a:ext cx="1996595" cy="1168865"/>
      </dsp:txXfrm>
    </dsp:sp>
    <dsp:sp modelId="{1A5F8177-DE37-430D-A227-E5769599E6F3}">
      <dsp:nvSpPr>
        <dsp:cNvPr id="0" name=""/>
        <dsp:cNvSpPr/>
      </dsp:nvSpPr>
      <dsp:spPr>
        <a:xfrm rot="10800000">
          <a:off x="5768209" y="3487400"/>
          <a:ext cx="438697" cy="5131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5899818" y="3590038"/>
        <a:ext cx="307088" cy="307916"/>
      </dsp:txXfrm>
    </dsp:sp>
    <dsp:sp modelId="{1B8C766F-3CEB-47D7-B411-8A7E479477B9}">
      <dsp:nvSpPr>
        <dsp:cNvPr id="0" name=""/>
        <dsp:cNvSpPr/>
      </dsp:nvSpPr>
      <dsp:spPr>
        <a:xfrm>
          <a:off x="3491950" y="3123198"/>
          <a:ext cx="2069325" cy="12415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Балалар өлімінің артуы, өмір сүру ұзақтығын</a:t>
          </a:r>
          <a:r>
            <a:rPr lang="en-US" alt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ың</a:t>
          </a: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төмендеуі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528315" y="3159563"/>
        <a:ext cx="1996595" cy="1168865"/>
      </dsp:txXfrm>
    </dsp:sp>
    <dsp:sp modelId="{9702475D-C891-44A4-9149-C000C18D31A2}">
      <dsp:nvSpPr>
        <dsp:cNvPr id="0" name=""/>
        <dsp:cNvSpPr/>
      </dsp:nvSpPr>
      <dsp:spPr>
        <a:xfrm rot="10800000">
          <a:off x="2871152" y="3487400"/>
          <a:ext cx="438697" cy="5131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3002761" y="3590038"/>
        <a:ext cx="307088" cy="307916"/>
      </dsp:txXfrm>
    </dsp:sp>
    <dsp:sp modelId="{C2338BE8-5638-4174-9165-A886D16D2F89}">
      <dsp:nvSpPr>
        <dsp:cNvPr id="0" name=""/>
        <dsp:cNvSpPr/>
      </dsp:nvSpPr>
      <dsp:spPr>
        <a:xfrm>
          <a:off x="708" y="2852021"/>
          <a:ext cx="2663512" cy="1783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Ауыр жасушалық өзгерістер, имундық мәртебенің төмендеуі, генетикалық бұзылулар, онкологияның дамуы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2958" y="2904271"/>
        <a:ext cx="2559012" cy="16794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A347A-3EA2-42AE-854E-1AE0B2C84739}">
      <dsp:nvSpPr>
        <dsp:cNvPr id="0" name=""/>
        <dsp:cNvSpPr/>
      </dsp:nvSpPr>
      <dsp:spPr>
        <a:xfrm>
          <a:off x="-4696127" y="-719883"/>
          <a:ext cx="5593737" cy="5593737"/>
        </a:xfrm>
        <a:prstGeom prst="blockArc">
          <a:avLst>
            <a:gd name="adj1" fmla="val 18900000"/>
            <a:gd name="adj2" fmla="val 2700000"/>
            <a:gd name="adj3" fmla="val 38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792C1-CDD8-443E-9402-6B32F721B96F}">
      <dsp:nvSpPr>
        <dsp:cNvPr id="0" name=""/>
        <dsp:cNvSpPr/>
      </dsp:nvSpPr>
      <dsp:spPr>
        <a:xfrm>
          <a:off x="577288" y="433192"/>
          <a:ext cx="7697254" cy="7952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4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Зымыран ұшыру көптеген жағдайларда адам денсаулығына тікелей әсер ететінін көрсетеді.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77288" y="433192"/>
        <a:ext cx="7697254" cy="795202"/>
      </dsp:txXfrm>
    </dsp:sp>
    <dsp:sp modelId="{B14F104C-88DE-4E1E-82A2-168A07B5ABFE}">
      <dsp:nvSpPr>
        <dsp:cNvPr id="0" name=""/>
        <dsp:cNvSpPr/>
      </dsp:nvSpPr>
      <dsp:spPr>
        <a:xfrm>
          <a:off x="58042" y="311547"/>
          <a:ext cx="1038492" cy="103849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9DE1A-75E4-40C7-BE6E-CBEC96CB3393}">
      <dsp:nvSpPr>
        <dsp:cNvPr id="0" name=""/>
        <dsp:cNvSpPr/>
      </dsp:nvSpPr>
      <dsp:spPr>
        <a:xfrm>
          <a:off x="879282" y="1593006"/>
          <a:ext cx="7395260" cy="9679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4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Ең қауіпті түрткіжайттың бірі – зымыран отынымен ластану. Гептил адам ағзасына кез келген жағдайда қауіпті. Гептилмен улану тыныс алудың бұзылуына, бауырдың, бүйректің зақымдануына және т.б әкеледі.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79282" y="1593006"/>
        <a:ext cx="7395260" cy="967958"/>
      </dsp:txXfrm>
    </dsp:sp>
    <dsp:sp modelId="{EA3C4AE1-9493-4435-97B5-CA77BBBD73A0}">
      <dsp:nvSpPr>
        <dsp:cNvPr id="0" name=""/>
        <dsp:cNvSpPr/>
      </dsp:nvSpPr>
      <dsp:spPr>
        <a:xfrm>
          <a:off x="348337" y="1542229"/>
          <a:ext cx="1061889" cy="10695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80DD7-7627-466B-87F5-F1EE4875C516}">
      <dsp:nvSpPr>
        <dsp:cNvPr id="0" name=""/>
        <dsp:cNvSpPr/>
      </dsp:nvSpPr>
      <dsp:spPr>
        <a:xfrm>
          <a:off x="577288" y="2907779"/>
          <a:ext cx="7697254" cy="830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4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Ал полигон жанына жақын орналасқан аудандардағы тұрғындар денсаулығы әртүрлі (анемия, қатерлі ісік, ревматикалық аурулар, бронхиттер және т.б.) ауруға ұшырайды.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77288" y="2907779"/>
        <a:ext cx="7697254" cy="830794"/>
      </dsp:txXfrm>
    </dsp:sp>
    <dsp:sp modelId="{6B1F586C-736A-4503-A3B4-7BA7612C7865}">
      <dsp:nvSpPr>
        <dsp:cNvPr id="0" name=""/>
        <dsp:cNvSpPr/>
      </dsp:nvSpPr>
      <dsp:spPr>
        <a:xfrm>
          <a:off x="58042" y="2803930"/>
          <a:ext cx="1038492" cy="103849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FB25A-A956-4C10-9F6F-CF0FFEABB1CC}">
      <dsp:nvSpPr>
        <dsp:cNvPr id="0" name=""/>
        <dsp:cNvSpPr/>
      </dsp:nvSpPr>
      <dsp:spPr>
        <a:xfrm>
          <a:off x="3349528" y="993"/>
          <a:ext cx="5018161" cy="26022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Ауызсудағы, жергілікті тамақ өнімдеріндегі жекелеген элементтердің артық болуы немесе жетіспеуі экстремалды климаттық жағдайлардың әсерінен пайда болады</a:t>
          </a:r>
          <a:endParaRPr lang="ru-RU" sz="2100" kern="1200" dirty="0">
            <a:solidFill>
              <a:schemeClr val="tx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349528" y="326275"/>
        <a:ext cx="4042314" cy="1951695"/>
      </dsp:txXfrm>
    </dsp:sp>
    <dsp:sp modelId="{DDC800DC-5B7F-4569-8F4D-81E8890C70DF}">
      <dsp:nvSpPr>
        <dsp:cNvPr id="0" name=""/>
        <dsp:cNvSpPr/>
      </dsp:nvSpPr>
      <dsp:spPr>
        <a:xfrm>
          <a:off x="4087" y="202954"/>
          <a:ext cx="3345440" cy="21983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Табиғи себептердің әсеріне байланысты экологиялық тұрғыдан туындаған аурулар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(эндемиялық аурулар)</a:t>
          </a:r>
          <a:endParaRPr lang="ru-RU" sz="21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11401" y="310268"/>
        <a:ext cx="3130812" cy="1983709"/>
      </dsp:txXfrm>
    </dsp:sp>
    <dsp:sp modelId="{ECED7B03-1F77-4EA2-A862-B15B771CCCCD}">
      <dsp:nvSpPr>
        <dsp:cNvPr id="0" name=""/>
        <dsp:cNvSpPr/>
      </dsp:nvSpPr>
      <dsp:spPr>
        <a:xfrm>
          <a:off x="3348711" y="3046767"/>
          <a:ext cx="5023066" cy="11994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Адам іс-әрекетімен байланысты аурулар</a:t>
          </a:r>
          <a:endParaRPr lang="ru-RU" sz="2100" kern="1200" dirty="0">
            <a:solidFill>
              <a:schemeClr val="tx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348711" y="3196699"/>
        <a:ext cx="4573270" cy="899592"/>
      </dsp:txXfrm>
    </dsp:sp>
    <dsp:sp modelId="{5A19E866-6983-462A-888D-701BE8DA3AE6}">
      <dsp:nvSpPr>
        <dsp:cNvPr id="0" name=""/>
        <dsp:cNvSpPr/>
      </dsp:nvSpPr>
      <dsp:spPr>
        <a:xfrm>
          <a:off x="0" y="2823086"/>
          <a:ext cx="3348711" cy="16468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Экологиялық тұрғыдан туындаған аурулар (техногендік аурулар)</a:t>
          </a:r>
          <a:endParaRPr lang="ru-RU" sz="21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0391" y="2903477"/>
        <a:ext cx="3187929" cy="14860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B4127-2B4A-4F1F-B819-EABFBEF24455}">
      <dsp:nvSpPr>
        <dsp:cNvPr id="0" name=""/>
        <dsp:cNvSpPr/>
      </dsp:nvSpPr>
      <dsp:spPr>
        <a:xfrm rot="16200000">
          <a:off x="621284" y="383228"/>
          <a:ext cx="2680175" cy="333364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127000" rIns="114300" bIns="1270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Қандай да бір немесе бірнеше зиянды фактордың адам ағзасына ұзақ уақыт бойы әсер етуінен туындаған аурулар.</a:t>
          </a:r>
          <a:endParaRPr lang="ru-RU" sz="2000" kern="1200" dirty="0">
            <a:solidFill>
              <a:schemeClr val="tx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5400000">
        <a:off x="425411" y="840819"/>
        <a:ext cx="3202782" cy="2418457"/>
      </dsp:txXfrm>
    </dsp:sp>
    <dsp:sp modelId="{5EE9A9A1-7F94-430C-B2F7-F124D6023C2C}">
      <dsp:nvSpPr>
        <dsp:cNvPr id="0" name=""/>
        <dsp:cNvSpPr/>
      </dsp:nvSpPr>
      <dsp:spPr>
        <a:xfrm rot="5400000">
          <a:off x="4585191" y="440772"/>
          <a:ext cx="2680175" cy="329670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27000" rIns="76200" bIns="1270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Сыртқы ортада табиғаты химиялық немесе физикалық қандай да бір зиянды фактордың кенеттен көбеюінен (әдетте авариялар нәтижесінде) пайда болады.</a:t>
          </a:r>
          <a:endParaRPr lang="ru-RU" sz="2000" kern="1200" dirty="0">
            <a:solidFill>
              <a:schemeClr val="tx1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4276926" y="879897"/>
        <a:ext cx="3165848" cy="2418457"/>
      </dsp:txXfrm>
    </dsp:sp>
    <dsp:sp modelId="{83702B61-E2AA-4642-8C6E-9332F588ED5C}">
      <dsp:nvSpPr>
        <dsp:cNvPr id="0" name=""/>
        <dsp:cNvSpPr/>
      </dsp:nvSpPr>
      <dsp:spPr>
        <a:xfrm>
          <a:off x="3216944" y="0"/>
          <a:ext cx="1712243" cy="171216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66387-E8BD-491D-81D0-3CC9F9077E70}">
      <dsp:nvSpPr>
        <dsp:cNvPr id="0" name=""/>
        <dsp:cNvSpPr/>
      </dsp:nvSpPr>
      <dsp:spPr>
        <a:xfrm rot="10800000">
          <a:off x="3216944" y="2456723"/>
          <a:ext cx="1712243" cy="171216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AB64E-C65D-45A5-BAC5-3314B320A689}">
      <dsp:nvSpPr>
        <dsp:cNvPr id="0" name=""/>
        <dsp:cNvSpPr/>
      </dsp:nvSpPr>
      <dsp:spPr>
        <a:xfrm>
          <a:off x="0" y="383251"/>
          <a:ext cx="839941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C58DC-EF6E-4662-8BCF-7A90F9B0F190}">
      <dsp:nvSpPr>
        <dsp:cNvPr id="0" name=""/>
        <dsp:cNvSpPr/>
      </dsp:nvSpPr>
      <dsp:spPr>
        <a:xfrm>
          <a:off x="419970" y="43771"/>
          <a:ext cx="754463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35" tIns="0" rIns="22223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Қазақстанда денсаулыққа зиян келтіретін жұмыста еңбек ететін жұмысшылар саны 300 мыңнан астам</a:t>
          </a:r>
          <a:endParaRPr lang="ru-RU" sz="2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114" y="76915"/>
        <a:ext cx="7478346" cy="612672"/>
      </dsp:txXfrm>
    </dsp:sp>
    <dsp:sp modelId="{51DA87CE-C1D1-4AB2-ABB0-01B9E9D48375}">
      <dsp:nvSpPr>
        <dsp:cNvPr id="0" name=""/>
        <dsp:cNvSpPr/>
      </dsp:nvSpPr>
      <dsp:spPr>
        <a:xfrm>
          <a:off x="0" y="1426531"/>
          <a:ext cx="839941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5D029-873B-4FC4-9592-CD628DD7C1F5}">
      <dsp:nvSpPr>
        <dsp:cNvPr id="0" name=""/>
        <dsp:cNvSpPr/>
      </dsp:nvSpPr>
      <dsp:spPr>
        <a:xfrm>
          <a:off x="419970" y="1087051"/>
          <a:ext cx="7043457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35" tIns="0" rIns="22223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Оның ішінде: шу мен дірілдің жоғары деңгейі жағдайында 40%-дан астам;</a:t>
          </a:r>
          <a:endParaRPr lang="ru-RU" sz="2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114" y="1120195"/>
        <a:ext cx="6977169" cy="612672"/>
      </dsp:txXfrm>
    </dsp:sp>
    <dsp:sp modelId="{89C4DC60-90A6-4EE2-9DEB-8222814D5617}">
      <dsp:nvSpPr>
        <dsp:cNvPr id="0" name=""/>
        <dsp:cNvSpPr/>
      </dsp:nvSpPr>
      <dsp:spPr>
        <a:xfrm>
          <a:off x="0" y="2469811"/>
          <a:ext cx="839941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00A8C-C9EE-4935-9A0E-7D457EA1A38E}">
      <dsp:nvSpPr>
        <dsp:cNvPr id="0" name=""/>
        <dsp:cNvSpPr/>
      </dsp:nvSpPr>
      <dsp:spPr>
        <a:xfrm>
          <a:off x="419970" y="2130331"/>
          <a:ext cx="655192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35" tIns="0" rIns="22223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Жұмыс аймағының жоғары газдануы мен тозаңдануы - 35%;</a:t>
          </a:r>
          <a:endParaRPr lang="ru-RU" sz="2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114" y="2163475"/>
        <a:ext cx="6485636" cy="612672"/>
      </dsp:txXfrm>
    </dsp:sp>
    <dsp:sp modelId="{E4AEF71B-998C-45BA-81D1-897BF0A5BDE6}">
      <dsp:nvSpPr>
        <dsp:cNvPr id="0" name=""/>
        <dsp:cNvSpPr/>
      </dsp:nvSpPr>
      <dsp:spPr>
        <a:xfrm>
          <a:off x="0" y="3513091"/>
          <a:ext cx="839941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C6E30-BA68-4FAE-B416-7CB753C060CB}">
      <dsp:nvSpPr>
        <dsp:cNvPr id="0" name=""/>
        <dsp:cNvSpPr/>
      </dsp:nvSpPr>
      <dsp:spPr>
        <a:xfrm>
          <a:off x="419970" y="3173611"/>
          <a:ext cx="5879592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35" tIns="0" rIns="22223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Қолайсыз температуралық режімде 18% адам жұмыс істейді.</a:t>
          </a:r>
          <a:endParaRPr lang="ru-RU" sz="2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114" y="3206755"/>
        <a:ext cx="5813304" cy="612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D2834-05E6-426B-A802-A7114EA39BBE}">
      <dsp:nvSpPr>
        <dsp:cNvPr id="0" name=""/>
        <dsp:cNvSpPr/>
      </dsp:nvSpPr>
      <dsp:spPr>
        <a:xfrm>
          <a:off x="-100726" y="-55557"/>
          <a:ext cx="8056861" cy="942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Санитарлық-гигиеналық талаптарға сай келмейтін жағдайларда жұмыс істейтін жұмысшылардың ең көбі өнеркәсіп саласында – 600 мыңнан астам адам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-73123" y="-27954"/>
        <a:ext cx="7262479" cy="887242"/>
      </dsp:txXfrm>
    </dsp:sp>
    <dsp:sp modelId="{576FA028-11D5-4672-9B7D-F1156309B565}">
      <dsp:nvSpPr>
        <dsp:cNvPr id="0" name=""/>
        <dsp:cNvSpPr/>
      </dsp:nvSpPr>
      <dsp:spPr>
        <a:xfrm>
          <a:off x="1451424" y="1021360"/>
          <a:ext cx="7653957" cy="5491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Оның ішінде өңдеу өнеркәсібінде – 280 мыңнан астам адам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467508" y="1037444"/>
        <a:ext cx="5802949" cy="516976"/>
      </dsp:txXfrm>
    </dsp:sp>
    <dsp:sp modelId="{6BC80CB1-A4F1-4513-9BFE-691417B6AEED}">
      <dsp:nvSpPr>
        <dsp:cNvPr id="0" name=""/>
        <dsp:cNvSpPr/>
      </dsp:nvSpPr>
      <dsp:spPr>
        <a:xfrm>
          <a:off x="7286542" y="621728"/>
          <a:ext cx="468141" cy="4681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391874" y="621728"/>
        <a:ext cx="257477" cy="352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#1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bkpt" val="endCnv"/>
          <dgm:param type="contDir" val="revDir"/>
          <dgm:param type="grDir" val="tL"/>
          <dgm:param type="flowDir" val="row"/>
        </dgm:alg>
      </dgm:if>
      <dgm:else name="Name2">
        <dgm:alg type="snake">
          <dgm:param type="bkpt" val="endCnv"/>
          <dgm:param type="contDir" val="rev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#2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ReverseList#1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parTxLTRAlign" val="l"/>
            <dgm:param type="txAnchorVert" val="t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30/12/2020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D45D-9FA6-46C7-AD0C-CF76758ADD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D83-4AC9-432C-89F2-8E83849CC3C9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B51B-633C-4670-B34C-15C090A80E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D83-4AC9-432C-89F2-8E83849CC3C9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B51B-633C-4670-B34C-15C090A80E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Замещающий 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Замещающий 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130;p34"/>
          <p:cNvSpPr txBox="1"/>
          <p:nvPr/>
        </p:nvSpPr>
        <p:spPr>
          <a:xfrm>
            <a:off x="1096010" y="1249680"/>
            <a:ext cx="6788785" cy="3482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Экология және денсаулық</a:t>
            </a:r>
            <a:endParaRPr lang="en-US" altLang="ru-RU" sz="48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4" descr="Картинки по запросу &quot;показатели качества окружающей ср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95" y="1508125"/>
            <a:ext cx="4436110" cy="3924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390741" y="589592"/>
            <a:ext cx="8695188" cy="4716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Қоршаған ортаның өзгеруінің адам өміріне әсері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70613" y="1425388"/>
            <a:ext cx="1486930" cy="3630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lang="en-US" alt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қауіп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438567" y="1371601"/>
            <a:ext cx="5740258" cy="55132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Зымырандық ұшырулар мен сынақ полигондарының әсері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Стрелка вправо 59"/>
          <p:cNvSpPr/>
          <p:nvPr/>
        </p:nvSpPr>
        <p:spPr>
          <a:xfrm>
            <a:off x="2939128" y="1470892"/>
            <a:ext cx="435954" cy="31454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/>
          <p:cNvGraphicFramePr/>
          <p:nvPr/>
        </p:nvGraphicFramePr>
        <p:xfrm>
          <a:off x="1198503" y="1765755"/>
          <a:ext cx="8331150" cy="4153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Развернутая стрелка 3"/>
          <p:cNvSpPr/>
          <p:nvPr/>
        </p:nvSpPr>
        <p:spPr>
          <a:xfrm rot="5400000">
            <a:off x="9366646" y="1657934"/>
            <a:ext cx="1045170" cy="937104"/>
          </a:xfrm>
          <a:prstGeom prst="uturnArrow">
            <a:avLst>
              <a:gd name="adj1" fmla="val 16390"/>
              <a:gd name="adj2" fmla="val 25000"/>
              <a:gd name="adj3" fmla="val 30740"/>
              <a:gd name="adj4" fmla="val 42315"/>
              <a:gd name="adj5" fmla="val 7643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975728" y="525811"/>
            <a:ext cx="1009746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Қазақстандағы полигон сынақтары болған аймақтар және ғарыш айлағы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2" t="67193" r="12865" b="6241"/>
          <a:stretch>
            <a:fillRect/>
          </a:stretch>
        </p:blipFill>
        <p:spPr>
          <a:xfrm>
            <a:off x="1321767" y="1159574"/>
            <a:ext cx="8207886" cy="4437668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678936" y="2408944"/>
            <a:ext cx="383967" cy="3679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02447" y="1448039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Семей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838000" y="181630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Азғыр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764074" y="2223572"/>
            <a:ext cx="1616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Капустин Яр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723733" y="2630494"/>
            <a:ext cx="1616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Сарышаған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655749" y="3064213"/>
            <a:ext cx="1616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Байқоңыр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1538417" y="2704629"/>
            <a:ext cx="383967" cy="3679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330890" y="2360989"/>
            <a:ext cx="383967" cy="3679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6462932" y="3533584"/>
            <a:ext cx="383967" cy="3679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5442968" y="3165732"/>
            <a:ext cx="383967" cy="3679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9453444" y="1456527"/>
            <a:ext cx="383967" cy="3679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9468009" y="1856380"/>
            <a:ext cx="383967" cy="3679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9466495" y="2264378"/>
            <a:ext cx="383967" cy="3679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9474750" y="2672376"/>
            <a:ext cx="383967" cy="3679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9474872" y="3100413"/>
            <a:ext cx="383967" cy="3679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677162" y="536876"/>
            <a:ext cx="7931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Экологиялық себептерден туындайтын аурулар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1237050" y="1115967"/>
          <a:ext cx="8371778" cy="4470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677162" y="536876"/>
            <a:ext cx="7931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Техногендік әсермен байланысты аурулар да екі топқа бөлінеді: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1456601" y="1384750"/>
          <a:ext cx="8128000" cy="4168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677162" y="536876"/>
            <a:ext cx="7931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Қазақстан Республикасы халқының жекелеген ауруларының үдерісі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8" t="1855" r="3880" b="3825"/>
          <a:stretch>
            <a:fillRect/>
          </a:stretch>
        </p:blipFill>
        <p:spPr>
          <a:xfrm>
            <a:off x="1493964" y="1384751"/>
            <a:ext cx="7968386" cy="4373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906011" y="536123"/>
            <a:ext cx="10351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Тыныс алу мүшелері аурулары көп кездесетін облыстар мен қалалар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2" t="67193" r="12865" b="6241"/>
          <a:stretch>
            <a:fillRect/>
          </a:stretch>
        </p:blipFill>
        <p:spPr>
          <a:xfrm>
            <a:off x="1321767" y="1124501"/>
            <a:ext cx="8207886" cy="4437668"/>
          </a:xfrm>
          <a:prstGeom prst="rect">
            <a:avLst/>
          </a:prstGeom>
        </p:spPr>
      </p:pic>
      <p:sp>
        <p:nvSpPr>
          <p:cNvPr id="4" name="8-конечная звезда 3"/>
          <p:cNvSpPr/>
          <p:nvPr/>
        </p:nvSpPr>
        <p:spPr>
          <a:xfrm>
            <a:off x="7388199" y="3993776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6" name="8-конечная звезда 15"/>
          <p:cNvSpPr/>
          <p:nvPr/>
        </p:nvSpPr>
        <p:spPr>
          <a:xfrm>
            <a:off x="8233325" y="1931510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17" name="8-конечная звезда 16"/>
          <p:cNvSpPr/>
          <p:nvPr/>
        </p:nvSpPr>
        <p:spPr>
          <a:xfrm>
            <a:off x="6525548" y="2833700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ru-RU" dirty="0"/>
          </a:p>
        </p:txBody>
      </p:sp>
      <p:sp>
        <p:nvSpPr>
          <p:cNvPr id="18" name="8-конечная звезда 17"/>
          <p:cNvSpPr/>
          <p:nvPr/>
        </p:nvSpPr>
        <p:spPr>
          <a:xfrm>
            <a:off x="5536988" y="3742382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20" name="8-конечная звезда 19"/>
          <p:cNvSpPr/>
          <p:nvPr/>
        </p:nvSpPr>
        <p:spPr>
          <a:xfrm>
            <a:off x="6923550" y="1640456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ru-RU" dirty="0"/>
          </a:p>
        </p:txBody>
      </p:sp>
      <p:sp>
        <p:nvSpPr>
          <p:cNvPr id="21" name="8-конечная звезда 20"/>
          <p:cNvSpPr/>
          <p:nvPr/>
        </p:nvSpPr>
        <p:spPr>
          <a:xfrm>
            <a:off x="3364646" y="2971403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22" name="8-конечная звезда 21"/>
          <p:cNvSpPr/>
          <p:nvPr/>
        </p:nvSpPr>
        <p:spPr>
          <a:xfrm>
            <a:off x="7051504" y="3458887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ru-RU" dirty="0"/>
          </a:p>
        </p:txBody>
      </p:sp>
      <p:sp>
        <p:nvSpPr>
          <p:cNvPr id="23" name="8-конечная звезда 22"/>
          <p:cNvSpPr/>
          <p:nvPr/>
        </p:nvSpPr>
        <p:spPr>
          <a:xfrm>
            <a:off x="8612493" y="2603356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125263" y="520656"/>
            <a:ext cx="93910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Онкологиялық аурулар көп кездесетін қалалар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2" t="67193" r="12865" b="6241"/>
          <a:stretch>
            <a:fillRect/>
          </a:stretch>
        </p:blipFill>
        <p:spPr>
          <a:xfrm>
            <a:off x="1321767" y="1124501"/>
            <a:ext cx="8207886" cy="4437668"/>
          </a:xfrm>
          <a:prstGeom prst="rect">
            <a:avLst/>
          </a:prstGeom>
        </p:spPr>
      </p:pic>
      <p:sp>
        <p:nvSpPr>
          <p:cNvPr id="4" name="8-конечная звезда 3"/>
          <p:cNvSpPr/>
          <p:nvPr/>
        </p:nvSpPr>
        <p:spPr>
          <a:xfrm>
            <a:off x="7388199" y="3993776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6" name="8-конечная звезда 15"/>
          <p:cNvSpPr/>
          <p:nvPr/>
        </p:nvSpPr>
        <p:spPr>
          <a:xfrm>
            <a:off x="8233325" y="1931510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18" name="8-конечная звезда 17"/>
          <p:cNvSpPr/>
          <p:nvPr/>
        </p:nvSpPr>
        <p:spPr>
          <a:xfrm>
            <a:off x="5816494" y="4384245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22" name="8-конечная звезда 21"/>
          <p:cNvSpPr/>
          <p:nvPr/>
        </p:nvSpPr>
        <p:spPr>
          <a:xfrm>
            <a:off x="8792337" y="2006319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23" name="8-конечная звезда 22"/>
          <p:cNvSpPr/>
          <p:nvPr/>
        </p:nvSpPr>
        <p:spPr>
          <a:xfrm>
            <a:off x="10088665" y="1565773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873059" y="2131476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Риддер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043820" y="535976"/>
            <a:ext cx="8851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Халық денсаулығын қоршаған ортаның ластануымен байланыстыратын индикаторлар кестесі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333358" y="1615709"/>
          <a:ext cx="81280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6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  <a:endParaRPr lang="ru-RU" sz="2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Индикаторлар</a:t>
                      </a:r>
                      <a:endParaRPr lang="ru-RU" sz="2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2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Қоршаған ортаның ластануына байланысты туындайтын аурулар мен өлім-жітім деңгейі</a:t>
                      </a:r>
                      <a:endParaRPr lang="ru-RU" sz="2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2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Қоршаған ортаның ластануынан</a:t>
                      </a:r>
                      <a:r>
                        <a:rPr lang="en-US" sz="2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тұрғын халықтың денсаулығына келетін тікелей экономикалық залал</a:t>
                      </a:r>
                      <a:endParaRPr lang="ru-RU" sz="2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2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Тұрғын халықтың денсаулығына ықпал ететін жанама индикаторлар</a:t>
                      </a:r>
                      <a:endParaRPr lang="ru-RU" sz="2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2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Қоршаған ортаның сапасын жақсарту үшін және ауруларды болдырмау үшін тұрғын халықтың төлемдер жасауға дайындығын экономикалық бағалау</a:t>
                      </a:r>
                      <a:endParaRPr lang="ru-RU" sz="2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76641" y="696435"/>
            <a:ext cx="8626264" cy="605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 денсаулығына әсер етуші сыртқы факторлар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76641" y="1960256"/>
            <a:ext cx="2060194" cy="16405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Химиялық уландырғыш заттар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61099" y="3864471"/>
            <a:ext cx="2207794" cy="16405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 орны ауасының жоғары деңгейде шаңдануы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88687" y="1960256"/>
            <a:ext cx="2002172" cy="16405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Дірілдің (вибрация) салдары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15462" y="3864470"/>
            <a:ext cx="2051643" cy="16405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Жүйкеге артық күш түсу салдары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742711" y="1960256"/>
            <a:ext cx="2060194" cy="16405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Биологиялық заттар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2092438" y="1410113"/>
            <a:ext cx="228600" cy="54069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5414395" y="1383327"/>
            <a:ext cx="228600" cy="54069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8603322" y="1383327"/>
            <a:ext cx="228600" cy="54069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3743342" y="1373952"/>
            <a:ext cx="167595" cy="241811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6932269" y="1373952"/>
            <a:ext cx="167595" cy="241811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72667" y="669541"/>
            <a:ext cx="6199093" cy="605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Денсаулық және кәсіби қызмет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130235" y="1524748"/>
          <a:ext cx="8399418" cy="4136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81785" y="1835785"/>
            <a:ext cx="7780655" cy="279971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endParaRPr lang="ru-RU" sz="20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44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Бүгінгі сабақта:</a:t>
            </a:r>
          </a:p>
          <a:p>
            <a:endParaRPr lang="en-US" sz="280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ластанған </a:t>
            </a:r>
            <a:r>
              <a:rPr lang="en-US" sz="28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қоршаған ортаның адам өміріне тигізетін әсеріне баға </a:t>
            </a:r>
            <a:r>
              <a:rPr lang="en-US" sz="28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беруді үйренесіздер</a:t>
            </a:r>
            <a:r>
              <a:rPr lang="en-US" altLang="en-US" sz="28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8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80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Картинки по запросу &quot;показатели качества окружающей ср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602615"/>
            <a:ext cx="3518535" cy="2529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87" y="3221582"/>
            <a:ext cx="3649873" cy="2505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231" y="3245440"/>
            <a:ext cx="3559463" cy="248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495910" y="599625"/>
            <a:ext cx="6199093" cy="5003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Денсаулық және кәсіби қызмет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1333358" y="1360538"/>
          <a:ext cx="9004656" cy="1600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126174" y="414013"/>
            <a:ext cx="93910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Санитарлық-гигиеналық талаптарға сай келмейтін орындарда жұмыс істейтін жұмысшылар үлесі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2" t="67193" r="12865" b="6241"/>
          <a:stretch>
            <a:fillRect/>
          </a:stretch>
        </p:blipFill>
        <p:spPr>
          <a:xfrm>
            <a:off x="1283096" y="1200478"/>
            <a:ext cx="8126189" cy="4393498"/>
          </a:xfrm>
          <a:prstGeom prst="rect">
            <a:avLst/>
          </a:prstGeom>
        </p:spPr>
      </p:pic>
      <p:sp>
        <p:nvSpPr>
          <p:cNvPr id="16" name="8-конечная звезда 15"/>
          <p:cNvSpPr/>
          <p:nvPr/>
        </p:nvSpPr>
        <p:spPr>
          <a:xfrm>
            <a:off x="6019778" y="2903499"/>
            <a:ext cx="634370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40</a:t>
            </a:r>
            <a:endParaRPr lang="ru-RU" dirty="0"/>
          </a:p>
        </p:txBody>
      </p:sp>
      <p:sp>
        <p:nvSpPr>
          <p:cNvPr id="23" name="8-конечная звезда 22"/>
          <p:cNvSpPr/>
          <p:nvPr/>
        </p:nvSpPr>
        <p:spPr>
          <a:xfrm>
            <a:off x="2345570" y="2086557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ru-RU" dirty="0"/>
          </a:p>
        </p:txBody>
      </p:sp>
      <p:sp>
        <p:nvSpPr>
          <p:cNvPr id="20" name="8-конечная звезда 19"/>
          <p:cNvSpPr/>
          <p:nvPr/>
        </p:nvSpPr>
        <p:spPr>
          <a:xfrm>
            <a:off x="6657568" y="1561115"/>
            <a:ext cx="634370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40</a:t>
            </a:r>
            <a:endParaRPr lang="ru-RU" dirty="0"/>
          </a:p>
        </p:txBody>
      </p:sp>
      <p:sp>
        <p:nvSpPr>
          <p:cNvPr id="21" name="8-конечная звезда 20"/>
          <p:cNvSpPr/>
          <p:nvPr/>
        </p:nvSpPr>
        <p:spPr>
          <a:xfrm>
            <a:off x="2495910" y="3594800"/>
            <a:ext cx="634370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39</a:t>
            </a:r>
            <a:endParaRPr lang="ru-RU" dirty="0"/>
          </a:p>
        </p:txBody>
      </p:sp>
      <p:sp>
        <p:nvSpPr>
          <p:cNvPr id="24" name="8-конечная звезда 23"/>
          <p:cNvSpPr/>
          <p:nvPr/>
        </p:nvSpPr>
        <p:spPr>
          <a:xfrm>
            <a:off x="7666654" y="2255056"/>
            <a:ext cx="634370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26</a:t>
            </a:r>
            <a:endParaRPr lang="ru-RU" dirty="0"/>
          </a:p>
        </p:txBody>
      </p:sp>
      <p:sp>
        <p:nvSpPr>
          <p:cNvPr id="25" name="8-конечная звезда 24"/>
          <p:cNvSpPr/>
          <p:nvPr/>
        </p:nvSpPr>
        <p:spPr>
          <a:xfrm>
            <a:off x="6654148" y="4120242"/>
            <a:ext cx="634370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126174" y="414013"/>
            <a:ext cx="9391098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Тапсырма</a:t>
            </a:r>
          </a:p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Картаға талдау жасаңыздар. Облыстарды ауру деңгейі бойынша ранг әдісін пайдаланып үш топқа бөліңіздер. Деректі жазыңыздар</a:t>
            </a:r>
            <a:r>
              <a:rPr lang="en-US" altLang="en-US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86" r="2186"/>
          <a:stretch>
            <a:fillRect/>
          </a:stretch>
        </p:blipFill>
        <p:spPr>
          <a:xfrm>
            <a:off x="1333359" y="1429676"/>
            <a:ext cx="7996780" cy="386669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043820" y="5296371"/>
            <a:ext cx="8529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2018-ж дерек бойынша Қазақстан облыстарындағы 100 мың адамға шаққандағы қатерлі ісікпен ауыратындар саны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832412" y="743048"/>
            <a:ext cx="2770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Жауабы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98504" y="1535912"/>
          <a:ext cx="8127999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7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1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Төмен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(86-144)</a:t>
                      </a:r>
                      <a:endParaRPr lang="ru-RU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Орташа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(145-221)</a:t>
                      </a:r>
                      <a:endParaRPr lang="ru-RU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Жоғары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(222-289)</a:t>
                      </a:r>
                      <a:endParaRPr lang="ru-RU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Түркістан облысы, Алматы облысы, Маңғыстау облысы, 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Жамбыл облысы, 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Қызылорда облысы,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Атырау облысы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Шымкент қаласы</a:t>
                      </a:r>
                    </a:p>
                    <a:p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Ақтөбе облысы, 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Батыс Қазақстан облысы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Нұр-Сұлтан қаласы,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Алматы қаласы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Ақмола облысы, Қарағанды облысы, Шығыс Қазақстан облысы, 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Павлодар облысы, Қостанай облысы, Солтүстік Қазақстан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облысы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012319" y="1727255"/>
            <a:ext cx="4683771" cy="2864984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8" y="2067288"/>
            <a:ext cx="4541883" cy="35194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12055" y="2067560"/>
            <a:ext cx="523938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</a:t>
            </a:r>
            <a:r>
              <a:rPr lang="en-US" sz="36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астанған қоршаған ортаның адам өміріне тигізетін әсеріне баға беруді  </a:t>
            </a:r>
            <a:r>
              <a:rPr lang="en-US" sz="3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үйрендіңіздер</a:t>
            </a:r>
            <a:r>
              <a:rPr lang="en-US" altLang="en-US" sz="3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36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" b="4462"/>
          <a:stretch>
            <a:fillRect/>
          </a:stretch>
        </p:blipFill>
        <p:spPr>
          <a:xfrm>
            <a:off x="1355133" y="2279057"/>
            <a:ext cx="3416371" cy="2766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4435" y="741472"/>
            <a:ext cx="5439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28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ТАБИҒИ ОРТАНЫҢ САПАСЫ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9325" y="4147185"/>
            <a:ext cx="91313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Таби</a:t>
            </a:r>
            <a:r>
              <a:rPr lang="en-US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ғи ортаның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экологиялық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жүйелерінің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жай-күйі</a:t>
            </a:r>
            <a:endParaRPr lang="ru-RU" sz="240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оршаған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орта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жағдайы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денсаулығына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тікелей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әсер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етеді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Экологиялық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себептерден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туындайтын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аурулар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қоршаған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орта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жағдайының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индикаторы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болып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табылады</a:t>
            </a:r>
            <a:r>
              <a:rPr 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050" name="Picture 2" descr="Картинки по запросу &quot;показатели качества окружающей сред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58" y="1313452"/>
            <a:ext cx="3919850" cy="2838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показатели качества окружающей сред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48" y="1291382"/>
            <a:ext cx="3805305" cy="2829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784860" y="726440"/>
            <a:ext cx="10879455" cy="1373505"/>
          </a:xfrm>
        </p:spPr>
        <p:txBody>
          <a:bodyPr>
            <a:noAutofit/>
          </a:bodyPr>
          <a:lstStyle/>
          <a:p>
            <a:pPr algn="ctr" eaLnBrk="1" hangingPunct="1">
              <a:buFont typeface="Wingdings 3" panose="05040102010807070707" pitchFamily="18" charset="2"/>
              <a:buNone/>
            </a:pPr>
            <a:r>
              <a:rPr lang="ru-RU" altLang="ru-RU" sz="2200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Қолайлы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қоршаған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орта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дегеніміз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объектілерінің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жай-күйі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экологиялық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қауіпсіздікті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және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халықтың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денсаулығын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сақтауды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ластануға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жол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бермеуді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экологиялық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жүйелердің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тұрақты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істеуін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табиғи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ресурстарды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молықтыруды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және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ұтымды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пайдалануды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қамтамасыз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2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ететін</a:t>
            </a:r>
            <a:r>
              <a:rPr lang="ru-RU" altLang="ru-RU" sz="2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орта.</a:t>
            </a:r>
          </a:p>
        </p:txBody>
      </p:sp>
      <p:pic>
        <p:nvPicPr>
          <p:cNvPr id="4" name="Рисунок 3" descr="66-house-tutfonru_20120329_11618762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5830" y="2082510"/>
            <a:ext cx="2664296" cy="192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43-a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2312" y="2099830"/>
            <a:ext cx="2664296" cy="184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368-990x6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6515" y="4034567"/>
            <a:ext cx="2555776" cy="1770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7460" y="2071024"/>
            <a:ext cx="2643720" cy="184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zagoro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50255" y="4041826"/>
            <a:ext cx="2668953" cy="1776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2"/>
          <p:cNvSpPr>
            <a:spLocks noGrp="1"/>
          </p:cNvSpPr>
          <p:nvPr>
            <p:ph idx="1"/>
          </p:nvPr>
        </p:nvSpPr>
        <p:spPr>
          <a:xfrm>
            <a:off x="687473" y="1004445"/>
            <a:ext cx="9967197" cy="2126881"/>
          </a:xfrm>
        </p:spPr>
        <p:txBody>
          <a:bodyPr>
            <a:normAutofit/>
          </a:bodyPr>
          <a:lstStyle/>
          <a:p>
            <a:pPr algn="ctr" eaLnBrk="1" hangingPunct="1">
              <a:buFont typeface="Wingdings 3" panose="05040102010807070707" pitchFamily="18" charset="2"/>
              <a:buNone/>
            </a:pPr>
            <a:r>
              <a:rPr lang="ru-RU" altLang="ru-RU" sz="2400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Адамның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күнделікті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тіршілігі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қоршаған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орта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жағдайларымен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тығыз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байланысты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Адамның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тыныс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алуы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тамақтануы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өсуі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дамуы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табиғи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орта 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жағдайында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өтеді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Сондықтан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да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тіршіліктің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құрамды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бір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бөлігі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болып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есептеледі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Сонымен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бірге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өзі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өмір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сүріп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отырған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қоғамдағы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саналы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тұлға</a:t>
            </a:r>
            <a:r>
              <a:rPr lang="ru-RU" altLang="ru-RU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4" name="Рисунок 3" descr="zdorove-cheloveka-i-okruzhajuwaja-sre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1071" y="2988011"/>
            <a:ext cx="3424226" cy="247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Окружающая-среда-и-здоровье-челове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0558" y="2988011"/>
            <a:ext cx="3419645" cy="247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390741" y="589592"/>
            <a:ext cx="8695188" cy="4716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Қоршаған ортаның өзгеруінің адам өміріне әсері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70613" y="1425388"/>
            <a:ext cx="1486930" cy="3630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lang="en-US" alt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қауіп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438567" y="1371601"/>
            <a:ext cx="3809398" cy="47064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 </a:t>
            </a: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ресурстарының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сапасы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90741" y="2111189"/>
            <a:ext cx="7215377" cy="7062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Халықтың ауыз сумен қамтамсыз етілу сапасы мен деңгейі халықтың денсаулығына әсер ететін түрткіжайттың бірі.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390741" y="4157760"/>
            <a:ext cx="7215377" cy="6413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 мыңнан астам адам тасымалданатын суды пайдаланады.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трелка углом 19"/>
          <p:cNvSpPr/>
          <p:nvPr/>
        </p:nvSpPr>
        <p:spPr>
          <a:xfrm rot="5400000">
            <a:off x="7420767" y="1397725"/>
            <a:ext cx="537886" cy="88349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93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0" name="Стрелка вправо 59"/>
          <p:cNvSpPr/>
          <p:nvPr/>
        </p:nvSpPr>
        <p:spPr>
          <a:xfrm>
            <a:off x="2939128" y="1470892"/>
            <a:ext cx="435954" cy="31454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390741" y="2823030"/>
            <a:ext cx="7215377" cy="6465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Қазақстанда орталықсыздандырылған көздерден 3 млн-нан астам адам (21%) су алады.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390741" y="3459394"/>
            <a:ext cx="7215377" cy="6987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 мың адам арықтар мен ашық су қоймаларынан суды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пайдаланады.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90740" y="4804644"/>
            <a:ext cx="7215377" cy="85537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Жартылай шөлейт және шөлді аймақтар халқының 62%-ға дейіні орталықсыздандырылған сумен қамтамасыз етілген.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32"/>
          <p:cNvGrpSpPr/>
          <p:nvPr/>
        </p:nvGrpSpPr>
        <p:grpSpPr>
          <a:xfrm rot="5400000">
            <a:off x="8683914" y="1942925"/>
            <a:ext cx="706288" cy="1042817"/>
            <a:chOff x="1371600" y="4299630"/>
            <a:chExt cx="1576388" cy="1206501"/>
          </a:xfrm>
        </p:grpSpPr>
        <p:sp>
          <p:nvSpPr>
            <p:cNvPr id="26" name="Freeform 24"/>
            <p:cNvSpPr/>
            <p:nvPr/>
          </p:nvSpPr>
          <p:spPr bwMode="auto">
            <a:xfrm>
              <a:off x="1371600" y="4299630"/>
              <a:ext cx="1576388" cy="1206500"/>
            </a:xfrm>
            <a:custGeom>
              <a:avLst/>
              <a:gdLst>
                <a:gd name="T0" fmla="*/ 993 w 993"/>
                <a:gd name="T1" fmla="*/ 760 h 760"/>
                <a:gd name="T2" fmla="*/ 497 w 993"/>
                <a:gd name="T3" fmla="*/ 0 h 760"/>
                <a:gd name="T4" fmla="*/ 0 w 993"/>
                <a:gd name="T5" fmla="*/ 760 h 760"/>
                <a:gd name="T6" fmla="*/ 993 w 993"/>
                <a:gd name="T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60">
                  <a:moveTo>
                    <a:pt x="993" y="760"/>
                  </a:moveTo>
                  <a:lnTo>
                    <a:pt x="497" y="0"/>
                  </a:lnTo>
                  <a:lnTo>
                    <a:pt x="0" y="760"/>
                  </a:lnTo>
                  <a:lnTo>
                    <a:pt x="993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 dirty="0"/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2152650" y="4299631"/>
              <a:ext cx="442913" cy="1206500"/>
            </a:xfrm>
            <a:custGeom>
              <a:avLst/>
              <a:gdLst>
                <a:gd name="T0" fmla="*/ 279 w 279"/>
                <a:gd name="T1" fmla="*/ 760 h 760"/>
                <a:gd name="T2" fmla="*/ 5 w 279"/>
                <a:gd name="T3" fmla="*/ 0 h 760"/>
                <a:gd name="T4" fmla="*/ 5 w 279"/>
                <a:gd name="T5" fmla="*/ 0 h 760"/>
                <a:gd name="T6" fmla="*/ 0 w 279"/>
                <a:gd name="T7" fmla="*/ 760 h 760"/>
                <a:gd name="T8" fmla="*/ 279 w 279"/>
                <a:gd name="T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760">
                  <a:moveTo>
                    <a:pt x="279" y="76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760"/>
                  </a:lnTo>
                  <a:lnTo>
                    <a:pt x="279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1720850" y="4299631"/>
              <a:ext cx="439738" cy="1206500"/>
            </a:xfrm>
            <a:custGeom>
              <a:avLst/>
              <a:gdLst>
                <a:gd name="T0" fmla="*/ 272 w 277"/>
                <a:gd name="T1" fmla="*/ 760 h 760"/>
                <a:gd name="T2" fmla="*/ 277 w 277"/>
                <a:gd name="T3" fmla="*/ 0 h 760"/>
                <a:gd name="T4" fmla="*/ 274 w 277"/>
                <a:gd name="T5" fmla="*/ 3 h 760"/>
                <a:gd name="T6" fmla="*/ 0 w 277"/>
                <a:gd name="T7" fmla="*/ 760 h 760"/>
                <a:gd name="T8" fmla="*/ 272 w 277"/>
                <a:gd name="T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760">
                  <a:moveTo>
                    <a:pt x="272" y="760"/>
                  </a:moveTo>
                  <a:lnTo>
                    <a:pt x="277" y="0"/>
                  </a:lnTo>
                  <a:lnTo>
                    <a:pt x="274" y="3"/>
                  </a:lnTo>
                  <a:lnTo>
                    <a:pt x="0" y="760"/>
                  </a:lnTo>
                  <a:lnTo>
                    <a:pt x="272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1935163" y="4299631"/>
              <a:ext cx="446088" cy="342900"/>
            </a:xfrm>
            <a:custGeom>
              <a:avLst/>
              <a:gdLst>
                <a:gd name="T0" fmla="*/ 0 w 281"/>
                <a:gd name="T1" fmla="*/ 216 h 216"/>
                <a:gd name="T2" fmla="*/ 142 w 281"/>
                <a:gd name="T3" fmla="*/ 0 h 216"/>
                <a:gd name="T4" fmla="*/ 281 w 281"/>
                <a:gd name="T5" fmla="*/ 216 h 216"/>
                <a:gd name="T6" fmla="*/ 0 w 281"/>
                <a:gd name="T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216">
                  <a:moveTo>
                    <a:pt x="0" y="216"/>
                  </a:moveTo>
                  <a:lnTo>
                    <a:pt x="142" y="0"/>
                  </a:lnTo>
                  <a:lnTo>
                    <a:pt x="281" y="216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 dirty="0"/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2036763" y="4299631"/>
              <a:ext cx="247650" cy="342900"/>
            </a:xfrm>
            <a:custGeom>
              <a:avLst/>
              <a:gdLst>
                <a:gd name="T0" fmla="*/ 156 w 156"/>
                <a:gd name="T1" fmla="*/ 216 h 216"/>
                <a:gd name="T2" fmla="*/ 0 w 156"/>
                <a:gd name="T3" fmla="*/ 216 h 216"/>
                <a:gd name="T4" fmla="*/ 75 w 156"/>
                <a:gd name="T5" fmla="*/ 3 h 216"/>
                <a:gd name="T6" fmla="*/ 78 w 156"/>
                <a:gd name="T7" fmla="*/ 0 h 216"/>
                <a:gd name="T8" fmla="*/ 78 w 156"/>
                <a:gd name="T9" fmla="*/ 0 h 216"/>
                <a:gd name="T10" fmla="*/ 156 w 156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216">
                  <a:moveTo>
                    <a:pt x="156" y="216"/>
                  </a:moveTo>
                  <a:lnTo>
                    <a:pt x="0" y="216"/>
                  </a:lnTo>
                  <a:lnTo>
                    <a:pt x="75" y="3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156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2036763" y="4299631"/>
              <a:ext cx="123825" cy="342900"/>
            </a:xfrm>
            <a:custGeom>
              <a:avLst/>
              <a:gdLst>
                <a:gd name="T0" fmla="*/ 75 w 78"/>
                <a:gd name="T1" fmla="*/ 216 h 216"/>
                <a:gd name="T2" fmla="*/ 0 w 78"/>
                <a:gd name="T3" fmla="*/ 216 h 216"/>
                <a:gd name="T4" fmla="*/ 75 w 78"/>
                <a:gd name="T5" fmla="*/ 3 h 216"/>
                <a:gd name="T6" fmla="*/ 78 w 78"/>
                <a:gd name="T7" fmla="*/ 0 h 216"/>
                <a:gd name="T8" fmla="*/ 78 w 78"/>
                <a:gd name="T9" fmla="*/ 0 h 216"/>
                <a:gd name="T10" fmla="*/ 75 w 78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216">
                  <a:moveTo>
                    <a:pt x="75" y="216"/>
                  </a:moveTo>
                  <a:lnTo>
                    <a:pt x="0" y="216"/>
                  </a:lnTo>
                  <a:lnTo>
                    <a:pt x="75" y="3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5" y="2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</p:grpSp>
      <p:grpSp>
        <p:nvGrpSpPr>
          <p:cNvPr id="32" name="Group 32"/>
          <p:cNvGrpSpPr/>
          <p:nvPr/>
        </p:nvGrpSpPr>
        <p:grpSpPr>
          <a:xfrm rot="5400000">
            <a:off x="8708519" y="2617957"/>
            <a:ext cx="657079" cy="1042817"/>
            <a:chOff x="1371600" y="4299630"/>
            <a:chExt cx="1576388" cy="1206501"/>
          </a:xfrm>
        </p:grpSpPr>
        <p:sp>
          <p:nvSpPr>
            <p:cNvPr id="33" name="Freeform 24"/>
            <p:cNvSpPr/>
            <p:nvPr/>
          </p:nvSpPr>
          <p:spPr bwMode="auto">
            <a:xfrm>
              <a:off x="1371600" y="4299630"/>
              <a:ext cx="1576388" cy="1206500"/>
            </a:xfrm>
            <a:custGeom>
              <a:avLst/>
              <a:gdLst>
                <a:gd name="T0" fmla="*/ 993 w 993"/>
                <a:gd name="T1" fmla="*/ 760 h 760"/>
                <a:gd name="T2" fmla="*/ 497 w 993"/>
                <a:gd name="T3" fmla="*/ 0 h 760"/>
                <a:gd name="T4" fmla="*/ 0 w 993"/>
                <a:gd name="T5" fmla="*/ 760 h 760"/>
                <a:gd name="T6" fmla="*/ 993 w 993"/>
                <a:gd name="T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60">
                  <a:moveTo>
                    <a:pt x="993" y="760"/>
                  </a:moveTo>
                  <a:lnTo>
                    <a:pt x="497" y="0"/>
                  </a:lnTo>
                  <a:lnTo>
                    <a:pt x="0" y="760"/>
                  </a:lnTo>
                  <a:lnTo>
                    <a:pt x="993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 dirty="0"/>
            </a:p>
          </p:txBody>
        </p:sp>
        <p:sp>
          <p:nvSpPr>
            <p:cNvPr id="34" name="Freeform 25"/>
            <p:cNvSpPr/>
            <p:nvPr/>
          </p:nvSpPr>
          <p:spPr bwMode="auto">
            <a:xfrm>
              <a:off x="2152650" y="4299631"/>
              <a:ext cx="442913" cy="1206500"/>
            </a:xfrm>
            <a:custGeom>
              <a:avLst/>
              <a:gdLst>
                <a:gd name="T0" fmla="*/ 279 w 279"/>
                <a:gd name="T1" fmla="*/ 760 h 760"/>
                <a:gd name="T2" fmla="*/ 5 w 279"/>
                <a:gd name="T3" fmla="*/ 0 h 760"/>
                <a:gd name="T4" fmla="*/ 5 w 279"/>
                <a:gd name="T5" fmla="*/ 0 h 760"/>
                <a:gd name="T6" fmla="*/ 0 w 279"/>
                <a:gd name="T7" fmla="*/ 760 h 760"/>
                <a:gd name="T8" fmla="*/ 279 w 279"/>
                <a:gd name="T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760">
                  <a:moveTo>
                    <a:pt x="279" y="76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760"/>
                  </a:lnTo>
                  <a:lnTo>
                    <a:pt x="279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35" name="Freeform 26"/>
            <p:cNvSpPr/>
            <p:nvPr/>
          </p:nvSpPr>
          <p:spPr bwMode="auto">
            <a:xfrm>
              <a:off x="1720850" y="4299631"/>
              <a:ext cx="439738" cy="1206500"/>
            </a:xfrm>
            <a:custGeom>
              <a:avLst/>
              <a:gdLst>
                <a:gd name="T0" fmla="*/ 272 w 277"/>
                <a:gd name="T1" fmla="*/ 760 h 760"/>
                <a:gd name="T2" fmla="*/ 277 w 277"/>
                <a:gd name="T3" fmla="*/ 0 h 760"/>
                <a:gd name="T4" fmla="*/ 274 w 277"/>
                <a:gd name="T5" fmla="*/ 3 h 760"/>
                <a:gd name="T6" fmla="*/ 0 w 277"/>
                <a:gd name="T7" fmla="*/ 760 h 760"/>
                <a:gd name="T8" fmla="*/ 272 w 277"/>
                <a:gd name="T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760">
                  <a:moveTo>
                    <a:pt x="272" y="760"/>
                  </a:moveTo>
                  <a:lnTo>
                    <a:pt x="277" y="0"/>
                  </a:lnTo>
                  <a:lnTo>
                    <a:pt x="274" y="3"/>
                  </a:lnTo>
                  <a:lnTo>
                    <a:pt x="0" y="760"/>
                  </a:lnTo>
                  <a:lnTo>
                    <a:pt x="272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36" name="Freeform 27"/>
            <p:cNvSpPr/>
            <p:nvPr/>
          </p:nvSpPr>
          <p:spPr bwMode="auto">
            <a:xfrm>
              <a:off x="1935163" y="4299631"/>
              <a:ext cx="446088" cy="342900"/>
            </a:xfrm>
            <a:custGeom>
              <a:avLst/>
              <a:gdLst>
                <a:gd name="T0" fmla="*/ 0 w 281"/>
                <a:gd name="T1" fmla="*/ 216 h 216"/>
                <a:gd name="T2" fmla="*/ 142 w 281"/>
                <a:gd name="T3" fmla="*/ 0 h 216"/>
                <a:gd name="T4" fmla="*/ 281 w 281"/>
                <a:gd name="T5" fmla="*/ 216 h 216"/>
                <a:gd name="T6" fmla="*/ 0 w 281"/>
                <a:gd name="T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216">
                  <a:moveTo>
                    <a:pt x="0" y="216"/>
                  </a:moveTo>
                  <a:lnTo>
                    <a:pt x="142" y="0"/>
                  </a:lnTo>
                  <a:lnTo>
                    <a:pt x="281" y="216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 dirty="0"/>
            </a:p>
          </p:txBody>
        </p:sp>
        <p:sp>
          <p:nvSpPr>
            <p:cNvPr id="37" name="Freeform 28"/>
            <p:cNvSpPr/>
            <p:nvPr/>
          </p:nvSpPr>
          <p:spPr bwMode="auto">
            <a:xfrm>
              <a:off x="2036763" y="4299631"/>
              <a:ext cx="247650" cy="342900"/>
            </a:xfrm>
            <a:custGeom>
              <a:avLst/>
              <a:gdLst>
                <a:gd name="T0" fmla="*/ 156 w 156"/>
                <a:gd name="T1" fmla="*/ 216 h 216"/>
                <a:gd name="T2" fmla="*/ 0 w 156"/>
                <a:gd name="T3" fmla="*/ 216 h 216"/>
                <a:gd name="T4" fmla="*/ 75 w 156"/>
                <a:gd name="T5" fmla="*/ 3 h 216"/>
                <a:gd name="T6" fmla="*/ 78 w 156"/>
                <a:gd name="T7" fmla="*/ 0 h 216"/>
                <a:gd name="T8" fmla="*/ 78 w 156"/>
                <a:gd name="T9" fmla="*/ 0 h 216"/>
                <a:gd name="T10" fmla="*/ 156 w 156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216">
                  <a:moveTo>
                    <a:pt x="156" y="216"/>
                  </a:moveTo>
                  <a:lnTo>
                    <a:pt x="0" y="216"/>
                  </a:lnTo>
                  <a:lnTo>
                    <a:pt x="75" y="3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156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38" name="Freeform 29"/>
            <p:cNvSpPr/>
            <p:nvPr/>
          </p:nvSpPr>
          <p:spPr bwMode="auto">
            <a:xfrm>
              <a:off x="2036763" y="4299631"/>
              <a:ext cx="123825" cy="342900"/>
            </a:xfrm>
            <a:custGeom>
              <a:avLst/>
              <a:gdLst>
                <a:gd name="T0" fmla="*/ 75 w 78"/>
                <a:gd name="T1" fmla="*/ 216 h 216"/>
                <a:gd name="T2" fmla="*/ 0 w 78"/>
                <a:gd name="T3" fmla="*/ 216 h 216"/>
                <a:gd name="T4" fmla="*/ 75 w 78"/>
                <a:gd name="T5" fmla="*/ 3 h 216"/>
                <a:gd name="T6" fmla="*/ 78 w 78"/>
                <a:gd name="T7" fmla="*/ 0 h 216"/>
                <a:gd name="T8" fmla="*/ 78 w 78"/>
                <a:gd name="T9" fmla="*/ 0 h 216"/>
                <a:gd name="T10" fmla="*/ 75 w 78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216">
                  <a:moveTo>
                    <a:pt x="75" y="216"/>
                  </a:moveTo>
                  <a:lnTo>
                    <a:pt x="0" y="216"/>
                  </a:lnTo>
                  <a:lnTo>
                    <a:pt x="75" y="3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5" y="2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</p:grpSp>
      <p:grpSp>
        <p:nvGrpSpPr>
          <p:cNvPr id="39" name="Group 32"/>
          <p:cNvGrpSpPr/>
          <p:nvPr/>
        </p:nvGrpSpPr>
        <p:grpSpPr>
          <a:xfrm rot="5400000">
            <a:off x="8676643" y="3286192"/>
            <a:ext cx="706288" cy="1042817"/>
            <a:chOff x="1371600" y="4299630"/>
            <a:chExt cx="1576388" cy="1206501"/>
          </a:xfrm>
        </p:grpSpPr>
        <p:sp>
          <p:nvSpPr>
            <p:cNvPr id="40" name="Freeform 24"/>
            <p:cNvSpPr/>
            <p:nvPr/>
          </p:nvSpPr>
          <p:spPr bwMode="auto">
            <a:xfrm>
              <a:off x="1371600" y="4299630"/>
              <a:ext cx="1576388" cy="1206500"/>
            </a:xfrm>
            <a:custGeom>
              <a:avLst/>
              <a:gdLst>
                <a:gd name="T0" fmla="*/ 993 w 993"/>
                <a:gd name="T1" fmla="*/ 760 h 760"/>
                <a:gd name="T2" fmla="*/ 497 w 993"/>
                <a:gd name="T3" fmla="*/ 0 h 760"/>
                <a:gd name="T4" fmla="*/ 0 w 993"/>
                <a:gd name="T5" fmla="*/ 760 h 760"/>
                <a:gd name="T6" fmla="*/ 993 w 993"/>
                <a:gd name="T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60">
                  <a:moveTo>
                    <a:pt x="993" y="760"/>
                  </a:moveTo>
                  <a:lnTo>
                    <a:pt x="497" y="0"/>
                  </a:lnTo>
                  <a:lnTo>
                    <a:pt x="0" y="760"/>
                  </a:lnTo>
                  <a:lnTo>
                    <a:pt x="993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 dirty="0"/>
            </a:p>
          </p:txBody>
        </p:sp>
        <p:sp>
          <p:nvSpPr>
            <p:cNvPr id="41" name="Freeform 25"/>
            <p:cNvSpPr/>
            <p:nvPr/>
          </p:nvSpPr>
          <p:spPr bwMode="auto">
            <a:xfrm>
              <a:off x="2152650" y="4299631"/>
              <a:ext cx="442913" cy="1206500"/>
            </a:xfrm>
            <a:custGeom>
              <a:avLst/>
              <a:gdLst>
                <a:gd name="T0" fmla="*/ 279 w 279"/>
                <a:gd name="T1" fmla="*/ 760 h 760"/>
                <a:gd name="T2" fmla="*/ 5 w 279"/>
                <a:gd name="T3" fmla="*/ 0 h 760"/>
                <a:gd name="T4" fmla="*/ 5 w 279"/>
                <a:gd name="T5" fmla="*/ 0 h 760"/>
                <a:gd name="T6" fmla="*/ 0 w 279"/>
                <a:gd name="T7" fmla="*/ 760 h 760"/>
                <a:gd name="T8" fmla="*/ 279 w 279"/>
                <a:gd name="T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760">
                  <a:moveTo>
                    <a:pt x="279" y="76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760"/>
                  </a:lnTo>
                  <a:lnTo>
                    <a:pt x="279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42" name="Freeform 26"/>
            <p:cNvSpPr/>
            <p:nvPr/>
          </p:nvSpPr>
          <p:spPr bwMode="auto">
            <a:xfrm>
              <a:off x="1720850" y="4299631"/>
              <a:ext cx="439738" cy="1206500"/>
            </a:xfrm>
            <a:custGeom>
              <a:avLst/>
              <a:gdLst>
                <a:gd name="T0" fmla="*/ 272 w 277"/>
                <a:gd name="T1" fmla="*/ 760 h 760"/>
                <a:gd name="T2" fmla="*/ 277 w 277"/>
                <a:gd name="T3" fmla="*/ 0 h 760"/>
                <a:gd name="T4" fmla="*/ 274 w 277"/>
                <a:gd name="T5" fmla="*/ 3 h 760"/>
                <a:gd name="T6" fmla="*/ 0 w 277"/>
                <a:gd name="T7" fmla="*/ 760 h 760"/>
                <a:gd name="T8" fmla="*/ 272 w 277"/>
                <a:gd name="T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760">
                  <a:moveTo>
                    <a:pt x="272" y="760"/>
                  </a:moveTo>
                  <a:lnTo>
                    <a:pt x="277" y="0"/>
                  </a:lnTo>
                  <a:lnTo>
                    <a:pt x="274" y="3"/>
                  </a:lnTo>
                  <a:lnTo>
                    <a:pt x="0" y="760"/>
                  </a:lnTo>
                  <a:lnTo>
                    <a:pt x="272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43" name="Freeform 27"/>
            <p:cNvSpPr/>
            <p:nvPr/>
          </p:nvSpPr>
          <p:spPr bwMode="auto">
            <a:xfrm>
              <a:off x="1935163" y="4299631"/>
              <a:ext cx="446088" cy="342900"/>
            </a:xfrm>
            <a:custGeom>
              <a:avLst/>
              <a:gdLst>
                <a:gd name="T0" fmla="*/ 0 w 281"/>
                <a:gd name="T1" fmla="*/ 216 h 216"/>
                <a:gd name="T2" fmla="*/ 142 w 281"/>
                <a:gd name="T3" fmla="*/ 0 h 216"/>
                <a:gd name="T4" fmla="*/ 281 w 281"/>
                <a:gd name="T5" fmla="*/ 216 h 216"/>
                <a:gd name="T6" fmla="*/ 0 w 281"/>
                <a:gd name="T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216">
                  <a:moveTo>
                    <a:pt x="0" y="216"/>
                  </a:moveTo>
                  <a:lnTo>
                    <a:pt x="142" y="0"/>
                  </a:lnTo>
                  <a:lnTo>
                    <a:pt x="281" y="216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 dirty="0"/>
            </a:p>
          </p:txBody>
        </p:sp>
        <p:sp>
          <p:nvSpPr>
            <p:cNvPr id="44" name="Freeform 28"/>
            <p:cNvSpPr/>
            <p:nvPr/>
          </p:nvSpPr>
          <p:spPr bwMode="auto">
            <a:xfrm>
              <a:off x="2036763" y="4299631"/>
              <a:ext cx="247650" cy="342900"/>
            </a:xfrm>
            <a:custGeom>
              <a:avLst/>
              <a:gdLst>
                <a:gd name="T0" fmla="*/ 156 w 156"/>
                <a:gd name="T1" fmla="*/ 216 h 216"/>
                <a:gd name="T2" fmla="*/ 0 w 156"/>
                <a:gd name="T3" fmla="*/ 216 h 216"/>
                <a:gd name="T4" fmla="*/ 75 w 156"/>
                <a:gd name="T5" fmla="*/ 3 h 216"/>
                <a:gd name="T6" fmla="*/ 78 w 156"/>
                <a:gd name="T7" fmla="*/ 0 h 216"/>
                <a:gd name="T8" fmla="*/ 78 w 156"/>
                <a:gd name="T9" fmla="*/ 0 h 216"/>
                <a:gd name="T10" fmla="*/ 156 w 156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216">
                  <a:moveTo>
                    <a:pt x="156" y="216"/>
                  </a:moveTo>
                  <a:lnTo>
                    <a:pt x="0" y="216"/>
                  </a:lnTo>
                  <a:lnTo>
                    <a:pt x="75" y="3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156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45" name="Freeform 29"/>
            <p:cNvSpPr/>
            <p:nvPr/>
          </p:nvSpPr>
          <p:spPr bwMode="auto">
            <a:xfrm>
              <a:off x="2036763" y="4299631"/>
              <a:ext cx="123825" cy="342900"/>
            </a:xfrm>
            <a:custGeom>
              <a:avLst/>
              <a:gdLst>
                <a:gd name="T0" fmla="*/ 75 w 78"/>
                <a:gd name="T1" fmla="*/ 216 h 216"/>
                <a:gd name="T2" fmla="*/ 0 w 78"/>
                <a:gd name="T3" fmla="*/ 216 h 216"/>
                <a:gd name="T4" fmla="*/ 75 w 78"/>
                <a:gd name="T5" fmla="*/ 3 h 216"/>
                <a:gd name="T6" fmla="*/ 78 w 78"/>
                <a:gd name="T7" fmla="*/ 0 h 216"/>
                <a:gd name="T8" fmla="*/ 78 w 78"/>
                <a:gd name="T9" fmla="*/ 0 h 216"/>
                <a:gd name="T10" fmla="*/ 75 w 78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216">
                  <a:moveTo>
                    <a:pt x="75" y="216"/>
                  </a:moveTo>
                  <a:lnTo>
                    <a:pt x="0" y="216"/>
                  </a:lnTo>
                  <a:lnTo>
                    <a:pt x="75" y="3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5" y="2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</p:grpSp>
      <p:grpSp>
        <p:nvGrpSpPr>
          <p:cNvPr id="46" name="Group 32"/>
          <p:cNvGrpSpPr/>
          <p:nvPr/>
        </p:nvGrpSpPr>
        <p:grpSpPr>
          <a:xfrm rot="5400000">
            <a:off x="8717324" y="3957019"/>
            <a:ext cx="641332" cy="1042817"/>
            <a:chOff x="1371600" y="4299630"/>
            <a:chExt cx="1576388" cy="1206501"/>
          </a:xfrm>
        </p:grpSpPr>
        <p:sp>
          <p:nvSpPr>
            <p:cNvPr id="47" name="Freeform 24"/>
            <p:cNvSpPr/>
            <p:nvPr/>
          </p:nvSpPr>
          <p:spPr bwMode="auto">
            <a:xfrm>
              <a:off x="1371600" y="4299630"/>
              <a:ext cx="1576388" cy="1206500"/>
            </a:xfrm>
            <a:custGeom>
              <a:avLst/>
              <a:gdLst>
                <a:gd name="T0" fmla="*/ 993 w 993"/>
                <a:gd name="T1" fmla="*/ 760 h 760"/>
                <a:gd name="T2" fmla="*/ 497 w 993"/>
                <a:gd name="T3" fmla="*/ 0 h 760"/>
                <a:gd name="T4" fmla="*/ 0 w 993"/>
                <a:gd name="T5" fmla="*/ 760 h 760"/>
                <a:gd name="T6" fmla="*/ 993 w 993"/>
                <a:gd name="T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60">
                  <a:moveTo>
                    <a:pt x="993" y="760"/>
                  </a:moveTo>
                  <a:lnTo>
                    <a:pt x="497" y="0"/>
                  </a:lnTo>
                  <a:lnTo>
                    <a:pt x="0" y="760"/>
                  </a:lnTo>
                  <a:lnTo>
                    <a:pt x="993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 dirty="0"/>
            </a:p>
          </p:txBody>
        </p:sp>
        <p:sp>
          <p:nvSpPr>
            <p:cNvPr id="48" name="Freeform 25"/>
            <p:cNvSpPr/>
            <p:nvPr/>
          </p:nvSpPr>
          <p:spPr bwMode="auto">
            <a:xfrm>
              <a:off x="2152650" y="4299631"/>
              <a:ext cx="442913" cy="1206500"/>
            </a:xfrm>
            <a:custGeom>
              <a:avLst/>
              <a:gdLst>
                <a:gd name="T0" fmla="*/ 279 w 279"/>
                <a:gd name="T1" fmla="*/ 760 h 760"/>
                <a:gd name="T2" fmla="*/ 5 w 279"/>
                <a:gd name="T3" fmla="*/ 0 h 760"/>
                <a:gd name="T4" fmla="*/ 5 w 279"/>
                <a:gd name="T5" fmla="*/ 0 h 760"/>
                <a:gd name="T6" fmla="*/ 0 w 279"/>
                <a:gd name="T7" fmla="*/ 760 h 760"/>
                <a:gd name="T8" fmla="*/ 279 w 279"/>
                <a:gd name="T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760">
                  <a:moveTo>
                    <a:pt x="279" y="76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760"/>
                  </a:lnTo>
                  <a:lnTo>
                    <a:pt x="279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49" name="Freeform 26"/>
            <p:cNvSpPr/>
            <p:nvPr/>
          </p:nvSpPr>
          <p:spPr bwMode="auto">
            <a:xfrm>
              <a:off x="1720850" y="4299631"/>
              <a:ext cx="439738" cy="1206500"/>
            </a:xfrm>
            <a:custGeom>
              <a:avLst/>
              <a:gdLst>
                <a:gd name="T0" fmla="*/ 272 w 277"/>
                <a:gd name="T1" fmla="*/ 760 h 760"/>
                <a:gd name="T2" fmla="*/ 277 w 277"/>
                <a:gd name="T3" fmla="*/ 0 h 760"/>
                <a:gd name="T4" fmla="*/ 274 w 277"/>
                <a:gd name="T5" fmla="*/ 3 h 760"/>
                <a:gd name="T6" fmla="*/ 0 w 277"/>
                <a:gd name="T7" fmla="*/ 760 h 760"/>
                <a:gd name="T8" fmla="*/ 272 w 277"/>
                <a:gd name="T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760">
                  <a:moveTo>
                    <a:pt x="272" y="760"/>
                  </a:moveTo>
                  <a:lnTo>
                    <a:pt x="277" y="0"/>
                  </a:lnTo>
                  <a:lnTo>
                    <a:pt x="274" y="3"/>
                  </a:lnTo>
                  <a:lnTo>
                    <a:pt x="0" y="760"/>
                  </a:lnTo>
                  <a:lnTo>
                    <a:pt x="272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50" name="Freeform 27"/>
            <p:cNvSpPr/>
            <p:nvPr/>
          </p:nvSpPr>
          <p:spPr bwMode="auto">
            <a:xfrm>
              <a:off x="1935163" y="4299631"/>
              <a:ext cx="446088" cy="342900"/>
            </a:xfrm>
            <a:custGeom>
              <a:avLst/>
              <a:gdLst>
                <a:gd name="T0" fmla="*/ 0 w 281"/>
                <a:gd name="T1" fmla="*/ 216 h 216"/>
                <a:gd name="T2" fmla="*/ 142 w 281"/>
                <a:gd name="T3" fmla="*/ 0 h 216"/>
                <a:gd name="T4" fmla="*/ 281 w 281"/>
                <a:gd name="T5" fmla="*/ 216 h 216"/>
                <a:gd name="T6" fmla="*/ 0 w 281"/>
                <a:gd name="T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216">
                  <a:moveTo>
                    <a:pt x="0" y="216"/>
                  </a:moveTo>
                  <a:lnTo>
                    <a:pt x="142" y="0"/>
                  </a:lnTo>
                  <a:lnTo>
                    <a:pt x="281" y="216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 dirty="0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2036763" y="4299631"/>
              <a:ext cx="247650" cy="342900"/>
            </a:xfrm>
            <a:custGeom>
              <a:avLst/>
              <a:gdLst>
                <a:gd name="T0" fmla="*/ 156 w 156"/>
                <a:gd name="T1" fmla="*/ 216 h 216"/>
                <a:gd name="T2" fmla="*/ 0 w 156"/>
                <a:gd name="T3" fmla="*/ 216 h 216"/>
                <a:gd name="T4" fmla="*/ 75 w 156"/>
                <a:gd name="T5" fmla="*/ 3 h 216"/>
                <a:gd name="T6" fmla="*/ 78 w 156"/>
                <a:gd name="T7" fmla="*/ 0 h 216"/>
                <a:gd name="T8" fmla="*/ 78 w 156"/>
                <a:gd name="T9" fmla="*/ 0 h 216"/>
                <a:gd name="T10" fmla="*/ 156 w 156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216">
                  <a:moveTo>
                    <a:pt x="156" y="216"/>
                  </a:moveTo>
                  <a:lnTo>
                    <a:pt x="0" y="216"/>
                  </a:lnTo>
                  <a:lnTo>
                    <a:pt x="75" y="3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156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2036763" y="4299631"/>
              <a:ext cx="123825" cy="342900"/>
            </a:xfrm>
            <a:custGeom>
              <a:avLst/>
              <a:gdLst>
                <a:gd name="T0" fmla="*/ 75 w 78"/>
                <a:gd name="T1" fmla="*/ 216 h 216"/>
                <a:gd name="T2" fmla="*/ 0 w 78"/>
                <a:gd name="T3" fmla="*/ 216 h 216"/>
                <a:gd name="T4" fmla="*/ 75 w 78"/>
                <a:gd name="T5" fmla="*/ 3 h 216"/>
                <a:gd name="T6" fmla="*/ 78 w 78"/>
                <a:gd name="T7" fmla="*/ 0 h 216"/>
                <a:gd name="T8" fmla="*/ 78 w 78"/>
                <a:gd name="T9" fmla="*/ 0 h 216"/>
                <a:gd name="T10" fmla="*/ 75 w 78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216">
                  <a:moveTo>
                    <a:pt x="75" y="216"/>
                  </a:moveTo>
                  <a:lnTo>
                    <a:pt x="0" y="216"/>
                  </a:lnTo>
                  <a:lnTo>
                    <a:pt x="75" y="3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5" y="2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</p:grpSp>
      <p:grpSp>
        <p:nvGrpSpPr>
          <p:cNvPr id="53" name="Group 32"/>
          <p:cNvGrpSpPr/>
          <p:nvPr/>
        </p:nvGrpSpPr>
        <p:grpSpPr>
          <a:xfrm rot="5400000">
            <a:off x="8592598" y="4714872"/>
            <a:ext cx="874373" cy="1042817"/>
            <a:chOff x="1371600" y="4299630"/>
            <a:chExt cx="1576388" cy="1206501"/>
          </a:xfrm>
        </p:grpSpPr>
        <p:sp>
          <p:nvSpPr>
            <p:cNvPr id="54" name="Freeform 24"/>
            <p:cNvSpPr/>
            <p:nvPr/>
          </p:nvSpPr>
          <p:spPr bwMode="auto">
            <a:xfrm>
              <a:off x="1371600" y="4299630"/>
              <a:ext cx="1576388" cy="1206500"/>
            </a:xfrm>
            <a:custGeom>
              <a:avLst/>
              <a:gdLst>
                <a:gd name="T0" fmla="*/ 993 w 993"/>
                <a:gd name="T1" fmla="*/ 760 h 760"/>
                <a:gd name="T2" fmla="*/ 497 w 993"/>
                <a:gd name="T3" fmla="*/ 0 h 760"/>
                <a:gd name="T4" fmla="*/ 0 w 993"/>
                <a:gd name="T5" fmla="*/ 760 h 760"/>
                <a:gd name="T6" fmla="*/ 993 w 993"/>
                <a:gd name="T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60">
                  <a:moveTo>
                    <a:pt x="993" y="760"/>
                  </a:moveTo>
                  <a:lnTo>
                    <a:pt x="497" y="0"/>
                  </a:lnTo>
                  <a:lnTo>
                    <a:pt x="0" y="760"/>
                  </a:lnTo>
                  <a:lnTo>
                    <a:pt x="993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 dirty="0"/>
            </a:p>
          </p:txBody>
        </p:sp>
        <p:sp>
          <p:nvSpPr>
            <p:cNvPr id="55" name="Freeform 25"/>
            <p:cNvSpPr/>
            <p:nvPr/>
          </p:nvSpPr>
          <p:spPr bwMode="auto">
            <a:xfrm>
              <a:off x="2152650" y="4299631"/>
              <a:ext cx="442913" cy="1206500"/>
            </a:xfrm>
            <a:custGeom>
              <a:avLst/>
              <a:gdLst>
                <a:gd name="T0" fmla="*/ 279 w 279"/>
                <a:gd name="T1" fmla="*/ 760 h 760"/>
                <a:gd name="T2" fmla="*/ 5 w 279"/>
                <a:gd name="T3" fmla="*/ 0 h 760"/>
                <a:gd name="T4" fmla="*/ 5 w 279"/>
                <a:gd name="T5" fmla="*/ 0 h 760"/>
                <a:gd name="T6" fmla="*/ 0 w 279"/>
                <a:gd name="T7" fmla="*/ 760 h 760"/>
                <a:gd name="T8" fmla="*/ 279 w 279"/>
                <a:gd name="T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760">
                  <a:moveTo>
                    <a:pt x="279" y="76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760"/>
                  </a:lnTo>
                  <a:lnTo>
                    <a:pt x="279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56" name="Freeform 26"/>
            <p:cNvSpPr/>
            <p:nvPr/>
          </p:nvSpPr>
          <p:spPr bwMode="auto">
            <a:xfrm>
              <a:off x="1720850" y="4299631"/>
              <a:ext cx="439738" cy="1206500"/>
            </a:xfrm>
            <a:custGeom>
              <a:avLst/>
              <a:gdLst>
                <a:gd name="T0" fmla="*/ 272 w 277"/>
                <a:gd name="T1" fmla="*/ 760 h 760"/>
                <a:gd name="T2" fmla="*/ 277 w 277"/>
                <a:gd name="T3" fmla="*/ 0 h 760"/>
                <a:gd name="T4" fmla="*/ 274 w 277"/>
                <a:gd name="T5" fmla="*/ 3 h 760"/>
                <a:gd name="T6" fmla="*/ 0 w 277"/>
                <a:gd name="T7" fmla="*/ 760 h 760"/>
                <a:gd name="T8" fmla="*/ 272 w 277"/>
                <a:gd name="T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760">
                  <a:moveTo>
                    <a:pt x="272" y="760"/>
                  </a:moveTo>
                  <a:lnTo>
                    <a:pt x="277" y="0"/>
                  </a:lnTo>
                  <a:lnTo>
                    <a:pt x="274" y="3"/>
                  </a:lnTo>
                  <a:lnTo>
                    <a:pt x="0" y="760"/>
                  </a:lnTo>
                  <a:lnTo>
                    <a:pt x="272" y="760"/>
                  </a:lnTo>
                  <a:close/>
                </a:path>
              </a:pathLst>
            </a:custGeom>
            <a:solidFill>
              <a:srgbClr val="E3C599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57" name="Freeform 27"/>
            <p:cNvSpPr/>
            <p:nvPr/>
          </p:nvSpPr>
          <p:spPr bwMode="auto">
            <a:xfrm>
              <a:off x="1935163" y="4299631"/>
              <a:ext cx="446088" cy="342900"/>
            </a:xfrm>
            <a:custGeom>
              <a:avLst/>
              <a:gdLst>
                <a:gd name="T0" fmla="*/ 0 w 281"/>
                <a:gd name="T1" fmla="*/ 216 h 216"/>
                <a:gd name="T2" fmla="*/ 142 w 281"/>
                <a:gd name="T3" fmla="*/ 0 h 216"/>
                <a:gd name="T4" fmla="*/ 281 w 281"/>
                <a:gd name="T5" fmla="*/ 216 h 216"/>
                <a:gd name="T6" fmla="*/ 0 w 281"/>
                <a:gd name="T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216">
                  <a:moveTo>
                    <a:pt x="0" y="216"/>
                  </a:moveTo>
                  <a:lnTo>
                    <a:pt x="142" y="0"/>
                  </a:lnTo>
                  <a:lnTo>
                    <a:pt x="281" y="216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 dirty="0"/>
            </a:p>
          </p:txBody>
        </p:sp>
        <p:sp>
          <p:nvSpPr>
            <p:cNvPr id="61" name="Freeform 28"/>
            <p:cNvSpPr/>
            <p:nvPr/>
          </p:nvSpPr>
          <p:spPr bwMode="auto">
            <a:xfrm>
              <a:off x="2036763" y="4299631"/>
              <a:ext cx="247650" cy="342900"/>
            </a:xfrm>
            <a:custGeom>
              <a:avLst/>
              <a:gdLst>
                <a:gd name="T0" fmla="*/ 156 w 156"/>
                <a:gd name="T1" fmla="*/ 216 h 216"/>
                <a:gd name="T2" fmla="*/ 0 w 156"/>
                <a:gd name="T3" fmla="*/ 216 h 216"/>
                <a:gd name="T4" fmla="*/ 75 w 156"/>
                <a:gd name="T5" fmla="*/ 3 h 216"/>
                <a:gd name="T6" fmla="*/ 78 w 156"/>
                <a:gd name="T7" fmla="*/ 0 h 216"/>
                <a:gd name="T8" fmla="*/ 78 w 156"/>
                <a:gd name="T9" fmla="*/ 0 h 216"/>
                <a:gd name="T10" fmla="*/ 156 w 156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216">
                  <a:moveTo>
                    <a:pt x="156" y="216"/>
                  </a:moveTo>
                  <a:lnTo>
                    <a:pt x="0" y="216"/>
                  </a:lnTo>
                  <a:lnTo>
                    <a:pt x="75" y="3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156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  <p:sp>
          <p:nvSpPr>
            <p:cNvPr id="62" name="Freeform 29"/>
            <p:cNvSpPr/>
            <p:nvPr/>
          </p:nvSpPr>
          <p:spPr bwMode="auto">
            <a:xfrm>
              <a:off x="2036763" y="4299631"/>
              <a:ext cx="123825" cy="342900"/>
            </a:xfrm>
            <a:custGeom>
              <a:avLst/>
              <a:gdLst>
                <a:gd name="T0" fmla="*/ 75 w 78"/>
                <a:gd name="T1" fmla="*/ 216 h 216"/>
                <a:gd name="T2" fmla="*/ 0 w 78"/>
                <a:gd name="T3" fmla="*/ 216 h 216"/>
                <a:gd name="T4" fmla="*/ 75 w 78"/>
                <a:gd name="T5" fmla="*/ 3 h 216"/>
                <a:gd name="T6" fmla="*/ 78 w 78"/>
                <a:gd name="T7" fmla="*/ 0 h 216"/>
                <a:gd name="T8" fmla="*/ 78 w 78"/>
                <a:gd name="T9" fmla="*/ 0 h 216"/>
                <a:gd name="T10" fmla="*/ 75 w 78"/>
                <a:gd name="T1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216">
                  <a:moveTo>
                    <a:pt x="75" y="216"/>
                  </a:moveTo>
                  <a:lnTo>
                    <a:pt x="0" y="216"/>
                  </a:lnTo>
                  <a:lnTo>
                    <a:pt x="75" y="3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5" y="2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/>
            <a:lstStyle/>
            <a:p>
              <a:endParaRPr 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390741" y="589592"/>
            <a:ext cx="8695188" cy="4716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Қоршаған ортаның өзгеруінің адам өміріне әсері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70613" y="1425388"/>
            <a:ext cx="1486930" cy="3630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lang="en-US" alt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қауіп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438567" y="1371601"/>
            <a:ext cx="3809398" cy="47064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Шөлейттену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трелка углом 19"/>
          <p:cNvSpPr/>
          <p:nvPr/>
        </p:nvSpPr>
        <p:spPr>
          <a:xfrm rot="5400000">
            <a:off x="7420767" y="1397725"/>
            <a:ext cx="537886" cy="88349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93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0" name="Стрелка вправо 59"/>
          <p:cNvSpPr/>
          <p:nvPr/>
        </p:nvSpPr>
        <p:spPr>
          <a:xfrm>
            <a:off x="2939128" y="1470892"/>
            <a:ext cx="435954" cy="31454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/>
          <p:cNvGraphicFramePr/>
          <p:nvPr/>
        </p:nvGraphicFramePr>
        <p:xfrm>
          <a:off x="1198503" y="1765755"/>
          <a:ext cx="8331150" cy="4153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906011" y="546222"/>
            <a:ext cx="9746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Аридті климаты бар аумақтардың экологиялық-экономикалық-әлеуметтік өзгерістері</a:t>
            </a:r>
            <a:endParaRPr lang="en-US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43820" y="845917"/>
          <a:ext cx="84590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206972" y="608063"/>
            <a:ext cx="6933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Шөлейттену таралып жатқан облыстар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2" t="67193" r="12865" b="6241"/>
          <a:stretch>
            <a:fillRect/>
          </a:stretch>
        </p:blipFill>
        <p:spPr>
          <a:xfrm>
            <a:off x="1321767" y="1159574"/>
            <a:ext cx="8207886" cy="4437668"/>
          </a:xfrm>
          <a:prstGeom prst="rect">
            <a:avLst/>
          </a:prstGeom>
        </p:spPr>
      </p:pic>
      <p:sp>
        <p:nvSpPr>
          <p:cNvPr id="4" name="8-конечная звезда 3"/>
          <p:cNvSpPr/>
          <p:nvPr/>
        </p:nvSpPr>
        <p:spPr>
          <a:xfrm>
            <a:off x="1647960" y="2761807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6" name="8-конечная звезда 15"/>
          <p:cNvSpPr/>
          <p:nvPr/>
        </p:nvSpPr>
        <p:spPr>
          <a:xfrm>
            <a:off x="2491138" y="3458887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17" name="8-конечная звезда 16"/>
          <p:cNvSpPr/>
          <p:nvPr/>
        </p:nvSpPr>
        <p:spPr>
          <a:xfrm>
            <a:off x="5493709" y="3689108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ru-RU" dirty="0"/>
          </a:p>
        </p:txBody>
      </p:sp>
      <p:sp>
        <p:nvSpPr>
          <p:cNvPr id="18" name="8-конечная звезда 17"/>
          <p:cNvSpPr/>
          <p:nvPr/>
        </p:nvSpPr>
        <p:spPr>
          <a:xfrm>
            <a:off x="2491138" y="2054348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20" name="8-конечная звезда 19"/>
          <p:cNvSpPr/>
          <p:nvPr/>
        </p:nvSpPr>
        <p:spPr>
          <a:xfrm>
            <a:off x="6436166" y="3586823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ru-RU" dirty="0"/>
          </a:p>
        </p:txBody>
      </p:sp>
      <p:sp>
        <p:nvSpPr>
          <p:cNvPr id="22" name="8-конечная звезда 21"/>
          <p:cNvSpPr/>
          <p:nvPr/>
        </p:nvSpPr>
        <p:spPr>
          <a:xfrm>
            <a:off x="4099808" y="3324102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ru-RU" dirty="0"/>
          </a:p>
        </p:txBody>
      </p:sp>
      <p:sp>
        <p:nvSpPr>
          <p:cNvPr id="23" name="8-конечная звезда 22"/>
          <p:cNvSpPr/>
          <p:nvPr/>
        </p:nvSpPr>
        <p:spPr>
          <a:xfrm>
            <a:off x="7203056" y="3721608"/>
            <a:ext cx="559012" cy="525442"/>
          </a:xfrm>
          <a:prstGeom prst="star8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71</TotalTime>
  <Words>798</Words>
  <Application>Microsoft Office PowerPoint</Application>
  <PresentationFormat>Широкоэкранный</PresentationFormat>
  <Paragraphs>142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SimSun</vt:lpstr>
      <vt:lpstr>Arial</vt:lpstr>
      <vt:lpstr>Calibri</vt:lpstr>
      <vt:lpstr>Tahoma</vt:lpstr>
      <vt:lpstr>Wingdings 3</vt:lpstr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Пользователь Windows</cp:lastModifiedBy>
  <cp:revision>1006</cp:revision>
  <dcterms:created xsi:type="dcterms:W3CDTF">2017-01-10T11:09:00Z</dcterms:created>
  <dcterms:modified xsi:type="dcterms:W3CDTF">2020-12-30T05:46:35Z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1049-11.2.0.9906</vt:lpwstr>
  </property>
</Properties>
</file>