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14"/>
  </p:notesMasterIdLst>
  <p:handoutMasterIdLst>
    <p:handoutMasterId r:id="rId15"/>
  </p:handoutMasterIdLst>
  <p:sldIdLst>
    <p:sldId id="827" r:id="rId2"/>
    <p:sldId id="291" r:id="rId3"/>
    <p:sldId id="852" r:id="rId4"/>
    <p:sldId id="892" r:id="rId5"/>
    <p:sldId id="893" r:id="rId6"/>
    <p:sldId id="894" r:id="rId7"/>
    <p:sldId id="898" r:id="rId8"/>
    <p:sldId id="899" r:id="rId9"/>
    <p:sldId id="906" r:id="rId10"/>
    <p:sldId id="904" r:id="rId11"/>
    <p:sldId id="907" r:id="rId12"/>
    <p:sldId id="88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8874"/>
    <a:srgbClr val="615E52"/>
    <a:srgbClr val="9A836D"/>
    <a:srgbClr val="9F8870"/>
    <a:srgbClr val="33CCFF"/>
    <a:srgbClr val="00CC99"/>
    <a:srgbClr val="00FFCC"/>
    <a:srgbClr val="10B8B4"/>
    <a:srgbClr val="2B6589"/>
    <a:srgbClr val="2454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9" autoAdjust="0"/>
    <p:restoredTop sz="94434" autoAdjust="0"/>
  </p:normalViewPr>
  <p:slideViewPr>
    <p:cSldViewPr snapToGrid="0" showGuides="1">
      <p:cViewPr varScale="1">
        <p:scale>
          <a:sx n="58" d="100"/>
          <a:sy n="58" d="100"/>
        </p:scale>
        <p:origin x="816" y="60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7" d="100"/>
          <a:sy n="57" d="100"/>
        </p:scale>
        <p:origin x="2832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t>20/02/2021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846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68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47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31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D45D-9FA6-46C7-AD0C-CF76758AD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334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2094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9150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612728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8242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9861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4359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891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4395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806F43-C565-4147-8AE1-A40D031B387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354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87316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D2C2-01CF-4B25-B28A-694CECB1054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7509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=""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=""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=""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3760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=""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=""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=""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=""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=""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=""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=""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=""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=""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=""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28386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=""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=""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=""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=""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=""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=""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=""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=""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802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7568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D38C8-CDA7-404D-8218-155820F18CF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9613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7087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0893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jp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47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8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652" r:id="rId20"/>
    <p:sldLayoutId id="2147483653" r:id="rId21"/>
    <p:sldLayoutId id="2147483654" r:id="rId22"/>
    <p:sldLayoutId id="2147483663" r:id="rId23"/>
    <p:sldLayoutId id="2147483656" r:id="rId24"/>
    <p:sldLayoutId id="2147483657" r:id="rId25"/>
    <p:sldLayoutId id="2147483661" r:id="rId26"/>
    <p:sldLayoutId id="2147483680" r:id="rId27"/>
    <p:sldLayoutId id="2147483658" r:id="rId28"/>
    <p:sldLayoutId id="2147483664" r:id="rId29"/>
    <p:sldLayoutId id="2147483665" r:id="rId30"/>
    <p:sldLayoutId id="2147483666" r:id="rId31"/>
    <p:sldLayoutId id="2147483667" r:id="rId32"/>
    <p:sldLayoutId id="2147483668" r:id="rId33"/>
    <p:sldLayoutId id="2147483669" r:id="rId34"/>
    <p:sldLayoutId id="2147483670" r:id="rId35"/>
    <p:sldLayoutId id="2147483671" r:id="rId36"/>
    <p:sldLayoutId id="2147483672" r:id="rId37"/>
    <p:sldLayoutId id="2147483673" r:id="rId38"/>
    <p:sldLayoutId id="2147483674" r:id="rId39"/>
    <p:sldLayoutId id="2147483675" r:id="rId40"/>
    <p:sldLayoutId id="2147483676" r:id="rId41"/>
    <p:sldLayoutId id="2147483677" r:id="rId42"/>
    <p:sldLayoutId id="2147483678" r:id="rId43"/>
    <p:sldLayoutId id="2147483679" r:id="rId44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30;p34"/>
          <p:cNvSpPr txBox="1"/>
          <p:nvPr/>
        </p:nvSpPr>
        <p:spPr>
          <a:xfrm>
            <a:off x="1310641" y="1925426"/>
            <a:ext cx="10244464" cy="97874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60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ahnschrift" panose="020B0502040204020203" pitchFamily="34" charset="0"/>
              </a:rPr>
              <a:t>ЖОБАНЫ АЛҒА ЖЫЛЖЫТУ</a:t>
            </a:r>
            <a:endParaRPr lang="ru-RU" sz="60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Bahnschrift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3" b="98798" l="819" r="98909">
                        <a14:backgroundMark x1="12551" y1="70541" x2="12551" y2="70541"/>
                        <a14:backgroundMark x1="12824" y1="71543" x2="12005" y2="7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58" y="3662357"/>
            <a:ext cx="5210624" cy="3202815"/>
          </a:xfrm>
          <a:prstGeom prst="rect">
            <a:avLst/>
          </a:prstGeom>
        </p:spPr>
      </p:pic>
      <p:sp>
        <p:nvSpPr>
          <p:cNvPr id="14" name="Google Shape;130;p34"/>
          <p:cNvSpPr txBox="1"/>
          <p:nvPr/>
        </p:nvSpPr>
        <p:spPr>
          <a:xfrm>
            <a:off x="1736523" y="5205709"/>
            <a:ext cx="3786389" cy="75665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5400" b="1" dirty="0" smtClean="0"/>
              <a:t>11 </a:t>
            </a:r>
            <a:r>
              <a:rPr lang="kk-KZ" sz="5400" b="1" dirty="0" smtClean="0"/>
              <a:t>сынып</a:t>
            </a:r>
            <a:endParaRPr sz="6000" b="1" i="0" u="none" strike="noStrike" cap="none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PT Sans Caption"/>
            </a:endParaRPr>
          </a:p>
        </p:txBody>
      </p:sp>
    </p:spTree>
    <p:extLst>
      <p:ext uri="{BB962C8B-B14F-4D97-AF65-F5344CB8AC3E}">
        <p14:creationId xmlns:p14="http://schemas.microsoft.com/office/powerpoint/2010/main" val="361441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75"/>
    </mc:Choice>
    <mc:Fallback xmlns="">
      <p:transition spd="slow" advTm="787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ASUS\Desktop\orig (1).gif">
            <a:extLst>
              <a:ext uri="{FF2B5EF4-FFF2-40B4-BE49-F238E27FC236}">
                <a16:creationId xmlns="" xmlns:a16="http://schemas.microsoft.com/office/drawing/2014/main" id="{C8AA1CED-20A6-431E-8CDC-ED67EAA82B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412250" y="4461491"/>
            <a:ext cx="2194813" cy="237161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145406" y="197129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dirty="0" err="1" smtClean="0">
                <a:latin typeface="Bahnschrift" panose="020B0502040204020203" pitchFamily="34" charset="0"/>
              </a:rPr>
              <a:t>Тапсырма</a:t>
            </a:r>
            <a:r>
              <a:rPr lang="ru-RU" sz="4400" dirty="0" smtClean="0">
                <a:latin typeface="Bahnschrift" panose="020B0502040204020203" pitchFamily="34" charset="0"/>
              </a:rPr>
              <a:t> №1</a:t>
            </a:r>
            <a:endParaRPr lang="ru-RU" sz="4400" dirty="0">
              <a:latin typeface="Bahnschrift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65943" y="1649831"/>
            <a:ext cx="100874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err="1" smtClean="0">
                <a:latin typeface="Bahnschrift" panose="020B0502040204020203" pitchFamily="34" charset="0"/>
              </a:rPr>
              <a:t>Интернетті</a:t>
            </a:r>
            <a:r>
              <a:rPr lang="ru-RU" sz="3200" dirty="0" smtClean="0">
                <a:latin typeface="Bahnschrift" panose="020B0502040204020203" pitchFamily="34" charset="0"/>
              </a:rPr>
              <a:t> </a:t>
            </a:r>
            <a:r>
              <a:rPr lang="ru-RU" sz="3200" dirty="0" err="1">
                <a:latin typeface="Bahnschrift" panose="020B0502040204020203" pitchFamily="34" charset="0"/>
              </a:rPr>
              <a:t>пайдаланып</a:t>
            </a:r>
            <a:r>
              <a:rPr lang="ru-RU" sz="3200" dirty="0">
                <a:latin typeface="Bahnschrift" panose="020B0502040204020203" pitchFamily="34" charset="0"/>
              </a:rPr>
              <a:t>, </a:t>
            </a:r>
            <a:r>
              <a:rPr lang="ru-RU" sz="3200" dirty="0" err="1" smtClean="0">
                <a:latin typeface="Bahnschrift" panose="020B0502040204020203" pitchFamily="34" charset="0"/>
              </a:rPr>
              <a:t>өздеріңе</a:t>
            </a:r>
            <a:r>
              <a:rPr lang="ru-RU" sz="3200" dirty="0" smtClean="0">
                <a:latin typeface="Bahnschrift" panose="020B0502040204020203" pitchFamily="34" charset="0"/>
              </a:rPr>
              <a:t> </a:t>
            </a:r>
            <a:r>
              <a:rPr lang="ru-RU" sz="3200" dirty="0" err="1" smtClean="0">
                <a:latin typeface="Bahnschrift" panose="020B0502040204020203" pitchFamily="34" charset="0"/>
              </a:rPr>
              <a:t>ұнаған</a:t>
            </a:r>
            <a:r>
              <a:rPr lang="ru-RU" sz="3200" dirty="0" smtClean="0">
                <a:latin typeface="Bahnschrift" panose="020B0502040204020203" pitchFamily="34" charset="0"/>
              </a:rPr>
              <a:t> </a:t>
            </a:r>
            <a:r>
              <a:rPr lang="ru-RU" sz="3200" dirty="0" err="1">
                <a:latin typeface="Bahnschrift" panose="020B0502040204020203" pitchFamily="34" charset="0"/>
              </a:rPr>
              <a:t>әлемге</a:t>
            </a:r>
            <a:r>
              <a:rPr lang="ru-RU" sz="3200" dirty="0">
                <a:latin typeface="Bahnschrift" panose="020B0502040204020203" pitchFamily="34" charset="0"/>
              </a:rPr>
              <a:t> </a:t>
            </a:r>
            <a:r>
              <a:rPr lang="ru-RU" sz="3200" dirty="0" err="1">
                <a:latin typeface="Bahnschrift" panose="020B0502040204020203" pitchFamily="34" charset="0"/>
              </a:rPr>
              <a:t>әйгілі</a:t>
            </a:r>
            <a:r>
              <a:rPr lang="ru-RU" sz="3200" dirty="0">
                <a:latin typeface="Bahnschrift" panose="020B0502040204020203" pitchFamily="34" charset="0"/>
              </a:rPr>
              <a:t> </a:t>
            </a:r>
            <a:r>
              <a:rPr lang="ru-RU" sz="3200" dirty="0" err="1">
                <a:latin typeface="Bahnschrift" panose="020B0502040204020203" pitchFamily="34" charset="0"/>
              </a:rPr>
              <a:t>компаниялардың</a:t>
            </a:r>
            <a:r>
              <a:rPr lang="ru-RU" sz="3200" dirty="0">
                <a:latin typeface="Bahnschrift" panose="020B0502040204020203" pitchFamily="34" charset="0"/>
              </a:rPr>
              <a:t> </a:t>
            </a:r>
            <a:r>
              <a:rPr lang="ru-RU" sz="3200" dirty="0" err="1">
                <a:latin typeface="Bahnschrift" panose="020B0502040204020203" pitchFamily="34" charset="0"/>
              </a:rPr>
              <a:t>тізімін</a:t>
            </a:r>
            <a:r>
              <a:rPr lang="ru-RU" sz="3200" dirty="0">
                <a:latin typeface="Bahnschrift" panose="020B0502040204020203" pitchFamily="34" charset="0"/>
              </a:rPr>
              <a:t> </a:t>
            </a:r>
            <a:r>
              <a:rPr lang="en-US" sz="3200" dirty="0">
                <a:latin typeface="Bahnschrift" panose="020B0502040204020203" pitchFamily="34" charset="0"/>
              </a:rPr>
              <a:t>Excel-</a:t>
            </a:r>
            <a:r>
              <a:rPr lang="ru-RU" sz="3200" dirty="0" smtClean="0">
                <a:latin typeface="Bahnschrift" panose="020B0502040204020203" pitchFamily="34" charset="0"/>
              </a:rPr>
              <a:t>де </a:t>
            </a:r>
            <a:r>
              <a:rPr lang="ru-RU" sz="3200" dirty="0" err="1" smtClean="0">
                <a:latin typeface="Bahnschrift" panose="020B0502040204020203" pitchFamily="34" charset="0"/>
              </a:rPr>
              <a:t>жасаңдар</a:t>
            </a:r>
            <a:r>
              <a:rPr lang="ru-RU" sz="3200" dirty="0" smtClean="0">
                <a:latin typeface="Bahnschrift" panose="020B0502040204020203" pitchFamily="34" charset="0"/>
              </a:rPr>
              <a:t>.</a:t>
            </a:r>
          </a:p>
          <a:p>
            <a:pPr marL="342900" indent="-342900">
              <a:buAutoNum type="arabicPeriod"/>
            </a:pPr>
            <a:endParaRPr lang="ru-RU" sz="3200" dirty="0" smtClean="0">
              <a:latin typeface="Bahnschrift" panose="020B0502040204020203" pitchFamily="34" charset="0"/>
            </a:endParaRPr>
          </a:p>
          <a:p>
            <a:pPr marL="342900" indent="-342900">
              <a:buAutoNum type="arabicPeriod"/>
            </a:pPr>
            <a:r>
              <a:rPr lang="ru-RU" sz="3200" dirty="0" smtClean="0">
                <a:latin typeface="Bahnschrift" panose="020B0502040204020203" pitchFamily="34" charset="0"/>
              </a:rPr>
              <a:t>Осы </a:t>
            </a:r>
            <a:r>
              <a:rPr lang="ru-RU" sz="3200" dirty="0" err="1">
                <a:latin typeface="Bahnschrift" panose="020B0502040204020203" pitchFamily="34" charset="0"/>
              </a:rPr>
              <a:t>тізімнен</a:t>
            </a:r>
            <a:r>
              <a:rPr lang="ru-RU" sz="3200" dirty="0">
                <a:latin typeface="Bahnschrift" panose="020B0502040204020203" pitchFamily="34" charset="0"/>
              </a:rPr>
              <a:t> </a:t>
            </a:r>
            <a:r>
              <a:rPr lang="ru-RU" sz="3200" dirty="0" err="1">
                <a:latin typeface="Bahnschrift" panose="020B0502040204020203" pitchFamily="34" charset="0"/>
              </a:rPr>
              <a:t>бір</a:t>
            </a:r>
            <a:r>
              <a:rPr lang="ru-RU" sz="3200" dirty="0">
                <a:latin typeface="Bahnschrift" panose="020B0502040204020203" pitchFamily="34" charset="0"/>
              </a:rPr>
              <a:t> </a:t>
            </a:r>
            <a:r>
              <a:rPr lang="ru-RU" sz="3200" dirty="0" err="1">
                <a:latin typeface="Bahnschrift" panose="020B0502040204020203" pitchFamily="34" charset="0"/>
              </a:rPr>
              <a:t>ұйымды</a:t>
            </a:r>
            <a:r>
              <a:rPr lang="ru-RU" sz="3200" dirty="0">
                <a:latin typeface="Bahnschrift" panose="020B0502040204020203" pitchFamily="34" charset="0"/>
              </a:rPr>
              <a:t> </a:t>
            </a:r>
            <a:r>
              <a:rPr lang="ru-RU" sz="3200" dirty="0" err="1">
                <a:latin typeface="Bahnschrift" panose="020B0502040204020203" pitchFamily="34" charset="0"/>
              </a:rPr>
              <a:t>таңдап</a:t>
            </a:r>
            <a:r>
              <a:rPr lang="ru-RU" sz="3200" dirty="0">
                <a:latin typeface="Bahnschrift" panose="020B0502040204020203" pitchFamily="34" charset="0"/>
              </a:rPr>
              <a:t>, </a:t>
            </a:r>
            <a:r>
              <a:rPr lang="ru-RU" sz="3200" dirty="0" smtClean="0">
                <a:latin typeface="Bahnschrift" panose="020B0502040204020203" pitchFamily="34" charset="0"/>
              </a:rPr>
              <a:t>оны </a:t>
            </a:r>
            <a:r>
              <a:rPr lang="ru-RU" sz="3200" dirty="0" err="1" smtClean="0">
                <a:latin typeface="Bahnschrift" panose="020B0502040204020203" pitchFamily="34" charset="0"/>
              </a:rPr>
              <a:t>насихаттау</a:t>
            </a:r>
            <a:r>
              <a:rPr lang="ru-RU" sz="3200" dirty="0" smtClean="0">
                <a:latin typeface="Bahnschrift" panose="020B0502040204020203" pitchFamily="34" charset="0"/>
              </a:rPr>
              <a:t> </a:t>
            </a:r>
            <a:r>
              <a:rPr lang="ru-RU" sz="3200" dirty="0" err="1">
                <a:latin typeface="Bahnschrift" panose="020B0502040204020203" pitchFamily="34" charset="0"/>
              </a:rPr>
              <a:t>және</a:t>
            </a:r>
            <a:r>
              <a:rPr lang="ru-RU" sz="3200" dirty="0">
                <a:latin typeface="Bahnschrift" panose="020B0502040204020203" pitchFamily="34" charset="0"/>
              </a:rPr>
              <a:t> </a:t>
            </a:r>
            <a:r>
              <a:rPr lang="ru-RU" sz="3200" dirty="0" err="1">
                <a:latin typeface="Bahnschrift" panose="020B0502040204020203" pitchFamily="34" charset="0"/>
              </a:rPr>
              <a:t>жылжыту</a:t>
            </a:r>
            <a:r>
              <a:rPr lang="ru-RU" sz="3200" dirty="0">
                <a:latin typeface="Bahnschrift" panose="020B0502040204020203" pitchFamily="34" charset="0"/>
              </a:rPr>
              <a:t> </a:t>
            </a:r>
            <a:r>
              <a:rPr lang="ru-RU" sz="3200" dirty="0" err="1">
                <a:latin typeface="Bahnschrift" panose="020B0502040204020203" pitchFamily="34" charset="0"/>
              </a:rPr>
              <a:t>әдістерін</a:t>
            </a:r>
            <a:r>
              <a:rPr lang="ru-RU" sz="3200" dirty="0">
                <a:latin typeface="Bahnschrift" panose="020B0502040204020203" pitchFamily="34" charset="0"/>
              </a:rPr>
              <a:t> </a:t>
            </a:r>
            <a:r>
              <a:rPr lang="ru-RU" sz="3200" dirty="0" err="1">
                <a:latin typeface="Bahnschrift" panose="020B0502040204020203" pitchFamily="34" charset="0"/>
              </a:rPr>
              <a:t>қарастырыңдар</a:t>
            </a:r>
            <a:r>
              <a:rPr lang="ru-RU" sz="3200" dirty="0">
                <a:latin typeface="Bahnschrift" panose="020B0502040204020203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770" y="4887637"/>
            <a:ext cx="3983801" cy="759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1" t="16053" r="18521" b="26043"/>
          <a:stretch/>
        </p:blipFill>
        <p:spPr>
          <a:xfrm>
            <a:off x="7976700" y="4502449"/>
            <a:ext cx="2818494" cy="1530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052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ASUS\Desktop\orig (1).gif">
            <a:extLst>
              <a:ext uri="{FF2B5EF4-FFF2-40B4-BE49-F238E27FC236}">
                <a16:creationId xmlns="" xmlns:a16="http://schemas.microsoft.com/office/drawing/2014/main" id="{C8AA1CED-20A6-431E-8CDC-ED67EAA82B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412250" y="4461491"/>
            <a:ext cx="2194813" cy="237161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145406" y="197129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dirty="0" err="1" smtClean="0">
                <a:latin typeface="Bahnschrift" panose="020B0502040204020203" pitchFamily="34" charset="0"/>
              </a:rPr>
              <a:t>Тапсырма</a:t>
            </a:r>
            <a:r>
              <a:rPr lang="ru-RU" sz="4400" dirty="0" smtClean="0">
                <a:latin typeface="Bahnschrift" panose="020B0502040204020203" pitchFamily="34" charset="0"/>
              </a:rPr>
              <a:t> №2</a:t>
            </a:r>
            <a:endParaRPr lang="ru-RU" sz="4400" dirty="0">
              <a:latin typeface="Bahnschrift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65942" y="2388494"/>
            <a:ext cx="10087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>
                <a:latin typeface="Bahnschrift" panose="020B0502040204020203" pitchFamily="34" charset="0"/>
              </a:rPr>
              <a:t>Интернеттен</a:t>
            </a:r>
            <a:r>
              <a:rPr lang="ru-RU" sz="3200" dirty="0">
                <a:latin typeface="Bahnschrift" panose="020B0502040204020203" pitchFamily="34" charset="0"/>
              </a:rPr>
              <a:t> не </a:t>
            </a:r>
            <a:r>
              <a:rPr lang="ru-RU" sz="3200" dirty="0" err="1">
                <a:latin typeface="Bahnschrift" panose="020B0502040204020203" pitchFamily="34" charset="0"/>
              </a:rPr>
              <a:t>қосымша</a:t>
            </a:r>
            <a:r>
              <a:rPr lang="ru-RU" sz="3200" dirty="0">
                <a:latin typeface="Bahnschrift" panose="020B0502040204020203" pitchFamily="34" charset="0"/>
              </a:rPr>
              <a:t> </a:t>
            </a:r>
            <a:r>
              <a:rPr lang="ru-RU" sz="3200" dirty="0" err="1" smtClean="0">
                <a:latin typeface="Bahnschrift" panose="020B0502040204020203" pitchFamily="34" charset="0"/>
              </a:rPr>
              <a:t>дереккөздерден</a:t>
            </a:r>
            <a:r>
              <a:rPr lang="ru-RU" sz="3200" dirty="0" smtClean="0">
                <a:latin typeface="Bahnschrift" panose="020B0502040204020203" pitchFamily="34" charset="0"/>
              </a:rPr>
              <a:t> </a:t>
            </a:r>
            <a:r>
              <a:rPr lang="ru-RU" sz="3200" dirty="0" err="1" smtClean="0">
                <a:latin typeface="Bahnschrift" panose="020B0502040204020203" pitchFamily="34" charset="0"/>
              </a:rPr>
              <a:t>насихаттау</a:t>
            </a:r>
            <a:r>
              <a:rPr lang="ru-RU" sz="3200" dirty="0" smtClean="0">
                <a:latin typeface="Bahnschrift" panose="020B0502040204020203" pitchFamily="34" charset="0"/>
              </a:rPr>
              <a:t> </a:t>
            </a:r>
            <a:r>
              <a:rPr lang="ru-RU" sz="3200" dirty="0" err="1" smtClean="0">
                <a:latin typeface="Bahnschrift" panose="020B0502040204020203" pitchFamily="34" charset="0"/>
              </a:rPr>
              <a:t>кешені</a:t>
            </a:r>
            <a:r>
              <a:rPr lang="ru-RU" sz="3200" dirty="0" smtClean="0">
                <a:latin typeface="Bahnschrift" panose="020B0502040204020203" pitchFamily="34" charset="0"/>
              </a:rPr>
              <a:t> </a:t>
            </a:r>
            <a:r>
              <a:rPr lang="ru-RU" sz="3200" dirty="0" err="1" smtClean="0">
                <a:latin typeface="Bahnschrift" panose="020B0502040204020203" pitchFamily="34" charset="0"/>
              </a:rPr>
              <a:t>жайлы</a:t>
            </a:r>
            <a:r>
              <a:rPr lang="ru-RU" sz="3200" dirty="0" smtClean="0">
                <a:latin typeface="Bahnschrift" panose="020B0502040204020203" pitchFamily="34" charset="0"/>
              </a:rPr>
              <a:t> </a:t>
            </a:r>
            <a:r>
              <a:rPr lang="ru-RU" sz="3200" dirty="0" err="1" smtClean="0">
                <a:latin typeface="Bahnschrift" panose="020B0502040204020203" pitchFamily="34" charset="0"/>
              </a:rPr>
              <a:t>ақпарат</a:t>
            </a:r>
            <a:r>
              <a:rPr lang="ru-RU" sz="3200" dirty="0" smtClean="0">
                <a:latin typeface="Bahnschrift" panose="020B0502040204020203" pitchFamily="34" charset="0"/>
              </a:rPr>
              <a:t> </a:t>
            </a:r>
            <a:r>
              <a:rPr lang="ru-RU" sz="3200" dirty="0" err="1" smtClean="0">
                <a:latin typeface="Bahnschrift" panose="020B0502040204020203" pitchFamily="34" charset="0"/>
              </a:rPr>
              <a:t>тауып</a:t>
            </a:r>
            <a:r>
              <a:rPr lang="ru-RU" sz="3200" dirty="0" smtClean="0">
                <a:latin typeface="Bahnschrift" panose="020B0502040204020203" pitchFamily="34" charset="0"/>
              </a:rPr>
              <a:t> </a:t>
            </a:r>
            <a:r>
              <a:rPr lang="ru-RU" sz="3200" dirty="0" err="1" smtClean="0">
                <a:latin typeface="Bahnschrift" panose="020B0502040204020203" pitchFamily="34" charset="0"/>
              </a:rPr>
              <a:t>жазыңдар</a:t>
            </a:r>
            <a:r>
              <a:rPr lang="ru-RU" sz="3200" dirty="0">
                <a:latin typeface="Bahnschrift" panose="020B0502040204020203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770" y="4887637"/>
            <a:ext cx="3983801" cy="759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1" t="16053" r="18521" b="26043"/>
          <a:stretch/>
        </p:blipFill>
        <p:spPr>
          <a:xfrm>
            <a:off x="7976700" y="4502449"/>
            <a:ext cx="2818494" cy="1530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126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5012319" y="1727255"/>
            <a:ext cx="4683771" cy="2864984"/>
          </a:xfrm>
          <a:prstGeom prst="rect">
            <a:avLst/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9" name="Picture 5">
            <a:extLst>
              <a:ext uri="{FF2B5EF4-FFF2-40B4-BE49-F238E27FC236}">
                <a16:creationId xmlns="" xmlns:a16="http://schemas.microsoft.com/office/drawing/2014/main" id="{1DA55EC5-5B51-46FD-9792-1FD01D17C6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69" y="2067288"/>
            <a:ext cx="4063114" cy="31484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00850" y="2021790"/>
            <a:ext cx="47260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kk-KZ" sz="280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28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6" name="Рисунок 10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083" y="2377253"/>
            <a:ext cx="2860845" cy="22149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15543" y="224296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dirty="0" err="1" smtClean="0">
                <a:latin typeface="Bahnschrift" panose="020B0502040204020203" pitchFamily="34" charset="0"/>
              </a:rPr>
              <a:t>Қорытынды</a:t>
            </a:r>
            <a:r>
              <a:rPr lang="ru-RU" sz="4400" dirty="0" smtClean="0">
                <a:latin typeface="Bahnschrift" panose="020B0502040204020203" pitchFamily="34" charset="0"/>
              </a:rPr>
              <a:t>:</a:t>
            </a:r>
            <a:endParaRPr lang="ru-RU" sz="4400" dirty="0">
              <a:latin typeface="Bahnschrift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31658" y="2680512"/>
            <a:ext cx="66475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lvl="1"/>
            <a:r>
              <a:rPr lang="kk-KZ" sz="3600" dirty="0">
                <a:latin typeface="Bahnschrift" panose="020B0502040204020203" pitchFamily="34" charset="0"/>
              </a:rPr>
              <a:t>өнімді насихаттау және сату жолдарын </a:t>
            </a:r>
            <a:r>
              <a:rPr lang="kk-KZ" sz="3600" dirty="0" smtClean="0">
                <a:latin typeface="Bahnschrift" panose="020B0502040204020203" pitchFamily="34" charset="0"/>
              </a:rPr>
              <a:t>қарастырдық</a:t>
            </a:r>
            <a:endParaRPr lang="ru-RU" sz="36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96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7738" y="2446710"/>
            <a:ext cx="9713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dirty="0">
                <a:latin typeface="Bahnschrift" panose="020B0502040204020203" pitchFamily="34" charset="0"/>
              </a:rPr>
              <a:t>11.4.2.3 өнімді насихаттау және сату жолдарын сипаттау</a:t>
            </a:r>
            <a:endParaRPr lang="ru-RU" sz="3600" dirty="0">
              <a:latin typeface="Bahnschrift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05066" y="195550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4400" dirty="0" smtClean="0">
                <a:solidFill>
                  <a:srgbClr val="000000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Оқудың мақсаты:</a:t>
            </a:r>
            <a:endParaRPr lang="ru-RU" sz="4400" dirty="0">
              <a:latin typeface="Bahnschrift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5" r="19627"/>
          <a:stretch/>
        </p:blipFill>
        <p:spPr>
          <a:xfrm>
            <a:off x="8453855" y="3856250"/>
            <a:ext cx="2768958" cy="2756945"/>
          </a:xfrm>
          <a:prstGeom prst="rect">
            <a:avLst/>
          </a:prstGeom>
          <a:ln>
            <a:noFill/>
          </a:ln>
          <a:effectLst>
            <a:glow rad="139700">
              <a:srgbClr val="00B050"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47418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5994400" y="193147"/>
            <a:ext cx="45316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400" dirty="0" smtClean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Бүгінгі сабақта: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222062" y="2716850"/>
            <a:ext cx="8807309" cy="13280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  <a:alpha val="96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68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68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68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68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68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68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68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68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68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93663" lvl="1"/>
            <a:r>
              <a:rPr lang="kk-KZ" sz="3600" dirty="0" smtClean="0">
                <a:latin typeface="Bahnschrift" panose="020B0502040204020203" pitchFamily="34" charset="0"/>
              </a:rPr>
              <a:t>өнімді </a:t>
            </a:r>
            <a:r>
              <a:rPr lang="kk-KZ" sz="3600" dirty="0">
                <a:latin typeface="Bahnschrift" panose="020B0502040204020203" pitchFamily="34" charset="0"/>
              </a:rPr>
              <a:t>насихаттау және сату жолдарын </a:t>
            </a:r>
            <a:r>
              <a:rPr lang="kk-KZ" sz="3600" dirty="0" smtClean="0">
                <a:latin typeface="Bahnschrift" panose="020B0502040204020203" pitchFamily="34" charset="0"/>
              </a:rPr>
              <a:t>сипаттаймыз</a:t>
            </a:r>
            <a:endParaRPr lang="ru-RU" sz="3600" dirty="0">
              <a:latin typeface="Bahnschrift" panose="020B0502040204020203" pitchFamily="34" charset="0"/>
            </a:endParaRPr>
          </a:p>
        </p:txBody>
      </p:sp>
      <p:pic>
        <p:nvPicPr>
          <p:cNvPr id="18" name="Picture 6" descr="C:\Users\ASUS\Desktop\pointing-with-pointer-anim-500-clr-1109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195380" y="3029618"/>
            <a:ext cx="2661398" cy="304651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2944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746602" y="5520533"/>
            <a:ext cx="1912704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 Грэм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2381" t="22209" r="18928" b="13634"/>
          <a:stretch/>
        </p:blipFill>
        <p:spPr>
          <a:xfrm>
            <a:off x="1582200" y="1146628"/>
            <a:ext cx="9756713" cy="5123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016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7028" y="1777334"/>
            <a:ext cx="97971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>
                <a:latin typeface="Bahnschrift" panose="020B0502040204020203" pitchFamily="34" charset="0"/>
              </a:rPr>
              <a:t>Клиенттерді</a:t>
            </a:r>
            <a:r>
              <a:rPr lang="ru-RU" sz="3600" dirty="0" smtClean="0">
                <a:latin typeface="Bahnschrift" panose="020B0502040204020203" pitchFamily="34" charset="0"/>
              </a:rPr>
              <a:t>, </a:t>
            </a:r>
            <a:r>
              <a:rPr lang="ru-RU" sz="3600" dirty="0" err="1" smtClean="0">
                <a:latin typeface="Bahnschrift" panose="020B0502040204020203" pitchFamily="34" charset="0"/>
              </a:rPr>
              <a:t>контрагенттерді</a:t>
            </a:r>
            <a:r>
              <a:rPr lang="ru-RU" sz="3600" dirty="0" smtClean="0">
                <a:latin typeface="Bahnschrift" panose="020B0502040204020203" pitchFamily="34" charset="0"/>
              </a:rPr>
              <a:t>, </a:t>
            </a:r>
            <a:r>
              <a:rPr lang="ru-RU" sz="3600" dirty="0" err="1" smtClean="0">
                <a:latin typeface="Bahnschrift" panose="020B0502040204020203" pitchFamily="34" charset="0"/>
              </a:rPr>
              <a:t>серіктестер</a:t>
            </a:r>
            <a:r>
              <a:rPr lang="ru-RU" sz="3600" dirty="0" smtClean="0">
                <a:latin typeface="Bahnschrift" panose="020B0502040204020203" pitchFamily="34" charset="0"/>
              </a:rPr>
              <a:t> мен </a:t>
            </a:r>
            <a:r>
              <a:rPr lang="ru-RU" sz="3600" dirty="0" err="1" smtClean="0">
                <a:latin typeface="Bahnschrift" panose="020B0502040204020203" pitchFamily="34" charset="0"/>
              </a:rPr>
              <a:t>қызметкерлерді</a:t>
            </a:r>
            <a:r>
              <a:rPr lang="ru-RU" sz="3600" dirty="0" smtClean="0">
                <a:latin typeface="Bahnschrift" panose="020B0502040204020203" pitchFamily="34" charset="0"/>
              </a:rPr>
              <a:t> </a:t>
            </a:r>
            <a:r>
              <a:rPr lang="ru-RU" sz="3600" dirty="0" err="1" smtClean="0">
                <a:latin typeface="Bahnschrift" panose="020B0502040204020203" pitchFamily="34" charset="0"/>
              </a:rPr>
              <a:t>белгілі</a:t>
            </a:r>
            <a:r>
              <a:rPr lang="ru-RU" sz="3600" dirty="0" smtClean="0">
                <a:latin typeface="Bahnschrift" panose="020B0502040204020203" pitchFamily="34" charset="0"/>
              </a:rPr>
              <a:t> </a:t>
            </a:r>
            <a:r>
              <a:rPr lang="ru-RU" sz="3600" dirty="0" err="1" smtClean="0">
                <a:latin typeface="Bahnschrift" panose="020B0502040204020203" pitchFamily="34" charset="0"/>
              </a:rPr>
              <a:t>бір</a:t>
            </a:r>
            <a:r>
              <a:rPr lang="ru-RU" sz="3600" dirty="0" smtClean="0">
                <a:latin typeface="Bahnschrift" panose="020B0502040204020203" pitchFamily="34" charset="0"/>
              </a:rPr>
              <a:t> </a:t>
            </a:r>
            <a:r>
              <a:rPr lang="ru-RU" sz="3600" dirty="0" err="1" smtClean="0">
                <a:latin typeface="Bahnschrift" panose="020B0502040204020203" pitchFamily="34" charset="0"/>
              </a:rPr>
              <a:t>коммуникативті</a:t>
            </a:r>
            <a:r>
              <a:rPr lang="ru-RU" sz="3600" dirty="0" smtClean="0">
                <a:latin typeface="Bahnschrift" panose="020B0502040204020203" pitchFamily="34" charset="0"/>
              </a:rPr>
              <a:t> </a:t>
            </a:r>
            <a:r>
              <a:rPr lang="ru-RU" sz="3600" dirty="0" err="1" smtClean="0">
                <a:latin typeface="Bahnschrift" panose="020B0502040204020203" pitchFamily="34" charset="0"/>
              </a:rPr>
              <a:t>ынталандыру</a:t>
            </a:r>
            <a:r>
              <a:rPr lang="ru-RU" sz="3600" dirty="0" smtClean="0">
                <a:latin typeface="Bahnschrift" panose="020B0502040204020203" pitchFamily="34" charset="0"/>
              </a:rPr>
              <a:t> </a:t>
            </a:r>
            <a:r>
              <a:rPr lang="ru-RU" sz="3600" dirty="0" err="1" smtClean="0">
                <a:latin typeface="Bahnschrift" panose="020B0502040204020203" pitchFamily="34" charset="0"/>
              </a:rPr>
              <a:t>арқылы</a:t>
            </a:r>
            <a:r>
              <a:rPr lang="ru-RU" sz="3600" dirty="0" smtClean="0">
                <a:latin typeface="Bahnschrift" panose="020B0502040204020203" pitchFamily="34" charset="0"/>
              </a:rPr>
              <a:t> </a:t>
            </a:r>
            <a:r>
              <a:rPr lang="ru-RU" sz="3600" dirty="0" err="1" smtClean="0">
                <a:latin typeface="Bahnschrift" panose="020B0502040204020203" pitchFamily="34" charset="0"/>
              </a:rPr>
              <a:t>сату</a:t>
            </a:r>
            <a:r>
              <a:rPr lang="ru-RU" sz="3600" dirty="0" smtClean="0">
                <a:latin typeface="Bahnschrift" panose="020B0502040204020203" pitchFamily="34" charset="0"/>
              </a:rPr>
              <a:t> </a:t>
            </a:r>
            <a:r>
              <a:rPr lang="ru-RU" sz="3600" dirty="0" err="1" smtClean="0">
                <a:latin typeface="Bahnschrift" panose="020B0502040204020203" pitchFamily="34" charset="0"/>
              </a:rPr>
              <a:t>нәтижелілігін</a:t>
            </a:r>
            <a:r>
              <a:rPr lang="ru-RU" sz="3600" dirty="0" smtClean="0">
                <a:latin typeface="Bahnschrift" panose="020B0502040204020203" pitchFamily="34" charset="0"/>
              </a:rPr>
              <a:t> </a:t>
            </a:r>
            <a:r>
              <a:rPr lang="ru-RU" sz="3600" dirty="0" err="1" smtClean="0">
                <a:latin typeface="Bahnschrift" panose="020B0502040204020203" pitchFamily="34" charset="0"/>
              </a:rPr>
              <a:t>арттыруға</a:t>
            </a:r>
            <a:r>
              <a:rPr lang="ru-RU" sz="3600" dirty="0" smtClean="0">
                <a:latin typeface="Bahnschrift" panose="020B0502040204020203" pitchFamily="34" charset="0"/>
              </a:rPr>
              <a:t> </a:t>
            </a:r>
            <a:r>
              <a:rPr lang="ru-RU" sz="3600" dirty="0" err="1" smtClean="0">
                <a:latin typeface="Bahnschrift" panose="020B0502040204020203" pitchFamily="34" charset="0"/>
              </a:rPr>
              <a:t>бағытталған</a:t>
            </a:r>
            <a:r>
              <a:rPr lang="ru-RU" sz="3600" dirty="0" smtClean="0">
                <a:latin typeface="Bahnschrift" panose="020B0502040204020203" pitchFamily="34" charset="0"/>
              </a:rPr>
              <a:t> </a:t>
            </a:r>
            <a:r>
              <a:rPr lang="ru-RU" sz="3600" dirty="0" err="1" smtClean="0">
                <a:latin typeface="Bahnschrift" panose="020B0502040204020203" pitchFamily="34" charset="0"/>
              </a:rPr>
              <a:t>іс-әрекет</a:t>
            </a:r>
            <a:r>
              <a:rPr lang="ru-RU" sz="3600" dirty="0">
                <a:latin typeface="Bahnschrift" panose="020B0502040204020203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61756" y="210848"/>
            <a:ext cx="31999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err="1">
                <a:latin typeface="Bahnschrift" panose="020B0502040204020203" pitchFamily="34" charset="0"/>
              </a:rPr>
              <a:t>Насихаттау</a:t>
            </a:r>
            <a:endParaRPr lang="ru-RU" sz="4400" dirty="0">
              <a:latin typeface="Bahnschrift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1877" y="4076238"/>
            <a:ext cx="2792293" cy="2334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916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D:\Раб стол\Телевидение\16\a3d440f4e68df7907b40b7326ece331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95859" y="0"/>
            <a:ext cx="1796141" cy="1870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D:\Раб стол\Телевидение\14\earth-spinning-rotating-animation-14.gif">
            <a:extLst>
              <a:ext uri="{FF2B5EF4-FFF2-40B4-BE49-F238E27FC236}">
                <a16:creationId xmlns="" xmlns:a16="http://schemas.microsoft.com/office/drawing/2014/main" id="{09E1B535-43CF-4970-8B38-D8D34C0610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6327" y="5076825"/>
            <a:ext cx="1842788" cy="178117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56229" y="1997839"/>
            <a:ext cx="98697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Bahnschrift" panose="020B0502040204020203" pitchFamily="34" charset="0"/>
              </a:rPr>
              <a:t>НАСИХАТТАУ ӘДІСТЕРІ </a:t>
            </a:r>
            <a:r>
              <a:rPr lang="en-US" sz="3600" i="1" dirty="0" smtClean="0">
                <a:latin typeface="Bahnschrift" panose="020B0502040204020203" pitchFamily="34" charset="0"/>
              </a:rPr>
              <a:t>(methods </a:t>
            </a:r>
            <a:r>
              <a:rPr lang="en-US" sz="3600" i="1" dirty="0">
                <a:latin typeface="Bahnschrift" panose="020B0502040204020203" pitchFamily="34" charset="0"/>
              </a:rPr>
              <a:t>of promotion) </a:t>
            </a:r>
            <a:r>
              <a:rPr lang="en-US" sz="3600" dirty="0" smtClean="0">
                <a:latin typeface="Bahnschrift" panose="020B0502040204020203" pitchFamily="34" charset="0"/>
              </a:rPr>
              <a:t>–</a:t>
            </a:r>
            <a:r>
              <a:rPr lang="kk-KZ" sz="3600" dirty="0" smtClean="0">
                <a:latin typeface="Bahnschrift" panose="020B0502040204020203" pitchFamily="34" charset="0"/>
              </a:rPr>
              <a:t> </a:t>
            </a:r>
            <a:r>
              <a:rPr lang="ru-RU" sz="3600" dirty="0" err="1" smtClean="0">
                <a:latin typeface="Bahnschrift" panose="020B0502040204020203" pitchFamily="34" charset="0"/>
              </a:rPr>
              <a:t>маркетингтік</a:t>
            </a:r>
            <a:r>
              <a:rPr lang="ru-RU" sz="3600" dirty="0" smtClean="0">
                <a:latin typeface="Bahnschrift" panose="020B0502040204020203" pitchFamily="34" charset="0"/>
              </a:rPr>
              <a:t> </a:t>
            </a:r>
            <a:r>
              <a:rPr lang="ru-RU" sz="3600" dirty="0" err="1" smtClean="0">
                <a:latin typeface="Bahnschrift" panose="020B0502040204020203" pitchFamily="34" charset="0"/>
              </a:rPr>
              <a:t>мақсатқа</a:t>
            </a:r>
            <a:r>
              <a:rPr lang="ru-RU" sz="3600" dirty="0" smtClean="0">
                <a:latin typeface="Bahnschrift" panose="020B0502040204020203" pitchFamily="34" charset="0"/>
              </a:rPr>
              <a:t> </a:t>
            </a:r>
            <a:r>
              <a:rPr lang="ru-RU" sz="3600" dirty="0" err="1" smtClean="0">
                <a:latin typeface="Bahnschrift" panose="020B0502040204020203" pitchFamily="34" charset="0"/>
              </a:rPr>
              <a:t>жетуге</a:t>
            </a:r>
            <a:r>
              <a:rPr lang="ru-RU" sz="3600" dirty="0" smtClean="0">
                <a:latin typeface="Bahnschrift" panose="020B0502040204020203" pitchFamily="34" charset="0"/>
              </a:rPr>
              <a:t> </a:t>
            </a:r>
            <a:r>
              <a:rPr lang="ru-RU" sz="3600" dirty="0" err="1" smtClean="0">
                <a:latin typeface="Bahnschrift" panose="020B0502040204020203" pitchFamily="34" charset="0"/>
              </a:rPr>
              <a:t>арналған</a:t>
            </a:r>
            <a:r>
              <a:rPr lang="ru-RU" sz="3600" dirty="0" smtClean="0">
                <a:latin typeface="Bahnschrift" panose="020B0502040204020203" pitchFamily="34" charset="0"/>
              </a:rPr>
              <a:t> маркетинг </a:t>
            </a:r>
            <a:r>
              <a:rPr lang="ru-RU" sz="3600" dirty="0" err="1" smtClean="0">
                <a:latin typeface="Bahnschrift" panose="020B0502040204020203" pitchFamily="34" charset="0"/>
              </a:rPr>
              <a:t>тәсілдері</a:t>
            </a:r>
            <a:r>
              <a:rPr lang="ru-RU" sz="3600" dirty="0" smtClean="0">
                <a:latin typeface="Bahnschrift" panose="020B0502040204020203" pitchFamily="34" charset="0"/>
              </a:rPr>
              <a:t> мен </a:t>
            </a:r>
            <a:r>
              <a:rPr lang="ru-RU" sz="3600" dirty="0" err="1" smtClean="0">
                <a:latin typeface="Bahnschrift" panose="020B0502040204020203" pitchFamily="34" charset="0"/>
              </a:rPr>
              <a:t>құралдары</a:t>
            </a:r>
            <a:r>
              <a:rPr lang="ru-RU" sz="3600" dirty="0" smtClean="0">
                <a:latin typeface="Bahnschrift" panose="020B0502040204020203" pitchFamily="34" charset="0"/>
              </a:rPr>
              <a:t>.</a:t>
            </a:r>
            <a:endParaRPr lang="ru-RU" sz="36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76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407885" y="1492296"/>
            <a:ext cx="3425372" cy="371107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dirty="0" err="1">
                <a:solidFill>
                  <a:schemeClr val="tx1"/>
                </a:solidFill>
                <a:latin typeface="Bahnschrift" panose="020B0502040204020203" pitchFamily="34" charset="0"/>
              </a:rPr>
              <a:t>Дәстүрлі</a:t>
            </a:r>
            <a:r>
              <a:rPr lang="ru-RU" sz="36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Bahnschrift" panose="020B0502040204020203" pitchFamily="34" charset="0"/>
              </a:rPr>
              <a:t>маркетингтік</a:t>
            </a:r>
            <a:r>
              <a:rPr lang="ru-RU" sz="36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Bahnschrift" panose="020B0502040204020203" pitchFamily="34" charset="0"/>
              </a:rPr>
              <a:t>насихаттау</a:t>
            </a:r>
            <a:r>
              <a:rPr lang="ru-RU" sz="3600" dirty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Bahnschrift" panose="020B0502040204020203" pitchFamily="34" charset="0"/>
              </a:rPr>
              <a:t>әдістері</a:t>
            </a:r>
            <a:endParaRPr lang="ru-RU" sz="36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03257" y="1492296"/>
            <a:ext cx="3425372" cy="77193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Жарнама</a:t>
            </a:r>
            <a:endParaRPr lang="ru-RU" sz="36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03257" y="2472011"/>
            <a:ext cx="3425372" cy="77193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Жеке </a:t>
            </a:r>
            <a:r>
              <a:rPr lang="ru-RU" sz="3600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сату</a:t>
            </a:r>
            <a:endParaRPr lang="ru-RU" sz="36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03256" y="3451726"/>
            <a:ext cx="5434143" cy="77193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Қоғамдық</a:t>
            </a:r>
            <a:r>
              <a:rPr lang="ru-RU" sz="36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байланыстар</a:t>
            </a:r>
            <a:endParaRPr lang="ru-RU" sz="36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03255" y="4431441"/>
            <a:ext cx="5434143" cy="77193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Өткізуді</a:t>
            </a:r>
            <a:r>
              <a:rPr lang="ru-RU" sz="36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ынталандыру</a:t>
            </a:r>
            <a:endParaRPr lang="ru-RU" sz="3600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4690656" y="1685278"/>
            <a:ext cx="1306286" cy="385967"/>
          </a:xfrm>
          <a:prstGeom prst="notchedRightArrow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15E52"/>
              </a:solidFill>
              <a:latin typeface="Bahnschrift" panose="020B0502040204020203" pitchFamily="34" charset="0"/>
            </a:endParaRPr>
          </a:p>
        </p:txBody>
      </p:sp>
      <p:sp>
        <p:nvSpPr>
          <p:cNvPr id="14" name="Стрелка вправо с вырезом 13"/>
          <p:cNvSpPr/>
          <p:nvPr/>
        </p:nvSpPr>
        <p:spPr>
          <a:xfrm>
            <a:off x="4690656" y="2664993"/>
            <a:ext cx="1306286" cy="385967"/>
          </a:xfrm>
          <a:prstGeom prst="notchedRightArrow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15E52"/>
              </a:solidFill>
              <a:latin typeface="Bahnschrift" panose="020B0502040204020203" pitchFamily="34" charset="0"/>
            </a:endParaRPr>
          </a:p>
        </p:txBody>
      </p:sp>
      <p:sp>
        <p:nvSpPr>
          <p:cNvPr id="15" name="Стрелка вправо с вырезом 14"/>
          <p:cNvSpPr/>
          <p:nvPr/>
        </p:nvSpPr>
        <p:spPr>
          <a:xfrm>
            <a:off x="4690655" y="3644708"/>
            <a:ext cx="1306286" cy="385967"/>
          </a:xfrm>
          <a:prstGeom prst="notchedRightArrow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15E52"/>
              </a:solidFill>
              <a:latin typeface="Bahnschrift" panose="020B0502040204020203" pitchFamily="34" charset="0"/>
            </a:endParaRPr>
          </a:p>
        </p:txBody>
      </p:sp>
      <p:sp>
        <p:nvSpPr>
          <p:cNvPr id="16" name="Стрелка вправо с вырезом 15"/>
          <p:cNvSpPr/>
          <p:nvPr/>
        </p:nvSpPr>
        <p:spPr>
          <a:xfrm>
            <a:off x="4690655" y="4624423"/>
            <a:ext cx="1306286" cy="385967"/>
          </a:xfrm>
          <a:prstGeom prst="notchedRightArrow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15E52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3801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3"/>
          <p:cNvSpPr txBox="1">
            <a:spLocks/>
          </p:cNvSpPr>
          <p:nvPr/>
        </p:nvSpPr>
        <p:spPr>
          <a:xfrm>
            <a:off x="1489145" y="2566353"/>
            <a:ext cx="3111883" cy="699361"/>
          </a:xfrm>
          <a:prstGeom prst="roundRect">
            <a:avLst/>
          </a:prstGeom>
          <a:solidFill>
            <a:schemeClr val="tx2">
              <a:lumMod val="20000"/>
              <a:lumOff val="80000"/>
              <a:alpha val="97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2400" cap="none" dirty="0" smtClean="0">
                <a:latin typeface="Bahnschrift" panose="020B0502040204020203" pitchFamily="34" charset="0"/>
              </a:rPr>
              <a:t> </a:t>
            </a:r>
            <a:r>
              <a:rPr lang="ru-RU" sz="2400" cap="none" dirty="0" err="1" smtClean="0">
                <a:latin typeface="Bahnschrift" panose="020B0502040204020203" pitchFamily="34" charset="0"/>
              </a:rPr>
              <a:t>Кеңесшілік</a:t>
            </a:r>
            <a:endParaRPr lang="ru-RU" altLang="ru-RU" sz="2400" i="1" cap="none" dirty="0">
              <a:solidFill>
                <a:schemeClr val="tx1">
                  <a:lumMod val="50000"/>
                </a:schemeClr>
              </a:solidFill>
              <a:latin typeface="Bahnschrift" panose="020B0502040204020203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8000" y="162971"/>
            <a:ext cx="60814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err="1" smtClean="0">
                <a:latin typeface="Bahnschrift" panose="020B0502040204020203" pitchFamily="34" charset="0"/>
              </a:rPr>
              <a:t>Өнімді</a:t>
            </a:r>
            <a:r>
              <a:rPr lang="ru-RU" sz="4400" dirty="0" smtClean="0">
                <a:latin typeface="Bahnschrift" panose="020B0502040204020203" pitchFamily="34" charset="0"/>
              </a:rPr>
              <a:t> </a:t>
            </a:r>
            <a:r>
              <a:rPr lang="ru-RU" sz="4400" dirty="0" err="1" smtClean="0">
                <a:latin typeface="Bahnschrift" panose="020B0502040204020203" pitchFamily="34" charset="0"/>
              </a:rPr>
              <a:t>өткізу</a:t>
            </a:r>
            <a:r>
              <a:rPr lang="ru-RU" sz="4400" dirty="0" smtClean="0">
                <a:latin typeface="Bahnschrift" panose="020B0502040204020203" pitchFamily="34" charset="0"/>
              </a:rPr>
              <a:t> </a:t>
            </a:r>
            <a:r>
              <a:rPr lang="ru-RU" sz="4400" dirty="0" err="1" smtClean="0">
                <a:latin typeface="Bahnschrift" panose="020B0502040204020203" pitchFamily="34" charset="0"/>
              </a:rPr>
              <a:t>әдістері</a:t>
            </a:r>
            <a:r>
              <a:rPr lang="ru-RU" sz="4400" dirty="0" smtClean="0">
                <a:latin typeface="Bahnschrift" panose="020B0502040204020203" pitchFamily="34" charset="0"/>
              </a:rPr>
              <a:t>:</a:t>
            </a:r>
            <a:endParaRPr lang="ru-RU" sz="4400" dirty="0">
              <a:latin typeface="Bahnschrift" panose="020B0502040204020203" pitchFamily="34" charset="0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4210574" y="2191656"/>
            <a:ext cx="6863826" cy="1393372"/>
          </a:xfrm>
          <a:prstGeom prst="roundRect">
            <a:avLst/>
          </a:prstGeom>
          <a:solidFill>
            <a:schemeClr val="tx2">
              <a:lumMod val="20000"/>
              <a:lumOff val="80000"/>
              <a:alpha val="97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cap="none" dirty="0" err="1" smtClean="0">
                <a:latin typeface="Bahnschrift" panose="020B0502040204020203" pitchFamily="34" charset="0"/>
              </a:rPr>
              <a:t>Сатушы</a:t>
            </a:r>
            <a:r>
              <a:rPr lang="ru-RU" cap="none" dirty="0" smtClean="0">
                <a:latin typeface="Bahnschrift" panose="020B0502040204020203" pitchFamily="34" charset="0"/>
              </a:rPr>
              <a:t> (</a:t>
            </a:r>
            <a:r>
              <a:rPr lang="ru-RU" cap="none" dirty="0" err="1" smtClean="0">
                <a:latin typeface="Bahnschrift" panose="020B0502040204020203" pitchFamily="34" charset="0"/>
              </a:rPr>
              <a:t>сауда</a:t>
            </a:r>
            <a:r>
              <a:rPr lang="ru-RU" cap="none" dirty="0" smtClean="0">
                <a:latin typeface="Bahnschrift" panose="020B0502040204020203" pitchFamily="34" charset="0"/>
              </a:rPr>
              <a:t> </a:t>
            </a:r>
            <a:r>
              <a:rPr lang="ru-RU" cap="none" dirty="0" err="1" smtClean="0">
                <a:latin typeface="Bahnschrift" panose="020B0502040204020203" pitchFamily="34" charset="0"/>
              </a:rPr>
              <a:t>агенті</a:t>
            </a:r>
            <a:r>
              <a:rPr lang="ru-RU" cap="none" dirty="0" smtClean="0">
                <a:latin typeface="Bahnschrift" panose="020B0502040204020203" pitchFamily="34" charset="0"/>
              </a:rPr>
              <a:t>) клиентке </a:t>
            </a:r>
            <a:r>
              <a:rPr lang="ru-RU" cap="none" dirty="0" err="1" smtClean="0">
                <a:latin typeface="Bahnschrift" panose="020B0502040204020203" pitchFamily="34" charset="0"/>
              </a:rPr>
              <a:t>техникалық</a:t>
            </a:r>
            <a:r>
              <a:rPr lang="ru-RU" cap="none" dirty="0" smtClean="0">
                <a:latin typeface="Bahnschrift" panose="020B0502040204020203" pitchFamily="34" charset="0"/>
              </a:rPr>
              <a:t> </a:t>
            </a:r>
            <a:r>
              <a:rPr lang="ru-RU" cap="none" dirty="0" err="1" smtClean="0">
                <a:latin typeface="Bahnschrift" panose="020B0502040204020203" pitchFamily="34" charset="0"/>
              </a:rPr>
              <a:t>мәселені</a:t>
            </a:r>
            <a:r>
              <a:rPr lang="ru-RU" cap="none" dirty="0" smtClean="0">
                <a:latin typeface="Bahnschrift" panose="020B0502040204020203" pitchFamily="34" charset="0"/>
              </a:rPr>
              <a:t> </a:t>
            </a:r>
            <a:r>
              <a:rPr lang="ru-RU" cap="none" dirty="0" err="1" smtClean="0">
                <a:latin typeface="Bahnschrift" panose="020B0502040204020203" pitchFamily="34" charset="0"/>
              </a:rPr>
              <a:t>шешуге</a:t>
            </a:r>
            <a:r>
              <a:rPr lang="ru-RU" cap="none" dirty="0" smtClean="0">
                <a:latin typeface="Bahnschrift" panose="020B0502040204020203" pitchFamily="34" charset="0"/>
              </a:rPr>
              <a:t> </a:t>
            </a:r>
            <a:r>
              <a:rPr lang="ru-RU" cap="none" dirty="0" err="1" smtClean="0">
                <a:latin typeface="Bahnschrift" panose="020B0502040204020203" pitchFamily="34" charset="0"/>
              </a:rPr>
              <a:t>көмектесетін</a:t>
            </a:r>
            <a:r>
              <a:rPr lang="ru-RU" cap="none" dirty="0" smtClean="0">
                <a:latin typeface="Bahnschrift" panose="020B0502040204020203" pitchFamily="34" charset="0"/>
              </a:rPr>
              <a:t> </a:t>
            </a:r>
            <a:r>
              <a:rPr lang="ru-RU" cap="none" dirty="0" err="1" smtClean="0">
                <a:latin typeface="Bahnschrift" panose="020B0502040204020203" pitchFamily="34" charset="0"/>
              </a:rPr>
              <a:t>кеңесшінің</a:t>
            </a:r>
            <a:r>
              <a:rPr lang="ru-RU" cap="none" dirty="0" smtClean="0">
                <a:latin typeface="Bahnschrift" panose="020B0502040204020203" pitchFamily="34" charset="0"/>
              </a:rPr>
              <a:t> </a:t>
            </a:r>
            <a:r>
              <a:rPr lang="ru-RU" cap="none" dirty="0" err="1" smtClean="0">
                <a:latin typeface="Bahnschrift" panose="020B0502040204020203" pitchFamily="34" charset="0"/>
              </a:rPr>
              <a:t>рөлін</a:t>
            </a:r>
            <a:r>
              <a:rPr lang="ru-RU" cap="none" dirty="0" smtClean="0">
                <a:latin typeface="Bahnschrift" panose="020B0502040204020203" pitchFamily="34" charset="0"/>
              </a:rPr>
              <a:t> </a:t>
            </a:r>
            <a:r>
              <a:rPr lang="ru-RU" cap="none" dirty="0" err="1" smtClean="0">
                <a:latin typeface="Bahnschrift" panose="020B0502040204020203" pitchFamily="34" charset="0"/>
              </a:rPr>
              <a:t>өзіне</a:t>
            </a:r>
            <a:r>
              <a:rPr lang="ru-RU" cap="none" dirty="0" smtClean="0">
                <a:latin typeface="Bahnschrift" panose="020B0502040204020203" pitchFamily="34" charset="0"/>
              </a:rPr>
              <a:t> </a:t>
            </a:r>
            <a:r>
              <a:rPr lang="ru-RU" cap="none" dirty="0" err="1" smtClean="0">
                <a:latin typeface="Bahnschrift" panose="020B0502040204020203" pitchFamily="34" charset="0"/>
              </a:rPr>
              <a:t>алған</a:t>
            </a:r>
            <a:r>
              <a:rPr lang="ru-RU" cap="none" dirty="0" smtClean="0">
                <a:latin typeface="Bahnschrift" panose="020B0502040204020203" pitchFamily="34" charset="0"/>
              </a:rPr>
              <a:t> </a:t>
            </a:r>
            <a:r>
              <a:rPr lang="ru-RU" cap="none" dirty="0" err="1" smtClean="0">
                <a:latin typeface="Bahnschrift" panose="020B0502040204020203" pitchFamily="34" charset="0"/>
              </a:rPr>
              <a:t>кезде</a:t>
            </a:r>
            <a:r>
              <a:rPr lang="ru-RU" cap="none" dirty="0" smtClean="0">
                <a:latin typeface="Bahnschrift" panose="020B0502040204020203" pitchFamily="34" charset="0"/>
              </a:rPr>
              <a:t> </a:t>
            </a:r>
            <a:r>
              <a:rPr lang="ru-RU" cap="none" dirty="0" err="1" smtClean="0">
                <a:latin typeface="Bahnschrift" panose="020B0502040204020203" pitchFamily="34" charset="0"/>
              </a:rPr>
              <a:t>жүзеге</a:t>
            </a:r>
            <a:r>
              <a:rPr lang="ru-RU" cap="none" dirty="0" smtClean="0">
                <a:latin typeface="Bahnschrift" panose="020B0502040204020203" pitchFamily="34" charset="0"/>
              </a:rPr>
              <a:t> </a:t>
            </a:r>
            <a:r>
              <a:rPr lang="ru-RU" cap="none" dirty="0" err="1" smtClean="0">
                <a:latin typeface="Bahnschrift" panose="020B0502040204020203" pitchFamily="34" charset="0"/>
              </a:rPr>
              <a:t>асыру</a:t>
            </a:r>
            <a:r>
              <a:rPr lang="ru-RU" cap="none" dirty="0" smtClean="0">
                <a:latin typeface="Bahnschrift" panose="020B0502040204020203" pitchFamily="34" charset="0"/>
              </a:rPr>
              <a:t> </a:t>
            </a:r>
            <a:r>
              <a:rPr lang="ru-RU" cap="none" dirty="0" err="1" smtClean="0">
                <a:latin typeface="Bahnschrift" panose="020B0502040204020203" pitchFamily="34" charset="0"/>
              </a:rPr>
              <a:t>кезіндегі</a:t>
            </a:r>
            <a:r>
              <a:rPr lang="ru-RU" cap="none" dirty="0" smtClean="0">
                <a:latin typeface="Bahnschrift" panose="020B0502040204020203" pitchFamily="34" charset="0"/>
              </a:rPr>
              <a:t> </a:t>
            </a:r>
            <a:r>
              <a:rPr lang="ru-RU" cap="none" dirty="0" err="1" smtClean="0">
                <a:latin typeface="Bahnschrift" panose="020B0502040204020203" pitchFamily="34" charset="0"/>
              </a:rPr>
              <a:t>өзара</a:t>
            </a:r>
            <a:r>
              <a:rPr lang="ru-RU" cap="none" dirty="0" smtClean="0">
                <a:latin typeface="Bahnschrift" panose="020B0502040204020203" pitchFamily="34" charset="0"/>
              </a:rPr>
              <a:t> </a:t>
            </a:r>
            <a:r>
              <a:rPr lang="ru-RU" cap="none" dirty="0" err="1" smtClean="0">
                <a:latin typeface="Bahnschrift" panose="020B0502040204020203" pitchFamily="34" charset="0"/>
              </a:rPr>
              <a:t>қарым-қатынастар</a:t>
            </a:r>
            <a:endParaRPr lang="ru-RU" altLang="ru-RU" i="1" cap="none" dirty="0">
              <a:solidFill>
                <a:schemeClr val="tx1">
                  <a:lumMod val="50000"/>
                </a:schemeClr>
              </a:solidFill>
              <a:latin typeface="Bahnschrift" panose="020B0502040204020203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1489145" y="4141153"/>
            <a:ext cx="3111883" cy="699361"/>
          </a:xfrm>
          <a:prstGeom prst="roundRect">
            <a:avLst/>
          </a:prstGeom>
          <a:solidFill>
            <a:schemeClr val="tx2">
              <a:lumMod val="20000"/>
              <a:lumOff val="80000"/>
              <a:alpha val="97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2400" cap="none" dirty="0" smtClean="0">
                <a:latin typeface="Bahnschrift" panose="020B0502040204020203" pitchFamily="34" charset="0"/>
              </a:rPr>
              <a:t> </a:t>
            </a:r>
            <a:r>
              <a:rPr lang="ru-RU" sz="2400" cap="none" dirty="0" err="1" smtClean="0">
                <a:latin typeface="Bahnschrift" panose="020B0502040204020203" pitchFamily="34" charset="0"/>
              </a:rPr>
              <a:t>Аяқтаушылық</a:t>
            </a:r>
            <a:endParaRPr lang="ru-RU" altLang="ru-RU" sz="2400" i="1" cap="none" dirty="0">
              <a:solidFill>
                <a:schemeClr val="tx1">
                  <a:lumMod val="50000"/>
                </a:schemeClr>
              </a:solidFill>
              <a:latin typeface="Bahnschrift" panose="020B0502040204020203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4210574" y="3766456"/>
            <a:ext cx="6863826" cy="1393372"/>
          </a:xfrm>
          <a:prstGeom prst="roundRect">
            <a:avLst/>
          </a:prstGeom>
          <a:solidFill>
            <a:schemeClr val="tx2">
              <a:lumMod val="20000"/>
              <a:lumOff val="80000"/>
              <a:alpha val="97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cap="none" dirty="0" err="1" smtClean="0">
                <a:latin typeface="Bahnschrift" panose="020B0502040204020203" pitchFamily="34" charset="0"/>
              </a:rPr>
              <a:t>Сатып</a:t>
            </a:r>
            <a:r>
              <a:rPr lang="ru-RU" cap="none" dirty="0" smtClean="0">
                <a:latin typeface="Bahnschrift" panose="020B0502040204020203" pitchFamily="34" charset="0"/>
              </a:rPr>
              <a:t> </a:t>
            </a:r>
            <a:r>
              <a:rPr lang="ru-RU" cap="none" dirty="0" err="1" smtClean="0">
                <a:latin typeface="Bahnschrift" panose="020B0502040204020203" pitchFamily="34" charset="0"/>
              </a:rPr>
              <a:t>алушының</a:t>
            </a:r>
            <a:r>
              <a:rPr lang="ru-RU" cap="none" dirty="0" smtClean="0">
                <a:latin typeface="Bahnschrift" panose="020B0502040204020203" pitchFamily="34" charset="0"/>
              </a:rPr>
              <a:t> </a:t>
            </a:r>
            <a:r>
              <a:rPr lang="ru-RU" cap="none" dirty="0" err="1" smtClean="0">
                <a:latin typeface="Bahnschrift" panose="020B0502040204020203" pitchFamily="34" charset="0"/>
              </a:rPr>
              <a:t>ұсынылған</a:t>
            </a:r>
            <a:r>
              <a:rPr lang="ru-RU" cap="none" dirty="0" smtClean="0">
                <a:latin typeface="Bahnschrift" panose="020B0502040204020203" pitchFamily="34" charset="0"/>
              </a:rPr>
              <a:t> </a:t>
            </a:r>
            <a:r>
              <a:rPr lang="ru-RU" cap="none" dirty="0" err="1" smtClean="0">
                <a:latin typeface="Bahnschrift" panose="020B0502040204020203" pitchFamily="34" charset="0"/>
              </a:rPr>
              <a:t>өнімге</a:t>
            </a:r>
            <a:r>
              <a:rPr lang="ru-RU" cap="none" dirty="0" smtClean="0">
                <a:latin typeface="Bahnschrift" panose="020B0502040204020203" pitchFamily="34" charset="0"/>
              </a:rPr>
              <a:t> </a:t>
            </a:r>
            <a:r>
              <a:rPr lang="ru-RU" cap="none" dirty="0" err="1" smtClean="0">
                <a:latin typeface="Bahnschrift" panose="020B0502040204020203" pitchFamily="34" charset="0"/>
              </a:rPr>
              <a:t>тапсырысының</a:t>
            </a:r>
            <a:r>
              <a:rPr lang="ru-RU" cap="none" dirty="0" smtClean="0">
                <a:latin typeface="Bahnschrift" panose="020B0502040204020203" pitchFamily="34" charset="0"/>
              </a:rPr>
              <a:t> </a:t>
            </a:r>
            <a:r>
              <a:rPr lang="ru-RU" cap="none" dirty="0" err="1" smtClean="0">
                <a:latin typeface="Bahnschrift" panose="020B0502040204020203" pitchFamily="34" charset="0"/>
              </a:rPr>
              <a:t>табысты</a:t>
            </a:r>
            <a:r>
              <a:rPr lang="ru-RU" cap="none" dirty="0" smtClean="0">
                <a:latin typeface="Bahnschrift" panose="020B0502040204020203" pitchFamily="34" charset="0"/>
              </a:rPr>
              <a:t> </a:t>
            </a:r>
            <a:r>
              <a:rPr lang="ru-RU" cap="none" dirty="0" err="1" smtClean="0">
                <a:latin typeface="Bahnschrift" panose="020B0502040204020203" pitchFamily="34" charset="0"/>
              </a:rPr>
              <a:t>алынуын</a:t>
            </a:r>
            <a:r>
              <a:rPr lang="ru-RU" cap="none" dirty="0" smtClean="0">
                <a:latin typeface="Bahnschrift" panose="020B0502040204020203" pitchFamily="34" charset="0"/>
              </a:rPr>
              <a:t>, </a:t>
            </a:r>
            <a:r>
              <a:rPr lang="ru-RU" cap="none" dirty="0" err="1" smtClean="0">
                <a:latin typeface="Bahnschrift" panose="020B0502040204020203" pitchFamily="34" charset="0"/>
              </a:rPr>
              <a:t>іске</a:t>
            </a:r>
            <a:r>
              <a:rPr lang="ru-RU" cap="none" dirty="0" smtClean="0">
                <a:latin typeface="Bahnschrift" panose="020B0502040204020203" pitchFamily="34" charset="0"/>
              </a:rPr>
              <a:t> </a:t>
            </a:r>
            <a:r>
              <a:rPr lang="ru-RU" cap="none" dirty="0" err="1" smtClean="0">
                <a:latin typeface="Bahnschrift" panose="020B0502040204020203" pitchFamily="34" charset="0"/>
              </a:rPr>
              <a:t>асыру</a:t>
            </a:r>
            <a:r>
              <a:rPr lang="ru-RU" cap="none" dirty="0" smtClean="0">
                <a:latin typeface="Bahnschrift" panose="020B0502040204020203" pitchFamily="34" charset="0"/>
              </a:rPr>
              <a:t> </a:t>
            </a:r>
            <a:r>
              <a:rPr lang="ru-RU" cap="none" dirty="0" err="1" smtClean="0">
                <a:latin typeface="Bahnschrift" panose="020B0502040204020203" pitchFamily="34" charset="0"/>
              </a:rPr>
              <a:t>процесінің</a:t>
            </a:r>
            <a:r>
              <a:rPr lang="ru-RU" cap="none" dirty="0" smtClean="0">
                <a:latin typeface="Bahnschrift" panose="020B0502040204020203" pitchFamily="34" charset="0"/>
              </a:rPr>
              <a:t> </a:t>
            </a:r>
            <a:r>
              <a:rPr lang="ru-RU" cap="none" dirty="0" err="1" smtClean="0">
                <a:latin typeface="Bahnschrift" panose="020B0502040204020203" pitchFamily="34" charset="0"/>
              </a:rPr>
              <a:t>соңғы</a:t>
            </a:r>
            <a:r>
              <a:rPr lang="ru-RU" cap="none" dirty="0" smtClean="0">
                <a:latin typeface="Bahnschrift" panose="020B0502040204020203" pitchFamily="34" charset="0"/>
              </a:rPr>
              <a:t> </a:t>
            </a:r>
            <a:r>
              <a:rPr lang="ru-RU" cap="none" dirty="0" err="1" smtClean="0">
                <a:latin typeface="Bahnschrift" panose="020B0502040204020203" pitchFamily="34" charset="0"/>
              </a:rPr>
              <a:t>кезеңін</a:t>
            </a:r>
            <a:r>
              <a:rPr lang="ru-RU" cap="none" dirty="0" smtClean="0">
                <a:latin typeface="Bahnschrift" panose="020B0502040204020203" pitchFamily="34" charset="0"/>
              </a:rPr>
              <a:t> </a:t>
            </a:r>
            <a:r>
              <a:rPr lang="ru-RU" cap="none" dirty="0" err="1" smtClean="0">
                <a:latin typeface="Bahnschrift" panose="020B0502040204020203" pitchFamily="34" charset="0"/>
              </a:rPr>
              <a:t>көрсетеді</a:t>
            </a:r>
            <a:endParaRPr lang="ru-RU" altLang="ru-RU" i="1" cap="none" dirty="0">
              <a:solidFill>
                <a:schemeClr val="tx1">
                  <a:lumMod val="50000"/>
                </a:schemeClr>
              </a:solidFill>
              <a:latin typeface="Bahnschrift" panose="020B0502040204020203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0619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3"/>
          <p:cNvSpPr txBox="1">
            <a:spLocks/>
          </p:cNvSpPr>
          <p:nvPr/>
        </p:nvSpPr>
        <p:spPr>
          <a:xfrm>
            <a:off x="1489144" y="1801830"/>
            <a:ext cx="3111883" cy="1288476"/>
          </a:xfrm>
          <a:prstGeom prst="roundRect">
            <a:avLst/>
          </a:prstGeom>
          <a:solidFill>
            <a:schemeClr val="tx2">
              <a:lumMod val="20000"/>
              <a:lumOff val="80000"/>
              <a:alpha val="97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400" cap="none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Өзара</a:t>
            </a:r>
            <a:r>
              <a:rPr lang="ru-RU" sz="2400" cap="none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ru-RU" sz="2400" cap="none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қарым-қатынас</a:t>
            </a:r>
            <a:r>
              <a:rPr lang="ru-RU" sz="2400" cap="none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ru-RU" sz="2400" cap="none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орнату</a:t>
            </a:r>
            <a:r>
              <a:rPr lang="ru-RU" sz="2400" cap="none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ru-RU" sz="2400" cap="none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арқылы</a:t>
            </a:r>
            <a:r>
              <a:rPr lang="ru-RU" sz="2400" cap="none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ru-RU" sz="2400" cap="none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сату</a:t>
            </a:r>
            <a:endParaRPr lang="ru-RU" altLang="ru-RU" sz="2400" i="1" cap="none" dirty="0">
              <a:solidFill>
                <a:schemeClr val="tx1"/>
              </a:solidFill>
              <a:latin typeface="Bahnschrift" panose="020B0502040204020203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8000" y="162971"/>
            <a:ext cx="60814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err="1" smtClean="0">
                <a:latin typeface="Bahnschrift" panose="020B0502040204020203" pitchFamily="34" charset="0"/>
              </a:rPr>
              <a:t>Өнімді</a:t>
            </a:r>
            <a:r>
              <a:rPr lang="ru-RU" sz="4400" dirty="0" smtClean="0">
                <a:latin typeface="Bahnschrift" panose="020B0502040204020203" pitchFamily="34" charset="0"/>
              </a:rPr>
              <a:t> </a:t>
            </a:r>
            <a:r>
              <a:rPr lang="ru-RU" sz="4400" dirty="0" err="1" smtClean="0">
                <a:latin typeface="Bahnschrift" panose="020B0502040204020203" pitchFamily="34" charset="0"/>
              </a:rPr>
              <a:t>өткізу</a:t>
            </a:r>
            <a:r>
              <a:rPr lang="ru-RU" sz="4400" dirty="0" smtClean="0">
                <a:latin typeface="Bahnschrift" panose="020B0502040204020203" pitchFamily="34" charset="0"/>
              </a:rPr>
              <a:t> </a:t>
            </a:r>
            <a:r>
              <a:rPr lang="ru-RU" sz="4400" dirty="0" err="1" smtClean="0">
                <a:latin typeface="Bahnschrift" panose="020B0502040204020203" pitchFamily="34" charset="0"/>
              </a:rPr>
              <a:t>әдістері</a:t>
            </a:r>
            <a:r>
              <a:rPr lang="ru-RU" sz="4400" dirty="0" smtClean="0">
                <a:latin typeface="Bahnschrift" panose="020B0502040204020203" pitchFamily="34" charset="0"/>
              </a:rPr>
              <a:t>:</a:t>
            </a:r>
            <a:endParaRPr lang="ru-RU" sz="4400" dirty="0">
              <a:latin typeface="Bahnschrift" panose="020B0502040204020203" pitchFamily="34" charset="0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4210574" y="1518184"/>
            <a:ext cx="6863826" cy="1783197"/>
          </a:xfrm>
          <a:prstGeom prst="roundRect">
            <a:avLst/>
          </a:prstGeom>
          <a:solidFill>
            <a:schemeClr val="tx2">
              <a:lumMod val="20000"/>
              <a:lumOff val="80000"/>
              <a:alpha val="97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ru-RU" cap="none" dirty="0" smtClean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cap="none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Осы </a:t>
            </a:r>
            <a:r>
              <a:rPr lang="ru-RU" cap="none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тәсілмен</a:t>
            </a:r>
            <a:r>
              <a:rPr lang="ru-RU" cap="none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ru-RU" cap="none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сатушы</a:t>
            </a:r>
            <a:r>
              <a:rPr lang="ru-RU" cap="none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ru-RU" cap="none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өз</a:t>
            </a:r>
            <a:r>
              <a:rPr lang="ru-RU" cap="none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ru-RU" cap="none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компаниясының</a:t>
            </a:r>
            <a:r>
              <a:rPr lang="ru-RU" cap="none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ru-RU" cap="none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клиентпен</a:t>
            </a:r>
            <a:r>
              <a:rPr lang="ru-RU" cap="none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ru-RU" cap="none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қарым-қатынасын</a:t>
            </a:r>
            <a:r>
              <a:rPr lang="ru-RU" cap="none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ru-RU" cap="none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орнатуға</a:t>
            </a:r>
            <a:r>
              <a:rPr lang="ru-RU" cap="none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ru-RU" cap="none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тырысады</a:t>
            </a:r>
            <a:endParaRPr lang="ru-RU" altLang="ru-RU" i="1" cap="none" dirty="0">
              <a:solidFill>
                <a:schemeClr val="tx1"/>
              </a:solidFill>
              <a:latin typeface="Bahnschrift" panose="020B0502040204020203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Текст 3"/>
          <p:cNvSpPr txBox="1">
            <a:spLocks/>
          </p:cNvSpPr>
          <p:nvPr/>
        </p:nvSpPr>
        <p:spPr>
          <a:xfrm>
            <a:off x="1489144" y="4501898"/>
            <a:ext cx="3111883" cy="1288476"/>
          </a:xfrm>
          <a:prstGeom prst="roundRect">
            <a:avLst/>
          </a:prstGeom>
          <a:solidFill>
            <a:schemeClr val="tx2">
              <a:lumMod val="20000"/>
              <a:lumOff val="80000"/>
              <a:alpha val="97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400" cap="none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Витринадағы</a:t>
            </a:r>
            <a:r>
              <a:rPr lang="ru-RU" sz="2400" cap="none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ru-RU" sz="2400" cap="none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өнімдердің</a:t>
            </a:r>
            <a:r>
              <a:rPr lang="ru-RU" sz="2400" cap="none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ru-RU" sz="2400" cap="none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орналасуы</a:t>
            </a:r>
            <a:endParaRPr lang="ru-RU" altLang="ru-RU" sz="2400" i="1" cap="none" dirty="0">
              <a:solidFill>
                <a:schemeClr val="tx1"/>
              </a:solidFill>
              <a:latin typeface="Bahnschrift" panose="020B0502040204020203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Текст 3"/>
          <p:cNvSpPr txBox="1">
            <a:spLocks/>
          </p:cNvSpPr>
          <p:nvPr/>
        </p:nvSpPr>
        <p:spPr>
          <a:xfrm>
            <a:off x="4210574" y="4170799"/>
            <a:ext cx="6863826" cy="1939715"/>
          </a:xfrm>
          <a:prstGeom prst="roundRect">
            <a:avLst/>
          </a:prstGeom>
          <a:solidFill>
            <a:schemeClr val="tx2">
              <a:lumMod val="20000"/>
              <a:lumOff val="80000"/>
              <a:alpha val="97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ru-RU" cap="none" dirty="0" smtClean="0"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cap="none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Бұл</a:t>
            </a:r>
            <a:r>
              <a:rPr lang="ru-RU" cap="none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ru-RU" cap="none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жағдайда</a:t>
            </a:r>
            <a:r>
              <a:rPr lang="ru-RU" cap="none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ru-RU" cap="none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сатушы</a:t>
            </a:r>
            <a:r>
              <a:rPr lang="ru-RU" cap="none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клиентке </a:t>
            </a:r>
            <a:r>
              <a:rPr lang="ru-RU" cap="none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барады</a:t>
            </a:r>
            <a:r>
              <a:rPr lang="ru-RU" cap="none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, </a:t>
            </a:r>
            <a:r>
              <a:rPr lang="ru-RU" cap="none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азық-түлік</a:t>
            </a:r>
            <a:r>
              <a:rPr lang="ru-RU" cap="none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ru-RU" cap="none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қорын</a:t>
            </a:r>
            <a:r>
              <a:rPr lang="ru-RU" cap="none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ru-RU" cap="none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орнатады</a:t>
            </a:r>
            <a:r>
              <a:rPr lang="ru-RU" cap="none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ru-RU" cap="none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және</a:t>
            </a:r>
            <a:r>
              <a:rPr lang="ru-RU" cap="none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ru-RU" cap="none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қажет</a:t>
            </a:r>
            <a:r>
              <a:rPr lang="ru-RU" cap="none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ru-RU" cap="none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болған</a:t>
            </a:r>
            <a:r>
              <a:rPr lang="ru-RU" cap="none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ru-RU" cap="none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жағдайда</a:t>
            </a:r>
            <a:r>
              <a:rPr lang="ru-RU" cap="none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ru-RU" cap="none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оларды</a:t>
            </a:r>
            <a:r>
              <a:rPr lang="ru-RU" cap="none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ru-RU" cap="none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ауыстырады</a:t>
            </a:r>
            <a:r>
              <a:rPr lang="ru-RU" cap="none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ru-RU" cap="none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немесе</a:t>
            </a:r>
            <a:r>
              <a:rPr lang="ru-RU" cap="none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ru-RU" cap="none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толықтырады</a:t>
            </a:r>
            <a:endParaRPr lang="ru-RU" altLang="ru-RU" i="1" cap="none" dirty="0">
              <a:solidFill>
                <a:schemeClr val="tx1"/>
              </a:solidFill>
              <a:latin typeface="Bahnschrift" panose="020B0502040204020203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407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32120</TotalTime>
  <Words>209</Words>
  <Application>Microsoft Office PowerPoint</Application>
  <PresentationFormat>Широкоэкранный</PresentationFormat>
  <Paragraphs>41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Bahnschrift</vt:lpstr>
      <vt:lpstr>Calibri</vt:lpstr>
      <vt:lpstr>PT Sans Caption</vt:lpstr>
      <vt:lpstr>Tahoma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lenovo</cp:lastModifiedBy>
  <cp:revision>1395</cp:revision>
  <dcterms:created xsi:type="dcterms:W3CDTF">2017-01-10T11:09:36Z</dcterms:created>
  <dcterms:modified xsi:type="dcterms:W3CDTF">2021-02-20T10:38:28Z</dcterms:modified>
</cp:coreProperties>
</file>