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notesMasterIdLst>
    <p:notesMasterId r:id="rId19"/>
  </p:notesMasterIdLst>
  <p:sldIdLst>
    <p:sldId id="309" r:id="rId2"/>
    <p:sldId id="256" r:id="rId3"/>
    <p:sldId id="261" r:id="rId4"/>
    <p:sldId id="310" r:id="rId5"/>
    <p:sldId id="317" r:id="rId6"/>
    <p:sldId id="321" r:id="rId7"/>
    <p:sldId id="322" r:id="rId8"/>
    <p:sldId id="300" r:id="rId9"/>
    <p:sldId id="311" r:id="rId10"/>
    <p:sldId id="318" r:id="rId11"/>
    <p:sldId id="320" r:id="rId12"/>
    <p:sldId id="312" r:id="rId13"/>
    <p:sldId id="323" r:id="rId14"/>
    <p:sldId id="324" r:id="rId15"/>
    <p:sldId id="325" r:id="rId16"/>
    <p:sldId id="313" r:id="rId17"/>
    <p:sldId id="316" r:id="rId18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205" autoAdjust="0"/>
    <p:restoredTop sz="93935" autoAdjust="0"/>
  </p:normalViewPr>
  <p:slideViewPr>
    <p:cSldViewPr>
      <p:cViewPr varScale="1">
        <p:scale>
          <a:sx n="72" d="100"/>
          <a:sy n="72" d="100"/>
        </p:scale>
        <p:origin x="-2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7C60E-331B-42C1-90BB-BA6D4D035DCD}" type="datetimeFigureOut">
              <a:rPr lang="ru-RU" smtClean="0"/>
              <a:pPr/>
              <a:t>01.02.2021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A2F94-53E9-4EAA-B751-3D0442A6A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570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497FFC97-9079-4BFB-9C49-4CA601FA48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11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455640BD-66BE-4EA4-9B2A-4CBE3A58E5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683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455640BD-66BE-4EA4-9B2A-4CBE3A58E5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4161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455640BD-66BE-4EA4-9B2A-4CBE3A58E5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5094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455640BD-66BE-4EA4-9B2A-4CBE3A58E5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98488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455640BD-66BE-4EA4-9B2A-4CBE3A58E5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2094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4D34FE-C00D-4A6D-A9F4-736F9D5079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8164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3295E-1DC7-4402-8EE7-6E4688FE7B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0534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15B44-3C83-45B7-B926-5A9C02D725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139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829D2FC2-8455-40E5-BBC1-3663046A8B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930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20C0555B-1775-42CA-B01E-7438C34D91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200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9E037554-A515-49F6-97A4-45C3F32650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074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166C59-AD81-41AA-91B7-8B2721A29B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694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3E432-B841-45A3-B712-E98FCEE073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324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9652B4-E8FF-4EA8-A574-790201201E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8045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21D380DD-34DE-4B9A-9421-9C62FA8090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160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455640BD-66BE-4EA4-9B2A-4CBE3A58E5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98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4.m4a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ilalemi.kz/tartu/one/652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28092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k-KZ" sz="3200" b="1" i="1" dirty="0">
              <a:solidFill>
                <a:srgbClr val="0070C0"/>
              </a:solidFill>
            </a:endParaRPr>
          </a:p>
          <a:p>
            <a:pPr algn="ctr"/>
            <a:r>
              <a:rPr lang="kk-KZ" sz="2800" b="1" i="1" dirty="0">
                <a:solidFill>
                  <a:srgbClr val="0070C0"/>
                </a:solidFill>
              </a:rPr>
              <a:t>Бөлім тақырыбы:</a:t>
            </a:r>
          </a:p>
          <a:p>
            <a:pPr algn="ctr"/>
            <a:r>
              <a:rPr lang="kk-KZ" sz="2800" b="1" i="1" dirty="0">
                <a:solidFill>
                  <a:schemeClr val="accent1"/>
                </a:solidFill>
              </a:rPr>
              <a:t>Табиғат және экология. Шешендік сөздер </a:t>
            </a:r>
          </a:p>
          <a:p>
            <a:pPr algn="ctr"/>
            <a:endParaRPr lang="kk-KZ" sz="3200" b="1" i="1" dirty="0">
              <a:solidFill>
                <a:srgbClr val="0070C0"/>
              </a:solidFill>
            </a:endParaRPr>
          </a:p>
          <a:p>
            <a:pPr algn="ctr"/>
            <a:r>
              <a:rPr lang="kk-KZ" sz="3200" b="1" i="1" dirty="0">
                <a:solidFill>
                  <a:srgbClr val="0070C0"/>
                </a:solidFill>
              </a:rPr>
              <a:t>Сабақтың тақырыбы:</a:t>
            </a:r>
          </a:p>
          <a:p>
            <a:pPr algn="ctr"/>
            <a:endParaRPr lang="kk-KZ" sz="2400" b="1" i="1" dirty="0">
              <a:solidFill>
                <a:srgbClr val="0070C0"/>
              </a:solidFill>
            </a:endParaRPr>
          </a:p>
          <a:p>
            <a:pPr algn="ctr"/>
            <a:r>
              <a:rPr lang="kk-KZ" sz="3200" b="1" i="1" dirty="0">
                <a:solidFill>
                  <a:schemeClr val="accent1"/>
                </a:solidFill>
              </a:rPr>
              <a:t>«Бабалар сөзі» 100 томдығы</a:t>
            </a:r>
            <a:endParaRPr lang="ru-RU" sz="3200" b="1" i="1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5" y="4354077"/>
            <a:ext cx="2072538" cy="1379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40252" y="5877272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</a:t>
            </a:r>
          </a:p>
          <a:p>
            <a:r>
              <a:rPr lang="kk-KZ" sz="28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11-сынып</a:t>
            </a:r>
            <a:endParaRPr lang="ru-RU" sz="28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xmlns="" id="{D637A38A-7060-41D3-9A12-9B42CD3823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67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702"/>
    </mc:Choice>
    <mc:Fallback>
      <p:transition spd="slow" advTm="2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4FAFC7-BB41-4B39-8BFC-7B70AC58B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692696"/>
            <a:ext cx="7056784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kk-KZ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Дұрыс талдауы: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1-шумақ.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1-тармақ. </a:t>
            </a:r>
            <a:r>
              <a:rPr lang="kk-KZ" sz="24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Асыл айым</a:t>
            </a:r>
            <a:r>
              <a:rPr lang="kk-KZ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эпитетті метафора, себебі қол жетпейтін аймен ауыстыра суреттеп тұр.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3-тармақ. </a:t>
            </a:r>
            <a:r>
              <a:rPr lang="kk-KZ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kk-KZ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өңіліңді берер болсаң   </a:t>
            </a:r>
            <a:r>
              <a:rPr lang="kk-KZ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метонимия, себебі махаббатты көңіл сөзімен ауыстырады. Махаббатыңды маған арнасаң деген мағынаны түсінуге болады.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4-тармақ</a:t>
            </a:r>
            <a:r>
              <a:rPr lang="kk-KZ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Балапандай </a:t>
            </a:r>
            <a:r>
              <a:rPr lang="kk-KZ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теңеу, нәзік бойжеткенді құстың балапанына теңейді.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1391E90B-9546-46FD-9EBC-A0D137ECDC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048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8128"/>
    </mc:Choice>
    <mc:Fallback>
      <p:transition spd="slow" advTm="7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3B0E59-3527-43AC-AF2C-D38C25519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404664"/>
            <a:ext cx="8352928" cy="550655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kk-KZ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2-шумақ.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kk-KZ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1-2-тармақ. </a:t>
            </a:r>
            <a:r>
              <a:rPr lang="kk-KZ" sz="3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kk-KZ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дегенде,</a:t>
            </a:r>
            <a:r>
              <a:rPr lang="kk-KZ" sz="3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сен </a:t>
            </a:r>
            <a:r>
              <a:rPr lang="kk-KZ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дегенде синтаксистік параллелизм, жіктеу есімдігі параллельді айтылған. Д</a:t>
            </a:r>
            <a:r>
              <a:rPr lang="kk-KZ" sz="3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егенде</a:t>
            </a:r>
            <a:r>
              <a:rPr lang="kk-KZ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сөзінің тармақ соңында қайталануы эпифора болады.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2112B2DE-6532-486A-832B-10E759E64A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641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211"/>
    </mc:Choice>
    <mc:Fallback>
      <p:transition spd="slow" advTm="51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32656"/>
            <a:ext cx="8208912" cy="6336704"/>
          </a:xfrm>
        </p:spPr>
        <p:txBody>
          <a:bodyPr>
            <a:normAutofit fontScale="55000" lnSpcReduction="20000"/>
          </a:bodyPr>
          <a:lstStyle/>
          <a:p>
            <a:r>
              <a:rPr lang="kk-KZ" sz="44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3-тапсырма: </a:t>
            </a:r>
            <a:r>
              <a:rPr lang="kk-KZ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Жеке тапсырма. Тапсырманы қалауың       </a:t>
            </a:r>
            <a:br>
              <a:rPr lang="kk-KZ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бойынша орында</a:t>
            </a:r>
            <a:r>
              <a:rPr lang="kk-K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kk-KZ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Өлеңнің түсіп қалған сөздерін толықтыр.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kk-K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 мағынасына қарай таңдайды;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көркемдік тәсілдерді қолданады</a:t>
            </a:r>
            <a:r>
              <a:rPr lang="kk-KZ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kk-K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Мінген  ...  ,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kk-K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           қояндай.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kk-K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Татулықтың ...  ,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kk-K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                        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kk-K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C1093926-EF76-458F-B01C-E48FC7BAEC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406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7332"/>
    </mc:Choice>
    <mc:Fallback>
      <p:transition spd="slow" advTm="6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E52E78-CB40-433C-8C21-E7BC038F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3" y="624110"/>
            <a:ext cx="6914728" cy="128089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Ә</a:t>
            </a:r>
            <a:r>
              <a:rPr lang="kk-KZ" sz="3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ннің ерекшелігін көрсететін әңгіме құрастырып жаз.</a:t>
            </a:r>
            <a: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сюжеттік оқиғалы әңгіме құрастырады;</a:t>
            </a:r>
            <a: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әннің ерекшелігін немесе әсерлілігін көрсетеді;</a:t>
            </a:r>
            <a: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көркемдік тәсілдерді қолданады.</a:t>
            </a:r>
            <a: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100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1CD413DE-1B9E-4442-A2B2-883F8E8316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297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880"/>
    </mc:Choice>
    <mc:Fallback>
      <p:transition spd="slow" advTm="3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A7B8F10-48E3-41CE-B807-A506D89FE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72008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kk-KZ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Үлгі: 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kk-KZ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kk-KZ" sz="10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Қыстың бір </a:t>
            </a:r>
            <a:r>
              <a:rPr lang="kk-KZ" sz="10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әсем</a:t>
            </a:r>
            <a:r>
              <a:rPr lang="kk-KZ" sz="10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күні болатын. Қарағанды қаласындағы  ағамның үйіне қонаққа барамыз деп шештік. Әкем, анам, мен, қарындасым төртеуіміз жолға жиналдық. 2-3 күнге бармақшымыз. Керегімізді жинақтап жатырмыз. Әкем машинасының алдын, артын, дөңгелегін тексеріп жүр. </a:t>
            </a:r>
            <a:endParaRPr lang="ru-RU" sz="10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kk-KZ" sz="10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«Жиналып болсаңдар, жолға шығайық»,-деді әкем. Машинаға отырып, қайдасың, Қарағанды деп тартып отырдық. </a:t>
            </a:r>
            <a:endParaRPr lang="ru-RU" sz="10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kk-KZ" sz="10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Жолда әкем мен анам біздің балалық шағымыздан естеліктер айтып, </a:t>
            </a:r>
            <a:r>
              <a:rPr lang="kk-KZ" sz="10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тәтті</a:t>
            </a:r>
            <a:r>
              <a:rPr lang="kk-KZ" sz="10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қылықтарымызды айтып, күлдіріп алды. Балабақшаға барып жүргенде тәрбиешіміз бір әнді үйретіп еді. Сол есіме түсіп кетіп, шырқай жөнелдім. </a:t>
            </a:r>
            <a:endParaRPr lang="ru-RU" sz="10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674F8B84-72FA-4163-A9FA-D64884D6A7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844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940"/>
    </mc:Choice>
    <mc:Fallback>
      <p:transition spd="slow" advTm="6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92957A-9BCD-4003-B9A0-22EAE370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0"/>
            <a:ext cx="8640959" cy="659735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Туған жердің бөбегіміз</a:t>
            </a:r>
            <a:r>
              <a:rPr lang="ru-RU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Туған жердің өлеңіміз,</a:t>
            </a:r>
            <a:b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Өмірге еркелеп, көңілді өлкеде</a:t>
            </a:r>
            <a:b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Қараймыз келер күнге туған ел.</a:t>
            </a:r>
            <a:endParaRPr lang="ru-RU" sz="2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Отанның ұланы біз жігіттер</a:t>
            </a:r>
            <a:r>
              <a:rPr lang="ru-RU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Жолымыз тұр әне, </a:t>
            </a:r>
            <a:r>
              <a:rPr lang="kk-KZ" sz="27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нұр қия</a:t>
            </a: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бел</a:t>
            </a:r>
            <a:b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жырлаймыз туған ел. </a:t>
            </a: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Әкем де, анам да маған қосылып, бірталай жерге дейін әндеттік. </a:t>
            </a:r>
            <a:endParaRPr lang="kk-KZ" sz="27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Сол кезде Отаныма деген </a:t>
            </a:r>
            <a:r>
              <a:rPr lang="kk-KZ" sz="27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риясыз</a:t>
            </a: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көңілімді байқадым. Туған жеріммен мақтандым. Туған еліммен мақтандым. </a:t>
            </a:r>
            <a:endParaRPr lang="kk-KZ" sz="27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Осылай көзді </a:t>
            </a:r>
            <a:r>
              <a:rPr lang="kk-KZ" sz="27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ашып-жұмғанша</a:t>
            </a:r>
            <a:r>
              <a:rPr lang="kk-KZ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ағамның үйіне қалай жеткенімізді де білмей қалдық. </a:t>
            </a:r>
            <a:endParaRPr lang="kk-KZ" sz="27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6AE7E51C-25E8-4E31-8ABD-A876F9EBF8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735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8745"/>
    </mc:Choice>
    <mc:Fallback>
      <p:transition spd="slow" advTm="148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855741"/>
            <a:ext cx="7130752" cy="5146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Негізгі нұсқасы: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Мінген </a:t>
            </a:r>
            <a:r>
              <a:rPr lang="kk-KZ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атым торы</a:t>
            </a:r>
            <a:r>
              <a:rPr lang="kk-KZ" sz="4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</a:t>
            </a:r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Жалтарады</a:t>
            </a:r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қоян</a:t>
            </a:r>
            <a:r>
              <a:rPr lang="kk-KZ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</a:t>
            </a:r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Татулықтың б</a:t>
            </a:r>
            <a:r>
              <a:rPr lang="kk-KZ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елгісі</a:t>
            </a:r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Қозы-Көрпеш, Баян</a:t>
            </a:r>
            <a:r>
              <a:rPr lang="kk-KZ" sz="4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</a:t>
            </a:r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513533C2-8FF5-45B1-A027-E737A18852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40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7387"/>
    </mc:Choice>
    <mc:Fallback>
      <p:transition spd="slow" advTm="6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716658"/>
          </a:xfrm>
        </p:spPr>
        <p:txBody>
          <a:bodyPr/>
          <a:lstStyle/>
          <a:p>
            <a:r>
              <a:rPr lang="kk-KZ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r>
              <a:rPr lang="kk-K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9" y="1628800"/>
            <a:ext cx="7850832" cy="4282422"/>
          </a:xfrm>
        </p:spPr>
        <p:txBody>
          <a:bodyPr/>
          <a:lstStyle/>
          <a:p>
            <a:pPr lvl="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kk-KZ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 шығармашылығыңды ұсына алдың;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kk-KZ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көркемдегіш құралдарды  қолдана алдың.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0C2674-65F1-4F62-A27D-BE22800CF1BC}"/>
              </a:ext>
            </a:extLst>
          </p:cNvPr>
          <p:cNvSpPr txBox="1"/>
          <p:nvPr/>
        </p:nvSpPr>
        <p:spPr>
          <a:xfrm>
            <a:off x="1259632" y="3602645"/>
            <a:ext cx="74907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kk-KZ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Үйге тапсырма</a:t>
            </a:r>
            <a:r>
              <a:rPr lang="kk-KZ" sz="3600" b="1" i="1" dirty="0"/>
              <a:t>:</a:t>
            </a:r>
          </a:p>
          <a:p>
            <a:pPr marL="0" indent="0">
              <a:buNone/>
            </a:pPr>
            <a:endParaRPr lang="kk-KZ" sz="3600" dirty="0"/>
          </a:p>
          <a:p>
            <a:pPr marL="0" indent="0">
              <a:buNone/>
            </a:pP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Көркемдік тәсілдерді қолданып, не әңгіме, не естелік жазу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xmlns="" id="{D3A08D10-0535-4FD4-A304-D73D4F11B9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728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2027"/>
    </mc:Choice>
    <mc:Fallback>
      <p:transition spd="slow" advTm="13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85786" y="1268761"/>
            <a:ext cx="7772400" cy="936104"/>
          </a:xfrm>
        </p:spPr>
        <p:txBody>
          <a:bodyPr/>
          <a:lstStyle/>
          <a:p>
            <a:pPr eaLnBrk="1" hangingPunct="1"/>
            <a:r>
              <a:rPr lang="kk-KZ" sz="5400" dirty="0"/>
              <a:t>. 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899592" y="620688"/>
            <a:ext cx="7848872" cy="496855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k-KZ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мақсаты:</a:t>
            </a:r>
          </a:p>
          <a:p>
            <a:pPr algn="l"/>
            <a:r>
              <a:rPr lang="kk-K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11.3.6.1 әртүрлі тақырып бойынша көркемдегіш құралдарды ұтымды қолданып, шығармашылық жұмыстар (өлең, әңгіме, естелік, шығарма) ұсына білу</a:t>
            </a:r>
          </a:p>
          <a:p>
            <a:pPr algn="l"/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kk-KZ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мақсаты:</a:t>
            </a:r>
          </a:p>
          <a:p>
            <a:r>
              <a:rPr lang="kk-K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Көркемдегіш құралдарды ажыратып, </a:t>
            </a:r>
            <a:r>
              <a:rPr lang="kk-KZ" sz="3500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 жұмыста </a:t>
            </a:r>
            <a:r>
              <a:rPr lang="kk-K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ұтымды қолдану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C2390434-0250-40F6-8826-03BC278DAC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8476"/>
    </mc:Choice>
    <mc:Fallback>
      <p:transition spd="slow" advTm="28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1628800"/>
            <a:ext cx="6192688" cy="3352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kk-KZ" sz="36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Бағалау критерийі: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kk-K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kk-KZ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 шығармашылығын ұсына алады;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kk-KZ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көркемдегіш құралдарды  қолдана алады.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A58A92E0-665F-4E6F-9122-4CD577C0E3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82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474"/>
    </mc:Choice>
    <mc:Fallback>
      <p:transition spd="slow" advTm="1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69" y="255202"/>
            <a:ext cx="9144000" cy="5910102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dirty="0"/>
              <a:t/>
            </a:r>
            <a:br>
              <a:rPr lang="kk-KZ" b="1" dirty="0"/>
            </a:br>
            <a:r>
              <a:rPr lang="kk-KZ" b="1" dirty="0"/>
              <a:t/>
            </a:r>
            <a:br>
              <a:rPr lang="kk-KZ" b="1" dirty="0"/>
            </a:br>
            <a:r>
              <a:rPr lang="kk-KZ" sz="31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 тірек сөздерді пайдаланып, мына кітапта не жарияланғанын болжап көріңдер? </a:t>
            </a:r>
            <a:r>
              <a:rPr lang="ru-RU" sz="3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томдық                                  Монғолия өлкесі</a:t>
            </a:r>
            <a:br>
              <a:rPr lang="kk-KZ" sz="31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kk-KZ" sz="31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Қытай өлкесі                                   музыкалық мұра</a:t>
            </a:r>
            <a:br>
              <a:rPr lang="kk-KZ" sz="31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1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1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            ән-өлеңдер</a:t>
            </a:r>
            <a:endParaRPr lang="ru-RU" sz="31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2788" y="237475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</a:t>
            </a:r>
            <a:r>
              <a:rPr lang="kk-KZ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Болжа</a:t>
            </a:r>
            <a:endParaRPr lang="ru-RU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Файл:Энергосбережение.png — Vladim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3109" y="237475"/>
            <a:ext cx="650436" cy="79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1239" y="2852936"/>
            <a:ext cx="1707088" cy="2236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686226E7-D7C8-4137-A67B-5C2DD09C6E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024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4562"/>
    </mc:Choice>
    <mc:Fallback>
      <p:transition spd="slow" advTm="6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B58C67-9F22-4EDC-9265-383665501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052736"/>
            <a:ext cx="6591985" cy="3777622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Жауабыңды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тексер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kk-KZ" sz="2800" dirty="0">
                <a:solidFill>
                  <a:srgbClr val="3131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Монғолия, Қытай өлкелеріндегі қазақ халқының ән-өлеңдері жинақталған. </a:t>
            </a:r>
          </a:p>
          <a:p>
            <a:pPr marL="0" lvl="0" indent="0">
              <a:lnSpc>
                <a:spcPct val="107000"/>
              </a:lnSpc>
              <a:buNone/>
            </a:pP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kk-KZ" sz="2800" dirty="0">
                <a:solidFill>
                  <a:srgbClr val="3131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Халқымыздың музыкалық мұрасының 100 томдық жинағы жарық көрді. 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4628362F-9A53-4A75-9F6A-C342DC875F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6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791"/>
    </mc:Choice>
    <mc:Fallback>
      <p:transition spd="slow" advTm="3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C3C4EE-2FC1-4A1B-9970-442A72D52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645333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kern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«Бабалар сөзі» 100 томдығы туралы ақпарат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kk-KZ" sz="25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Алматыда Мәдениет және спорт министрлігі мен ұлттық Кітап палатасының қолдауымен Орталық Азия елдері фестивалі мен ІІІ Халықаралық кітап форумы аясында «Бабалар сөзі» атты қазақ фольклорының 100 томдығының тұсаукесері өтті.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kk-KZ" sz="25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Бұл жинақ «Мәдени мұра» мемлекеттік бағдарламасы аясында жарыққа шыққан.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kk-KZ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2014 жылы Франкфуртта өткен әлемдік кітап       жәрмеңкесінде қазақ фольклорының 100-томдық «Бабалар сөзі» топтамасы әлем жұртшылығына таныстырылды.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Бабалар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сөзі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Жүзтомдық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Астана, "Фолиант", 2013. Т. 100: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Ән-өлеңдер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- 440 бет.</a:t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C031C950-75CB-4E59-88F2-5154888AD4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92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7712"/>
    </mc:Choice>
    <mc:Fallback>
      <p:transition spd="slow" advTm="8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F88DF9B-3BFA-48DD-B2B8-7500652A1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332656"/>
            <a:ext cx="8136904" cy="6525344"/>
          </a:xfrm>
        </p:spPr>
        <p:txBody>
          <a:bodyPr>
            <a:normAutofit/>
          </a:bodyPr>
          <a:lstStyle/>
          <a:p>
            <a:pPr lvl="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Бабалар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сөзі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сериясының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100-томына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халық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ән-өлеңдерінің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аймақтық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үлгілері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әсіресе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Оңтүстік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Жетісу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Монғолияның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Баян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Өлгий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өлкесі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мен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Қытайдың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Шыңжаң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өңіріндегі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қазақтардың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музыкалық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мұралары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енді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kk-KZ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google.com/search?q=%D0%B1%D0%B0%D0%B1%D0%B0%D0%BB%D0%B0%D1%80+%D1%81%D3%A9%D0%B7%D1%96+100+%D1%82%D0%BE%D0%BC&amp;rlz=1C1EJFA_enKZ760KZ761&amp;oq=%D0%B1%D0%B0%D0%B1%D0%B0%D0%BB%D0%B0%D1%80&amp;aqs=chrome.2.69i57j0j69i59j0l4j0i395l3.2991j1j1&amp;sourceid=chrome&amp;ie=UTF-8</a:t>
            </a:r>
            <a:endParaRPr lang="ru-RU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532B60BE-AF00-4B57-B0DB-A5E03E77D8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97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177"/>
    </mc:Choice>
    <mc:Fallback>
      <p:transition spd="slow" advTm="45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624110"/>
            <a:ext cx="7922840" cy="5613202"/>
          </a:xfrm>
        </p:spPr>
        <p:txBody>
          <a:bodyPr>
            <a:normAutofit fontScale="90000"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kk-KZ" sz="27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sz="27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-тапсырма: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Өлеңді оқып отырып, көркемдегіш құралдарға талдау жаса.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1.Өлеңді түсініп оқиды;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Өлеңді оқып отырып, бірден көркемдік тәсілдерді атап, талдайды.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C3E5C172-5C67-4B7F-BA90-47942618D5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86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680"/>
    </mc:Choice>
    <mc:Fallback>
      <p:transition spd="slow" advTm="2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548680"/>
            <a:ext cx="8066857" cy="6309320"/>
          </a:xfrm>
        </p:spPr>
        <p:txBody>
          <a:bodyPr>
            <a:normAutofit fontScale="25000" lnSpcReduction="20000"/>
          </a:bodyPr>
          <a:lstStyle/>
          <a:p>
            <a:r>
              <a:rPr lang="kk-KZ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АҚ АЙША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Айналайын, қарағым, асыл айым,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Мінезімді несіне жасырайын.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Расыңмен көңіліңді берер болсаң,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Балапандай жем беріп асырайын.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 қалайсың, қарағым, мен дегенде,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Ұшар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қанат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де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жоқ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сен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дегенде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Тигізетін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құрбыңа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пайдаң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Сені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ойлаймын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күндіз-түн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шөлдегенде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</a:t>
            </a:r>
            <a:r>
              <a:rPr lang="en-US" sz="7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kk-KZ" sz="7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kk-KZ" sz="72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tilalemi.kz/tartu/one/652</a:t>
            </a:r>
            <a:endParaRPr lang="ru-RU" sz="7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D76CC9EA-E933-4B72-8855-6EB7A7DBB1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94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8829"/>
    </mc:Choice>
    <mc:Fallback>
      <p:transition spd="slow" advTm="88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2242</TotalTime>
  <Words>450</Words>
  <Application>Microsoft Office PowerPoint</Application>
  <PresentationFormat>Экран (4:3)</PresentationFormat>
  <Paragraphs>97</Paragraphs>
  <Slides>17</Slides>
  <Notes>0</Notes>
  <HiddenSlides>0</HiddenSlides>
  <MMClips>17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Легкий дым</vt:lpstr>
      <vt:lpstr>Слайд 1</vt:lpstr>
      <vt:lpstr>. </vt:lpstr>
      <vt:lpstr>Слайд 3</vt:lpstr>
      <vt:lpstr>  Берілген тірек сөздерді пайдаланып, мына кітапта не жарияланғанын болжап көріңдер?    100 томдық                                  Монғолия өлкесі     Қытай өлкесі                                   музыкалық мұра   халық            ән-өлеңдер</vt:lpstr>
      <vt:lpstr>Слайд 5</vt:lpstr>
      <vt:lpstr>Слайд 6</vt:lpstr>
      <vt:lpstr>Слайд 7</vt:lpstr>
      <vt:lpstr>       2-тапсырма:  Өлеңді оқып отырып, көркемдегіш құралдарға талдау жаса.   Дескриптор:   1.Өлеңді түсініп оқиды; 2. Өлеңді оқып отырып, бірден көркемдік тәсілдерді атап, талдайды. </vt:lpstr>
      <vt:lpstr>Слайд 9</vt:lpstr>
      <vt:lpstr>Слайд 10</vt:lpstr>
      <vt:lpstr>Слайд 11</vt:lpstr>
      <vt:lpstr>Слайд 12</vt:lpstr>
      <vt:lpstr>В. Әннің ерекшелігін көрсететін әңгіме құрастырып жаз.    Дескриптор: 1. сюжеттік оқиғалы әңгіме құрастырады; 2. әннің ерекшелігін немесе әсерлілігін көрсетеді; 3. көркемдік тәсілдерді қолданады. </vt:lpstr>
      <vt:lpstr>Слайд 14</vt:lpstr>
      <vt:lpstr>Слайд 15</vt:lpstr>
      <vt:lpstr>Слайд 16</vt:lpstr>
      <vt:lpstr>Қорытынды:</vt:lpstr>
    </vt:vector>
  </TitlesOfParts>
  <Company>URTISI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Turganai</cp:lastModifiedBy>
  <cp:revision>212</cp:revision>
  <cp:lastPrinted>2019-09-02T03:42:01Z</cp:lastPrinted>
  <dcterms:created xsi:type="dcterms:W3CDTF">2011-08-18T13:52:20Z</dcterms:created>
  <dcterms:modified xsi:type="dcterms:W3CDTF">2021-02-01T08:51:54Z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TC100690461049</vt:lpwstr>
  </property>
</Properties>
</file>