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0"/>
  </p:notesMasterIdLst>
  <p:sldIdLst>
    <p:sldId id="258" r:id="rId2"/>
    <p:sldId id="260" r:id="rId3"/>
    <p:sldId id="261" r:id="rId4"/>
    <p:sldId id="262" r:id="rId5"/>
    <p:sldId id="280" r:id="rId6"/>
    <p:sldId id="272" r:id="rId7"/>
    <p:sldId id="275" r:id="rId8"/>
    <p:sldId id="273" r:id="rId9"/>
    <p:sldId id="274" r:id="rId10"/>
    <p:sldId id="276" r:id="rId11"/>
    <p:sldId id="281" r:id="rId12"/>
    <p:sldId id="282" r:id="rId13"/>
    <p:sldId id="277" r:id="rId14"/>
    <p:sldId id="279" r:id="rId15"/>
    <p:sldId id="271" r:id="rId16"/>
    <p:sldId id="267" r:id="rId17"/>
    <p:sldId id="278" r:id="rId18"/>
    <p:sldId id="263" r:id="rId19"/>
  </p:sldIdLst>
  <p:sldSz cx="12192000" cy="6858000"/>
  <p:notesSz cx="6858000" cy="9144000"/>
  <p:custShowLst>
    <p:custShow name="Произвольный показ 1" id="0">
      <p:sldLst>
        <p:sld r:id="rId2"/>
        <p:sld r:id="rId3"/>
        <p:sld r:id="rId4"/>
        <p:sld r:id="rId5"/>
        <p:sld r:id="rId6"/>
        <p:sld r:id="rId7"/>
        <p:sld r:id="rId8"/>
        <p:sld r:id="rId9"/>
        <p:sld r:id="rId10"/>
        <p:sld r:id="rId11"/>
        <p:sld r:id="rId14"/>
        <p:sld r:id="rId15"/>
        <p:sld r:id="rId16"/>
        <p:sld r:id="rId17"/>
        <p:sld r:id="rId18"/>
        <p:sld r:id="rId19"/>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a Amanzholova" initials="TA" lastIdx="2" clrIdx="0">
    <p:extLst>
      <p:ext uri="{19B8F6BF-5375-455C-9EA6-DF929625EA0E}">
        <p15:presenceInfo xmlns:p15="http://schemas.microsoft.com/office/powerpoint/2012/main" userId="Tana Amanzhol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8"/>
    <p:penClr>
      <a:srgbClr val="7030A0"/>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CEF0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4660"/>
  </p:normalViewPr>
  <p:slideViewPr>
    <p:cSldViewPr snapToGrid="0">
      <p:cViewPr varScale="1">
        <p:scale>
          <a:sx n="69" d="100"/>
          <a:sy n="69" d="100"/>
        </p:scale>
        <p:origin x="4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C8BA0-A588-46C7-8A42-EA408BCFB383}" type="datetimeFigureOut">
              <a:rPr lang="ru-RU" smtClean="0"/>
              <a:t>13.01.2021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024C-CE13-4264-A1D9-3BA0372824DB}" type="slidenum">
              <a:rPr lang="ru-RU" smtClean="0"/>
              <a:t>‹#›</a:t>
            </a:fld>
            <a:endParaRPr lang="ru-RU"/>
          </a:p>
        </p:txBody>
      </p:sp>
    </p:spTree>
    <p:extLst>
      <p:ext uri="{BB962C8B-B14F-4D97-AF65-F5344CB8AC3E}">
        <p14:creationId xmlns:p14="http://schemas.microsoft.com/office/powerpoint/2010/main" val="377420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F4024C-CE13-4264-A1D9-3BA0372824DB}" type="slidenum">
              <a:rPr lang="ru-RU" smtClean="0"/>
              <a:t>1</a:t>
            </a:fld>
            <a:endParaRPr lang="ru-RU"/>
          </a:p>
        </p:txBody>
      </p:sp>
    </p:spTree>
    <p:extLst>
      <p:ext uri="{BB962C8B-B14F-4D97-AF65-F5344CB8AC3E}">
        <p14:creationId xmlns:p14="http://schemas.microsoft.com/office/powerpoint/2010/main" val="371240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6624873"/>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A99A684-0CB7-41E9-A4DF-5D1C2CA5BF6F}"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8257758"/>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EDD7C35-9E19-4518-A4B2-3B09CD8CC756}"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06017009"/>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196DA8-8897-4DDF-BFB6-5D83863C837A}"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0911822"/>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7004436-CA73-4D53-89B4-2A5C7347BF2F}"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7917611"/>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7004436-CA73-4D53-89B4-2A5C7347BF2F}"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5814013"/>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2347080"/>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13FEF9-69D0-4F8C-A336-59491FBEDC47}"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1356379"/>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1781384"/>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EB9C5D3-0140-4E75-8D7F-C0623D06DFD7}"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6378480"/>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64846345"/>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88275066"/>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3551897"/>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AE78-96A2-4A23-B183-3B6DB4374FE7}" type="datetimeFigureOut">
              <a:rPr lang="en-US" smtClean="0"/>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0489003"/>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AE0757-B101-4811-9189-10EB2F458E2D}" type="datetimeFigureOut">
              <a:rPr lang="en-US" smtClean="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2849057"/>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BDC078-589F-40E3-816C-EE21D62B5BBA}" type="datetimeFigureOut">
              <a:rPr lang="en-US" smtClean="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76030947"/>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004436-CA73-4D53-89B4-2A5C7347BF2F}" type="datetimeFigureOut">
              <a:rPr lang="en-US" smtClean="0"/>
              <a:t>1/13/2021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36875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hyperlink" Target="https://kk.wikipedia.org/wiki/%D0%91%D1%96%D1%80%D1%96%D0%BA%D0%BA%D0%B5%D0%BD_%D2%B0%D0%BB%D1%82%D1%82%D0%B0%D1%80_%D2%B0%D0%B9%D1%8B%D0%BC%D1%8B%D0%BD%D1%8B%D2%A3_%D2%9A%D0%B0%D1%83%D1%96%D0%BF%D1%81%D1%96%D0%B7%D0%B4%D1%96%D0%BA_%D0%9A%D0%B5%D2%A3%D0%B5%D1%81%D1%96"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66069" y="0"/>
            <a:ext cx="2825930" cy="646331"/>
          </a:xfrm>
          <a:prstGeom prst="rect">
            <a:avLst/>
          </a:prstGeom>
          <a:noFill/>
        </p:spPr>
        <p:txBody>
          <a:bodyPr wrap="square" rtlCol="0">
            <a:spAutoFit/>
          </a:bodyPr>
          <a:lstStyle/>
          <a:p>
            <a:pPr algn="ctr"/>
            <a:r>
              <a:rPr lang="kk-KZ" b="1" dirty="0" smtClean="0">
                <a:solidFill>
                  <a:schemeClr val="bg1"/>
                </a:solidFill>
                <a:latin typeface="Times New Roman" panose="02020603050405020304" pitchFamily="18" charset="0"/>
                <a:cs typeface="Times New Roman" panose="02020603050405020304" pitchFamily="18" charset="0"/>
              </a:rPr>
              <a:t>ҚАЗАҚ ТІЛІ  Т1   </a:t>
            </a:r>
          </a:p>
          <a:p>
            <a:pPr algn="ctr"/>
            <a:r>
              <a:rPr lang="kk-KZ" b="1" dirty="0" smtClean="0">
                <a:solidFill>
                  <a:schemeClr val="bg1"/>
                </a:solidFill>
                <a:latin typeface="Times New Roman" panose="02020603050405020304" pitchFamily="18" charset="0"/>
                <a:cs typeface="Times New Roman" panose="02020603050405020304" pitchFamily="18" charset="0"/>
              </a:rPr>
              <a:t>  11-сынып</a:t>
            </a:r>
          </a:p>
        </p:txBody>
      </p:sp>
      <p:sp>
        <p:nvSpPr>
          <p:cNvPr id="3" name="TextBox 2"/>
          <p:cNvSpPr txBox="1"/>
          <p:nvPr/>
        </p:nvSpPr>
        <p:spPr>
          <a:xfrm>
            <a:off x="222069" y="239097"/>
            <a:ext cx="9144000" cy="1384995"/>
          </a:xfrm>
          <a:prstGeom prst="rect">
            <a:avLst/>
          </a:prstGeom>
          <a:noFill/>
          <a:ln>
            <a:noFill/>
          </a:ln>
        </p:spPr>
        <p:txBody>
          <a:bodyPr wrap="square" rtlCol="0">
            <a:spAutoFit/>
          </a:bodyPr>
          <a:lstStyle/>
          <a:p>
            <a:r>
              <a:rPr lang="kk-KZ" sz="2800" b="1" dirty="0" smtClean="0">
                <a:solidFill>
                  <a:schemeClr val="bg1"/>
                </a:solidFill>
                <a:latin typeface="Times New Roman" panose="02020603050405020304" pitchFamily="18" charset="0"/>
                <a:cs typeface="Times New Roman" panose="02020603050405020304" pitchFamily="18" charset="0"/>
              </a:rPr>
              <a:t> </a:t>
            </a:r>
            <a:r>
              <a:rPr lang="kk-KZ" sz="2800" b="1" dirty="0" smtClean="0">
                <a:solidFill>
                  <a:srgbClr val="00B050"/>
                </a:solidFill>
                <a:latin typeface="Times New Roman" panose="02020603050405020304" pitchFamily="18" charset="0"/>
                <a:cs typeface="Times New Roman" panose="02020603050405020304" pitchFamily="18" charset="0"/>
              </a:rPr>
              <a:t>Бөлім тақырыбы:</a:t>
            </a:r>
            <a:r>
              <a:rPr lang="kk-KZ" sz="2800" b="1" dirty="0" smtClean="0">
                <a:solidFill>
                  <a:schemeClr val="accent2">
                    <a:lumMod val="75000"/>
                  </a:schemeClr>
                </a:solidFill>
                <a:latin typeface="Times New Roman" panose="02020603050405020304" pitchFamily="18" charset="0"/>
                <a:cs typeface="Times New Roman" panose="02020603050405020304" pitchFamily="18" charset="0"/>
              </a:rPr>
              <a:t> </a:t>
            </a:r>
          </a:p>
          <a:p>
            <a:pPr algn="ctr"/>
            <a:r>
              <a:rPr lang="kk-KZ" sz="2800" b="1" dirty="0">
                <a:solidFill>
                  <a:schemeClr val="bg1"/>
                </a:solidFill>
                <a:latin typeface="Times New Roman" panose="02020603050405020304" pitchFamily="18" charset="0"/>
                <a:cs typeface="Times New Roman" panose="02020603050405020304" pitchFamily="18" charset="0"/>
              </a:rPr>
              <a:t> </a:t>
            </a:r>
            <a:r>
              <a:rPr lang="kk-KZ" sz="2800" b="1" dirty="0" smtClean="0">
                <a:solidFill>
                  <a:srgbClr val="0070C0"/>
                </a:solidFill>
                <a:latin typeface="Times New Roman" panose="02020603050405020304" pitchFamily="18" charset="0"/>
                <a:cs typeface="Times New Roman" panose="02020603050405020304" pitchFamily="18" charset="0"/>
              </a:rPr>
              <a:t>Бейбітшілік, қауіпсіздік және жаһандық экономика. Шешендік сөздер.</a:t>
            </a:r>
          </a:p>
        </p:txBody>
      </p:sp>
      <p:sp>
        <p:nvSpPr>
          <p:cNvPr id="5" name="TextBox 4"/>
          <p:cNvSpPr txBox="1"/>
          <p:nvPr/>
        </p:nvSpPr>
        <p:spPr>
          <a:xfrm>
            <a:off x="222068" y="1831592"/>
            <a:ext cx="9744891" cy="523220"/>
          </a:xfrm>
          <a:prstGeom prst="rect">
            <a:avLst/>
          </a:prstGeom>
          <a:noFill/>
        </p:spPr>
        <p:txBody>
          <a:bodyPr wrap="square" rtlCol="0">
            <a:spAutoFit/>
          </a:bodyPr>
          <a:lstStyle/>
          <a:p>
            <a:r>
              <a:rPr lang="kk-KZ" dirty="0" smtClean="0"/>
              <a:t> </a:t>
            </a:r>
            <a:r>
              <a:rPr lang="kk-KZ" sz="2800" b="1" dirty="0" smtClean="0">
                <a:solidFill>
                  <a:srgbClr val="00B050"/>
                </a:solidFill>
                <a:latin typeface="Times New Roman" panose="02020603050405020304" pitchFamily="18" charset="0"/>
                <a:cs typeface="Times New Roman" panose="02020603050405020304" pitchFamily="18" charset="0"/>
              </a:rPr>
              <a:t>Сабақтың тақырыбы: </a:t>
            </a:r>
            <a:r>
              <a:rPr lang="kk-KZ" sz="2800" b="1" dirty="0" smtClean="0">
                <a:solidFill>
                  <a:schemeClr val="bg1"/>
                </a:solidFill>
                <a:latin typeface="Times New Roman" panose="02020603050405020304" pitchFamily="18" charset="0"/>
                <a:cs typeface="Times New Roman" panose="02020603050405020304" pitchFamily="18" charset="0"/>
              </a:rPr>
              <a:t> </a:t>
            </a:r>
            <a:r>
              <a:rPr lang="kk-KZ" sz="2800" b="1" dirty="0" smtClean="0">
                <a:solidFill>
                  <a:srgbClr val="0070C0"/>
                </a:solidFill>
                <a:latin typeface="Times New Roman" panose="02020603050405020304" pitchFamily="18" charset="0"/>
                <a:cs typeface="Times New Roman" panose="02020603050405020304" pitchFamily="18" charset="0"/>
              </a:rPr>
              <a:t>БҰҰ      Біріккен Ұлттар Ұйымы.</a:t>
            </a:r>
            <a:endParaRPr lang="ru-RU" sz="2800" b="1" dirty="0">
              <a:solidFill>
                <a:srgbClr val="0070C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stretch>
            <a:fillRect/>
          </a:stretch>
        </p:blipFill>
        <p:spPr>
          <a:xfrm>
            <a:off x="441792" y="2809353"/>
            <a:ext cx="4652721" cy="2813054"/>
          </a:xfrm>
          <a:prstGeom prst="rect">
            <a:avLst/>
          </a:prstGeom>
        </p:spPr>
      </p:pic>
      <p:pic>
        <p:nvPicPr>
          <p:cNvPr id="9" name="Рисунок 8"/>
          <p:cNvPicPr>
            <a:picLocks noChangeAspect="1"/>
          </p:cNvPicPr>
          <p:nvPr/>
        </p:nvPicPr>
        <p:blipFill>
          <a:blip r:embed="rId4"/>
          <a:stretch>
            <a:fillRect/>
          </a:stretch>
        </p:blipFill>
        <p:spPr>
          <a:xfrm>
            <a:off x="5264332" y="2809353"/>
            <a:ext cx="4506686" cy="2813054"/>
          </a:xfrm>
          <a:prstGeom prst="rect">
            <a:avLst/>
          </a:prstGeom>
        </p:spPr>
      </p:pic>
    </p:spTree>
    <p:extLst>
      <p:ext uri="{BB962C8B-B14F-4D97-AF65-F5344CB8AC3E}">
        <p14:creationId xmlns:p14="http://schemas.microsoft.com/office/powerpoint/2010/main" val="2990725432"/>
      </p:ext>
    </p:extLst>
  </p:cSld>
  <p:clrMapOvr>
    <a:masterClrMapping/>
  </p:clrMapOvr>
  <mc:AlternateContent xmlns:mc="http://schemas.openxmlformats.org/markup-compatibility/2006" xmlns:p14="http://schemas.microsoft.com/office/powerpoint/2010/main">
    <mc:Choice Requires="p14">
      <p:transition spd="slow" p14:dur="2000" advTm="18036">
        <p14:prism isContent="1"/>
      </p:transition>
    </mc:Choice>
    <mc:Fallback xmlns="">
      <p:transition spd="slow" advTm="18036">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43691"/>
            <a:ext cx="8596668" cy="796835"/>
          </a:xfrm>
        </p:spPr>
        <p:txBody>
          <a:bodyPr>
            <a:normAutofit/>
          </a:bodyPr>
          <a:lstStyle/>
          <a:p>
            <a:r>
              <a:rPr lang="kk-KZ" dirty="0" smtClean="0">
                <a:solidFill>
                  <a:srgbClr val="7030A0"/>
                </a:solidFill>
                <a:latin typeface="Times New Roman" panose="02020603050405020304" pitchFamily="18" charset="0"/>
                <a:cs typeface="Times New Roman" panose="02020603050405020304" pitchFamily="18" charset="0"/>
              </a:rPr>
              <a:t>Өзіңді тексер!</a:t>
            </a:r>
            <a:endParaRPr lang="ru-RU" dirty="0">
              <a:solidFill>
                <a:srgbClr val="7030A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64866" y="1120752"/>
            <a:ext cx="3737172" cy="932769"/>
          </a:xfrm>
          <a:prstGeom prst="rect">
            <a:avLst/>
          </a:prstGeom>
        </p:spPr>
      </p:pic>
      <p:pic>
        <p:nvPicPr>
          <p:cNvPr id="6" name="Рисунок 5"/>
          <p:cNvPicPr>
            <a:picLocks noChangeAspect="1"/>
          </p:cNvPicPr>
          <p:nvPr/>
        </p:nvPicPr>
        <p:blipFill>
          <a:blip r:embed="rId3"/>
          <a:stretch>
            <a:fillRect/>
          </a:stretch>
        </p:blipFill>
        <p:spPr>
          <a:xfrm>
            <a:off x="164866" y="2628181"/>
            <a:ext cx="3749365" cy="932769"/>
          </a:xfrm>
          <a:prstGeom prst="rect">
            <a:avLst/>
          </a:prstGeom>
        </p:spPr>
      </p:pic>
      <p:pic>
        <p:nvPicPr>
          <p:cNvPr id="7" name="Рисунок 6"/>
          <p:cNvPicPr>
            <a:picLocks noChangeAspect="1"/>
          </p:cNvPicPr>
          <p:nvPr/>
        </p:nvPicPr>
        <p:blipFill>
          <a:blip r:embed="rId4"/>
          <a:stretch>
            <a:fillRect/>
          </a:stretch>
        </p:blipFill>
        <p:spPr>
          <a:xfrm>
            <a:off x="164866" y="4227058"/>
            <a:ext cx="3737172" cy="932769"/>
          </a:xfrm>
          <a:prstGeom prst="rect">
            <a:avLst/>
          </a:prstGeom>
        </p:spPr>
      </p:pic>
      <p:pic>
        <p:nvPicPr>
          <p:cNvPr id="8" name="Рисунок 7"/>
          <p:cNvPicPr>
            <a:picLocks noChangeAspect="1"/>
          </p:cNvPicPr>
          <p:nvPr/>
        </p:nvPicPr>
        <p:blipFill>
          <a:blip r:embed="rId5"/>
          <a:stretch>
            <a:fillRect/>
          </a:stretch>
        </p:blipFill>
        <p:spPr>
          <a:xfrm>
            <a:off x="5194502" y="982584"/>
            <a:ext cx="4889416" cy="1457070"/>
          </a:xfrm>
          <a:prstGeom prst="rect">
            <a:avLst/>
          </a:prstGeom>
        </p:spPr>
      </p:pic>
      <p:pic>
        <p:nvPicPr>
          <p:cNvPr id="9" name="Рисунок 8"/>
          <p:cNvPicPr>
            <a:picLocks noChangeAspect="1"/>
          </p:cNvPicPr>
          <p:nvPr/>
        </p:nvPicPr>
        <p:blipFill>
          <a:blip r:embed="rId6"/>
          <a:stretch>
            <a:fillRect/>
          </a:stretch>
        </p:blipFill>
        <p:spPr>
          <a:xfrm>
            <a:off x="5194502" y="2694055"/>
            <a:ext cx="4889416" cy="932769"/>
          </a:xfrm>
          <a:prstGeom prst="rect">
            <a:avLst/>
          </a:prstGeom>
        </p:spPr>
      </p:pic>
      <p:pic>
        <p:nvPicPr>
          <p:cNvPr id="10" name="Рисунок 9"/>
          <p:cNvPicPr>
            <a:picLocks noChangeAspect="1"/>
          </p:cNvPicPr>
          <p:nvPr/>
        </p:nvPicPr>
        <p:blipFill>
          <a:blip r:embed="rId7"/>
          <a:stretch>
            <a:fillRect/>
          </a:stretch>
        </p:blipFill>
        <p:spPr>
          <a:xfrm>
            <a:off x="5194502" y="3881225"/>
            <a:ext cx="4889416" cy="1597290"/>
          </a:xfrm>
          <a:prstGeom prst="rect">
            <a:avLst/>
          </a:prstGeom>
        </p:spPr>
      </p:pic>
      <p:pic>
        <p:nvPicPr>
          <p:cNvPr id="11" name="Рисунок 10"/>
          <p:cNvPicPr>
            <a:picLocks noChangeAspect="1"/>
          </p:cNvPicPr>
          <p:nvPr/>
        </p:nvPicPr>
        <p:blipFill>
          <a:blip r:embed="rId8"/>
          <a:stretch>
            <a:fillRect/>
          </a:stretch>
        </p:blipFill>
        <p:spPr>
          <a:xfrm>
            <a:off x="4865289" y="1445402"/>
            <a:ext cx="329213" cy="371888"/>
          </a:xfrm>
          <a:prstGeom prst="rect">
            <a:avLst/>
          </a:prstGeom>
        </p:spPr>
      </p:pic>
      <p:pic>
        <p:nvPicPr>
          <p:cNvPr id="12" name="Рисунок 11"/>
          <p:cNvPicPr>
            <a:picLocks noChangeAspect="1"/>
          </p:cNvPicPr>
          <p:nvPr/>
        </p:nvPicPr>
        <p:blipFill>
          <a:blip r:embed="rId8"/>
          <a:stretch>
            <a:fillRect/>
          </a:stretch>
        </p:blipFill>
        <p:spPr>
          <a:xfrm>
            <a:off x="3879409" y="4371662"/>
            <a:ext cx="329213" cy="371888"/>
          </a:xfrm>
          <a:prstGeom prst="rect">
            <a:avLst/>
          </a:prstGeom>
        </p:spPr>
      </p:pic>
      <p:pic>
        <p:nvPicPr>
          <p:cNvPr id="13" name="Рисунок 12"/>
          <p:cNvPicPr>
            <a:picLocks noChangeAspect="1"/>
          </p:cNvPicPr>
          <p:nvPr/>
        </p:nvPicPr>
        <p:blipFill>
          <a:blip r:embed="rId8"/>
          <a:stretch>
            <a:fillRect/>
          </a:stretch>
        </p:blipFill>
        <p:spPr>
          <a:xfrm>
            <a:off x="3902037" y="2886427"/>
            <a:ext cx="329213" cy="371888"/>
          </a:xfrm>
          <a:prstGeom prst="rect">
            <a:avLst/>
          </a:prstGeom>
        </p:spPr>
      </p:pic>
      <p:pic>
        <p:nvPicPr>
          <p:cNvPr id="14" name="Рисунок 13"/>
          <p:cNvPicPr>
            <a:picLocks noChangeAspect="1"/>
          </p:cNvPicPr>
          <p:nvPr/>
        </p:nvPicPr>
        <p:blipFill>
          <a:blip r:embed="rId8"/>
          <a:stretch>
            <a:fillRect/>
          </a:stretch>
        </p:blipFill>
        <p:spPr>
          <a:xfrm>
            <a:off x="3902038" y="1401192"/>
            <a:ext cx="329213" cy="371888"/>
          </a:xfrm>
          <a:prstGeom prst="rect">
            <a:avLst/>
          </a:prstGeom>
        </p:spPr>
      </p:pic>
      <p:pic>
        <p:nvPicPr>
          <p:cNvPr id="17" name="Рисунок 16"/>
          <p:cNvPicPr>
            <a:picLocks noChangeAspect="1"/>
          </p:cNvPicPr>
          <p:nvPr/>
        </p:nvPicPr>
        <p:blipFill>
          <a:blip r:embed="rId9"/>
          <a:stretch>
            <a:fillRect/>
          </a:stretch>
        </p:blipFill>
        <p:spPr>
          <a:xfrm>
            <a:off x="4879047" y="2907836"/>
            <a:ext cx="329213" cy="371888"/>
          </a:xfrm>
          <a:prstGeom prst="rect">
            <a:avLst/>
          </a:prstGeom>
        </p:spPr>
      </p:pic>
      <p:pic>
        <p:nvPicPr>
          <p:cNvPr id="18" name="Рисунок 17"/>
          <p:cNvPicPr>
            <a:picLocks noChangeAspect="1"/>
          </p:cNvPicPr>
          <p:nvPr/>
        </p:nvPicPr>
        <p:blipFill>
          <a:blip r:embed="rId9"/>
          <a:stretch>
            <a:fillRect/>
          </a:stretch>
        </p:blipFill>
        <p:spPr>
          <a:xfrm>
            <a:off x="4865289" y="4357268"/>
            <a:ext cx="329214" cy="371888"/>
          </a:xfrm>
          <a:prstGeom prst="rect">
            <a:avLst/>
          </a:prstGeom>
        </p:spPr>
      </p:pic>
      <p:cxnSp>
        <p:nvCxnSpPr>
          <p:cNvPr id="21" name="Прямая со стрелкой 20"/>
          <p:cNvCxnSpPr>
            <a:stCxn id="14" idx="3"/>
          </p:cNvCxnSpPr>
          <p:nvPr/>
        </p:nvCxnSpPr>
        <p:spPr>
          <a:xfrm>
            <a:off x="4231251" y="1587136"/>
            <a:ext cx="647796" cy="1357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p:nvPicPr>
        <p:blipFill>
          <a:blip r:embed="rId10"/>
          <a:stretch>
            <a:fillRect/>
          </a:stretch>
        </p:blipFill>
        <p:spPr>
          <a:xfrm>
            <a:off x="4208622" y="3161692"/>
            <a:ext cx="691489" cy="1365691"/>
          </a:xfrm>
          <a:prstGeom prst="rect">
            <a:avLst/>
          </a:prstGeom>
        </p:spPr>
      </p:pic>
      <p:cxnSp>
        <p:nvCxnSpPr>
          <p:cNvPr id="26" name="Прямая со стрелкой 25"/>
          <p:cNvCxnSpPr/>
          <p:nvPr/>
        </p:nvCxnSpPr>
        <p:spPr>
          <a:xfrm flipV="1">
            <a:off x="4196429" y="1914814"/>
            <a:ext cx="668860" cy="2456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995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9382" y="168625"/>
            <a:ext cx="9185562" cy="6524863"/>
          </a:xfrm>
          <a:prstGeom prst="rect">
            <a:avLst/>
          </a:prstGeom>
        </p:spPr>
        <p:txBody>
          <a:bodyPr wrap="square">
            <a:spAutoFit/>
          </a:bodyPr>
          <a:lstStyle/>
          <a:p>
            <a:r>
              <a:rPr lang="ru-RU" dirty="0" smtClean="0"/>
              <a:t>    </a:t>
            </a:r>
          </a:p>
          <a:p>
            <a:r>
              <a:rPr lang="ru-RU" b="1" dirty="0">
                <a:solidFill>
                  <a:srgbClr val="7030A0"/>
                </a:solidFill>
              </a:rPr>
              <a:t> </a:t>
            </a:r>
            <a:r>
              <a:rPr lang="ru-RU" b="1" dirty="0" smtClean="0">
                <a:solidFill>
                  <a:srgbClr val="7030A0"/>
                </a:solidFill>
              </a:rPr>
              <a:t>      </a:t>
            </a:r>
            <a:r>
              <a:rPr lang="ru-RU" sz="2000" b="1" dirty="0" err="1" smtClean="0">
                <a:solidFill>
                  <a:srgbClr val="7030A0"/>
                </a:solidFill>
                <a:latin typeface="Times New Roman" panose="02020603050405020304" pitchFamily="18" charset="0"/>
                <a:cs typeface="Times New Roman" panose="02020603050405020304" pitchFamily="18" charset="0"/>
              </a:rPr>
              <a:t>Біріккен</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Ұлттар</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Ұйымының</a:t>
            </a:r>
            <a:r>
              <a:rPr lang="ru-RU" sz="2000" b="1" dirty="0">
                <a:solidFill>
                  <a:srgbClr val="7030A0"/>
                </a:solidFill>
                <a:latin typeface="Times New Roman" panose="02020603050405020304" pitchFamily="18" charset="0"/>
                <a:cs typeface="Times New Roman" panose="02020603050405020304" pitchFamily="18" charset="0"/>
              </a:rPr>
              <a:t> Бас </a:t>
            </a:r>
            <a:r>
              <a:rPr lang="ru-RU" sz="2000" b="1" dirty="0" err="1" smtClean="0">
                <a:solidFill>
                  <a:srgbClr val="7030A0"/>
                </a:solidFill>
                <a:latin typeface="Times New Roman" panose="02020603050405020304" pitchFamily="18" charset="0"/>
                <a:cs typeface="Times New Roman" panose="02020603050405020304" pitchFamily="18" charset="0"/>
              </a:rPr>
              <a:t>Ассамблеясы</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2000" dirty="0" smtClean="0">
                <a:solidFill>
                  <a:srgbClr val="002060"/>
                </a:solidFill>
                <a:latin typeface="Times New Roman" panose="02020603050405020304" pitchFamily="18" charset="0"/>
                <a:cs typeface="Times New Roman" panose="02020603050405020304" pitchFamily="18" charset="0"/>
              </a:rPr>
              <a:t>БҰҰ-</a:t>
            </a:r>
            <a:r>
              <a:rPr lang="ru-RU" sz="2000" dirty="0" err="1" smtClean="0">
                <a:solidFill>
                  <a:srgbClr val="002060"/>
                </a:solidFill>
                <a:latin typeface="Times New Roman" panose="02020603050405020304" pitchFamily="18" charset="0"/>
                <a:cs typeface="Times New Roman" panose="02020603050405020304" pitchFamily="18" charset="0"/>
              </a:rPr>
              <a:t>ның</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Жарғысына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сәйкес</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ынтымақтастықтың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ортақ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қағидаларын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талқылауға</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hlinkClick r:id="rId2" tooltip="Біріккен Ұлттар Ұйымының Қауіпсіздік Кеңесі"/>
              </a:rPr>
              <a:t>Қауіпсіздік</a:t>
            </a:r>
            <a:r>
              <a:rPr lang="ru-RU" sz="2000" b="1" dirty="0">
                <a:solidFill>
                  <a:srgbClr val="002060"/>
                </a:solidFill>
                <a:latin typeface="Times New Roman" panose="02020603050405020304" pitchFamily="18" charset="0"/>
                <a:cs typeface="Times New Roman" panose="02020603050405020304" pitchFamily="18" charset="0"/>
                <a:hlinkClick r:id="rId2" tooltip="Біріккен Ұлттар Ұйымының Қауіпсіздік Кеңесі"/>
              </a:rPr>
              <a:t> </a:t>
            </a:r>
            <a:r>
              <a:rPr lang="ru-RU" sz="2000" b="1" dirty="0" err="1">
                <a:solidFill>
                  <a:srgbClr val="002060"/>
                </a:solidFill>
                <a:latin typeface="Times New Roman" panose="02020603050405020304" pitchFamily="18" charset="0"/>
                <a:cs typeface="Times New Roman" panose="02020603050405020304" pitchFamily="18" charset="0"/>
                <a:hlinkClick r:id="rId2" tooltip="Біріккен Ұлттар Ұйымының Қауіпсіздік Кеңесі"/>
              </a:rPr>
              <a:t>Кеңесіне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нақты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ұсыныстар</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жасауға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уәкілетті</a:t>
            </a:r>
            <a:r>
              <a:rPr lang="ru-RU" sz="2000" dirty="0" smtClean="0">
                <a:solidFill>
                  <a:srgbClr val="002060"/>
                </a:solidFill>
                <a:latin typeface="Times New Roman" panose="02020603050405020304" pitchFamily="18" charset="0"/>
                <a:cs typeface="Times New Roman" panose="02020603050405020304" pitchFamily="18" charset="0"/>
              </a:rPr>
              <a:t>.</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Халықтар</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арасындағы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ортақ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игіліктер</a:t>
            </a:r>
            <a:r>
              <a:rPr lang="ru-RU" sz="2000" dirty="0">
                <a:solidFill>
                  <a:srgbClr val="002060"/>
                </a:solidFill>
                <a:latin typeface="Times New Roman" panose="02020603050405020304" pitchFamily="18" charset="0"/>
                <a:cs typeface="Times New Roman" panose="02020603050405020304" pitchFamily="18" charset="0"/>
              </a:rPr>
              <a:t> мен </a:t>
            </a:r>
            <a:r>
              <a:rPr lang="ru-RU" sz="2000" dirty="0" err="1">
                <a:solidFill>
                  <a:srgbClr val="002060"/>
                </a:solidFill>
                <a:latin typeface="Times New Roman" panose="02020603050405020304" pitchFamily="18" charset="0"/>
                <a:cs typeface="Times New Roman" panose="02020603050405020304" pitchFamily="18" charset="0"/>
              </a:rPr>
              <a:t>достық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қарым-қатынастарға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нұқсан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келтіруі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ықтимал</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шараларды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жоюды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ұсынады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Қауіпсіздік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Кеңесінің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және</a:t>
            </a:r>
            <a:r>
              <a:rPr lang="ru-RU" sz="2000" dirty="0">
                <a:solidFill>
                  <a:srgbClr val="002060"/>
                </a:solidFill>
                <a:latin typeface="Times New Roman" panose="02020603050405020304" pitchFamily="18" charset="0"/>
                <a:cs typeface="Times New Roman" panose="02020603050405020304" pitchFamily="18" charset="0"/>
              </a:rPr>
              <a:t> БҰҰ-</a:t>
            </a:r>
            <a:r>
              <a:rPr lang="ru-RU" sz="2000" dirty="0" err="1">
                <a:solidFill>
                  <a:srgbClr val="002060"/>
                </a:solidFill>
                <a:latin typeface="Times New Roman" panose="02020603050405020304" pitchFamily="18" charset="0"/>
                <a:cs typeface="Times New Roman" panose="02020603050405020304" pitchFamily="18" charset="0"/>
              </a:rPr>
              <a:t>ның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басқа</a:t>
            </a:r>
            <a:r>
              <a:rPr lang="ru-RU" sz="2000" dirty="0">
                <a:solidFill>
                  <a:srgbClr val="002060"/>
                </a:solidFill>
                <a:latin typeface="Times New Roman" panose="02020603050405020304" pitchFamily="18" charset="0"/>
                <a:cs typeface="Times New Roman" panose="02020603050405020304" pitchFamily="18" charset="0"/>
              </a:rPr>
              <a:t> да </a:t>
            </a:r>
            <a:r>
              <a:rPr lang="ru-RU" sz="2000" dirty="0" err="1">
                <a:solidFill>
                  <a:srgbClr val="002060"/>
                </a:solidFill>
                <a:latin typeface="Times New Roman" panose="02020603050405020304" pitchFamily="18" charset="0"/>
                <a:cs typeface="Times New Roman" panose="02020603050405020304" pitchFamily="18" charset="0"/>
              </a:rPr>
              <a:t>органдарының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баяндамаларын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талқылауға</a:t>
            </a:r>
            <a:r>
              <a:rPr lang="ru-RU" sz="2000" dirty="0">
                <a:solidFill>
                  <a:srgbClr val="002060"/>
                </a:solidFill>
                <a:latin typeface="Times New Roman" panose="02020603050405020304" pitchFamily="18" charset="0"/>
                <a:cs typeface="Times New Roman" panose="02020603050405020304" pitchFamily="18" charset="0"/>
              </a:rPr>
              <a:t>, БҰҰ </a:t>
            </a:r>
            <a:r>
              <a:rPr lang="ru-RU" sz="2000" dirty="0" err="1">
                <a:solidFill>
                  <a:srgbClr val="002060"/>
                </a:solidFill>
                <a:latin typeface="Times New Roman" panose="02020603050405020304" pitchFamily="18" charset="0"/>
                <a:cs typeface="Times New Roman" panose="02020603050405020304" pitchFamily="18" charset="0"/>
              </a:rPr>
              <a:t>бюджетін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қарап</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бекітуге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міндетті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сонымен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қатар</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мамандандырылған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мекемелер</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арасындағы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қаржылық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және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бюджеттік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келісімдерді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бекітеді</a:t>
            </a:r>
            <a:r>
              <a:rPr lang="ru-RU" sz="2000" dirty="0" smtClean="0">
                <a:solidFill>
                  <a:srgbClr val="002060"/>
                </a:solidFill>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p>
          <a:p>
            <a:r>
              <a:rPr lang="ru-RU" sz="2000" dirty="0" smtClean="0">
                <a:latin typeface="Times New Roman" panose="02020603050405020304" pitchFamily="18" charset="0"/>
                <a:cs typeface="Times New Roman" panose="02020603050405020304" pitchFamily="18" charset="0"/>
              </a:rPr>
              <a:t>       </a:t>
            </a:r>
            <a:r>
              <a:rPr lang="ru-RU" sz="2000" b="1" dirty="0" err="1" smtClean="0">
                <a:solidFill>
                  <a:srgbClr val="7030A0"/>
                </a:solidFill>
                <a:latin typeface="Times New Roman" panose="02020603050405020304" pitchFamily="18" charset="0"/>
                <a:cs typeface="Times New Roman" panose="02020603050405020304" pitchFamily="18" charset="0"/>
              </a:rPr>
              <a:t>Қауіпсіздік</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err="1" smtClean="0">
                <a:solidFill>
                  <a:srgbClr val="7030A0"/>
                </a:solidFill>
                <a:latin typeface="Times New Roman" panose="02020603050405020304" pitchFamily="18" charset="0"/>
                <a:cs typeface="Times New Roman" panose="02020603050405020304" pitchFamily="18" charset="0"/>
              </a:rPr>
              <a:t>кеңесі</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халықаралық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бейбітшілік</a:t>
            </a:r>
            <a:r>
              <a:rPr lang="ru-RU" sz="2000" dirty="0" smtClean="0">
                <a:solidFill>
                  <a:srgbClr val="002060"/>
                </a:solidFill>
                <a:latin typeface="Times New Roman" panose="02020603050405020304" pitchFamily="18" charset="0"/>
                <a:cs typeface="Times New Roman" panose="02020603050405020304" pitchFamily="18" charset="0"/>
              </a:rPr>
              <a:t> пен </a:t>
            </a:r>
            <a:r>
              <a:rPr lang="ru-RU" sz="2000" dirty="0" err="1" smtClean="0">
                <a:solidFill>
                  <a:srgbClr val="002060"/>
                </a:solidFill>
                <a:latin typeface="Times New Roman" panose="02020603050405020304" pitchFamily="18" charset="0"/>
                <a:cs typeface="Times New Roman" panose="02020603050405020304" pitchFamily="18" charset="0"/>
              </a:rPr>
              <a:t>қауіпсіздікүшін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күреседі</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Оның</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шығарған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барлық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шешімдеріне</a:t>
            </a:r>
            <a:r>
              <a:rPr lang="ru-RU" sz="2000" dirty="0" smtClean="0">
                <a:solidFill>
                  <a:srgbClr val="002060"/>
                </a:solidFill>
                <a:latin typeface="Times New Roman" panose="02020603050405020304" pitchFamily="18" charset="0"/>
                <a:cs typeface="Times New Roman" panose="02020603050405020304" pitchFamily="18" charset="0"/>
              </a:rPr>
              <a:t> БҰҰ </a:t>
            </a:r>
            <a:r>
              <a:rPr lang="ru-RU" sz="2000" dirty="0" err="1" smtClean="0">
                <a:solidFill>
                  <a:srgbClr val="002060"/>
                </a:solidFill>
                <a:latin typeface="Times New Roman" panose="02020603050405020304" pitchFamily="18" charset="0"/>
                <a:cs typeface="Times New Roman" panose="02020603050405020304" pitchFamily="18" charset="0"/>
              </a:rPr>
              <a:t>мүшелері</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бағынуы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керек</a:t>
            </a:r>
            <a:r>
              <a:rPr lang="ru-RU" sz="2000" dirty="0" smtClean="0">
                <a:solidFill>
                  <a:srgbClr val="002060"/>
                </a:solidFill>
                <a:latin typeface="Times New Roman" panose="02020603050405020304" pitchFamily="18" charset="0"/>
                <a:cs typeface="Times New Roman" panose="02020603050405020304" pitchFamily="18" charset="0"/>
              </a:rPr>
              <a:t>. Бес </a:t>
            </a:r>
            <a:r>
              <a:rPr lang="ru-RU" sz="2000" dirty="0" err="1" smtClean="0">
                <a:solidFill>
                  <a:srgbClr val="002060"/>
                </a:solidFill>
                <a:latin typeface="Times New Roman" panose="02020603050405020304" pitchFamily="18" charset="0"/>
                <a:cs typeface="Times New Roman" panose="02020603050405020304" pitchFamily="18" charset="0"/>
              </a:rPr>
              <a:t>тұрақты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мүшелері</a:t>
            </a:r>
            <a:r>
              <a:rPr lang="ru-RU" sz="2000" dirty="0" smtClean="0">
                <a:solidFill>
                  <a:srgbClr val="002060"/>
                </a:solidFill>
                <a:latin typeface="Times New Roman" panose="02020603050405020304" pitchFamily="18" charset="0"/>
                <a:cs typeface="Times New Roman" panose="02020603050405020304" pitchFamily="18" charset="0"/>
              </a:rPr>
              <a:t> (АҚШ, </a:t>
            </a:r>
            <a:r>
              <a:rPr lang="ru-RU" sz="2000" dirty="0" err="1" smtClean="0">
                <a:solidFill>
                  <a:srgbClr val="002060"/>
                </a:solidFill>
                <a:latin typeface="Times New Roman" panose="02020603050405020304" pitchFamily="18" charset="0"/>
                <a:cs typeface="Times New Roman" panose="02020603050405020304" pitchFamily="18" charset="0"/>
              </a:rPr>
              <a:t>Ұлыбритания</a:t>
            </a:r>
            <a:r>
              <a:rPr lang="ru-RU" sz="2000" dirty="0" smtClean="0">
                <a:solidFill>
                  <a:srgbClr val="002060"/>
                </a:solidFill>
                <a:latin typeface="Times New Roman" panose="02020603050405020304" pitchFamily="18" charset="0"/>
                <a:cs typeface="Times New Roman" panose="02020603050405020304" pitchFamily="18" charset="0"/>
              </a:rPr>
              <a:t>, Франция, </a:t>
            </a:r>
            <a:r>
              <a:rPr lang="ru-RU" sz="2000" dirty="0" err="1" smtClean="0">
                <a:solidFill>
                  <a:srgbClr val="002060"/>
                </a:solidFill>
                <a:latin typeface="Times New Roman" panose="02020603050405020304" pitchFamily="18" charset="0"/>
                <a:cs typeface="Times New Roman" panose="02020603050405020304" pitchFamily="18" charset="0"/>
              </a:rPr>
              <a:t>Қытай</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Ресей</a:t>
            </a:r>
            <a:r>
              <a:rPr lang="ru-RU" sz="2000" dirty="0" smtClean="0">
                <a:solidFill>
                  <a:srgbClr val="002060"/>
                </a:solidFill>
                <a:latin typeface="Times New Roman" panose="02020603050405020304" pitchFamily="18" charset="0"/>
                <a:cs typeface="Times New Roman" panose="02020603050405020304" pitchFamily="18" charset="0"/>
              </a:rPr>
              <a:t>) вето </a:t>
            </a:r>
            <a:r>
              <a:rPr lang="ru-RU" sz="2000" dirty="0" err="1" smtClean="0">
                <a:solidFill>
                  <a:srgbClr val="002060"/>
                </a:solidFill>
                <a:latin typeface="Times New Roman" panose="02020603050405020304" pitchFamily="18" charset="0"/>
                <a:cs typeface="Times New Roman" panose="02020603050405020304" pitchFamily="18" charset="0"/>
              </a:rPr>
              <a:t>құқығына</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ие</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Қалған</a:t>
            </a:r>
            <a:r>
              <a:rPr lang="ru-RU" sz="2000" dirty="0" smtClean="0">
                <a:solidFill>
                  <a:srgbClr val="002060"/>
                </a:solidFill>
                <a:latin typeface="Times New Roman" panose="02020603050405020304" pitchFamily="18" charset="0"/>
                <a:cs typeface="Times New Roman" panose="02020603050405020304" pitchFamily="18" charset="0"/>
              </a:rPr>
              <a:t> 10 </a:t>
            </a:r>
            <a:r>
              <a:rPr lang="ru-RU" sz="2000" dirty="0" err="1" smtClean="0">
                <a:solidFill>
                  <a:srgbClr val="002060"/>
                </a:solidFill>
                <a:latin typeface="Times New Roman" panose="02020603050405020304" pitchFamily="18" charset="0"/>
                <a:cs typeface="Times New Roman" panose="02020603050405020304" pitchFamily="18" charset="0"/>
              </a:rPr>
              <a:t>тұрақсыз</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мүшелерін</a:t>
            </a:r>
            <a:r>
              <a:rPr lang="ru-RU" sz="2000" dirty="0" smtClean="0">
                <a:solidFill>
                  <a:srgbClr val="002060"/>
                </a:solidFill>
                <a:latin typeface="Times New Roman" panose="02020603050405020304" pitchFamily="18" charset="0"/>
                <a:cs typeface="Times New Roman" panose="02020603050405020304" pitchFamily="18" charset="0"/>
              </a:rPr>
              <a:t> БҰҰ  </a:t>
            </a:r>
            <a:r>
              <a:rPr lang="ru-RU" sz="2000" dirty="0" err="1">
                <a:solidFill>
                  <a:srgbClr val="002060"/>
                </a:solidFill>
                <a:latin typeface="Times New Roman" panose="02020603050405020304" pitchFamily="18" charset="0"/>
                <a:cs typeface="Times New Roman" panose="02020603050405020304" pitchFamily="18" charset="0"/>
              </a:rPr>
              <a:t>Ж</a:t>
            </a:r>
            <a:r>
              <a:rPr lang="ru-RU" sz="2000" dirty="0" err="1" smtClean="0">
                <a:solidFill>
                  <a:srgbClr val="002060"/>
                </a:solidFill>
                <a:latin typeface="Times New Roman" panose="02020603050405020304" pitchFamily="18" charset="0"/>
                <a:cs typeface="Times New Roman" panose="02020603050405020304" pitchFamily="18" charset="0"/>
              </a:rPr>
              <a:t>арғысының</a:t>
            </a:r>
            <a:r>
              <a:rPr lang="ru-RU" sz="2000" dirty="0" smtClean="0">
                <a:solidFill>
                  <a:srgbClr val="002060"/>
                </a:solidFill>
                <a:latin typeface="Times New Roman" panose="02020603050405020304" pitchFamily="18" charset="0"/>
                <a:cs typeface="Times New Roman" panose="02020603050405020304" pitchFamily="18" charset="0"/>
              </a:rPr>
              <a:t> 23- </a:t>
            </a:r>
            <a:r>
              <a:rPr lang="ru-RU" sz="2000" dirty="0" err="1" smtClean="0">
                <a:solidFill>
                  <a:srgbClr val="002060"/>
                </a:solidFill>
                <a:latin typeface="Times New Roman" panose="02020603050405020304" pitchFamily="18" charset="0"/>
                <a:cs typeface="Times New Roman" panose="02020603050405020304" pitchFamily="18" charset="0"/>
              </a:rPr>
              <a:t>бабына</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сәйкес</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сайланады</a:t>
            </a:r>
            <a:r>
              <a:rPr lang="ru-RU" sz="2000" dirty="0" smtClean="0">
                <a:latin typeface="Times New Roman" panose="02020603050405020304" pitchFamily="18" charset="0"/>
                <a:cs typeface="Times New Roman" panose="02020603050405020304" pitchFamily="18" charset="0"/>
              </a:rPr>
              <a:t>.</a:t>
            </a:r>
          </a:p>
          <a:p>
            <a:endParaRPr lang="kk-KZ" sz="2000" dirty="0" smtClean="0">
              <a:latin typeface="Times New Roman" panose="02020603050405020304" pitchFamily="18" charset="0"/>
              <a:cs typeface="Times New Roman" panose="02020603050405020304" pitchFamily="18" charset="0"/>
            </a:endParaRPr>
          </a:p>
          <a:p>
            <a:r>
              <a:rPr lang="kk-KZ" sz="2000" dirty="0" smtClean="0">
                <a:latin typeface="Times New Roman" panose="02020603050405020304" pitchFamily="18" charset="0"/>
                <a:cs typeface="Times New Roman" panose="02020603050405020304" pitchFamily="18" charset="0"/>
              </a:rPr>
              <a:t>      </a:t>
            </a:r>
            <a:r>
              <a:rPr lang="kk-KZ" sz="2000" b="1" dirty="0" smtClean="0">
                <a:solidFill>
                  <a:srgbClr val="7030A0"/>
                </a:solidFill>
                <a:latin typeface="Times New Roman" panose="02020603050405020304" pitchFamily="18" charset="0"/>
                <a:cs typeface="Times New Roman" panose="02020603050405020304" pitchFamily="18" charset="0"/>
              </a:rPr>
              <a:t>Хатшылық </a:t>
            </a:r>
            <a:r>
              <a:rPr lang="kk-KZ" sz="2000" dirty="0">
                <a:latin typeface="Times New Roman" panose="02020603050405020304" pitchFamily="18" charset="0"/>
                <a:cs typeface="Times New Roman" panose="02020603050405020304" pitchFamily="18" charset="0"/>
              </a:rPr>
              <a:t>- </a:t>
            </a:r>
            <a:r>
              <a:rPr lang="kk-KZ" sz="2000" dirty="0">
                <a:solidFill>
                  <a:srgbClr val="002060"/>
                </a:solidFill>
                <a:latin typeface="Times New Roman" panose="02020603050405020304" pitchFamily="18" charset="0"/>
                <a:cs typeface="Times New Roman" panose="02020603050405020304" pitchFamily="18" charset="0"/>
              </a:rPr>
              <a:t>бұл әлемнің барлық БҰҰ </a:t>
            </a:r>
            <a:r>
              <a:rPr lang="kk-KZ" sz="2000" dirty="0" smtClean="0">
                <a:solidFill>
                  <a:srgbClr val="002060"/>
                </a:solidFill>
                <a:latin typeface="Times New Roman" panose="02020603050405020304" pitchFamily="18" charset="0"/>
                <a:cs typeface="Times New Roman" panose="02020603050405020304" pitchFamily="18" charset="0"/>
              </a:rPr>
              <a:t>кеңселерінде </a:t>
            </a:r>
            <a:r>
              <a:rPr lang="kk-KZ" sz="2000" dirty="0">
                <a:solidFill>
                  <a:srgbClr val="002060"/>
                </a:solidFill>
                <a:latin typeface="Times New Roman" panose="02020603050405020304" pitchFamily="18" charset="0"/>
                <a:cs typeface="Times New Roman" panose="02020603050405020304" pitchFamily="18" charset="0"/>
              </a:rPr>
              <a:t>түрлі ресми жұмыстармен айналысатын халықаралық персонал. Негізгі кеңселері Нью-Йоркте, Женевада және Венада</a:t>
            </a:r>
            <a:r>
              <a:rPr lang="kk-KZ" sz="2000" dirty="0" smtClean="0">
                <a:solidFill>
                  <a:srgbClr val="002060"/>
                </a:solidFill>
                <a:latin typeface="Times New Roman" panose="02020603050405020304" pitchFamily="18" charset="0"/>
                <a:cs typeface="Times New Roman" panose="02020603050405020304" pitchFamily="18" charset="0"/>
              </a:rPr>
              <a:t>. Хатшылықты </a:t>
            </a:r>
            <a:r>
              <a:rPr lang="kk-KZ" sz="2000" dirty="0">
                <a:solidFill>
                  <a:srgbClr val="002060"/>
                </a:solidFill>
                <a:latin typeface="Times New Roman" panose="02020603050405020304" pitchFamily="18" charset="0"/>
                <a:cs typeface="Times New Roman" panose="02020603050405020304" pitchFamily="18" charset="0"/>
              </a:rPr>
              <a:t>бас хатшы басқарады</a:t>
            </a:r>
            <a:r>
              <a:rPr lang="kk-KZ" sz="2000" dirty="0" smtClean="0">
                <a:solidFill>
                  <a:srgbClr val="002060"/>
                </a:solidFill>
                <a:latin typeface="Times New Roman" panose="02020603050405020304" pitchFamily="18" charset="0"/>
                <a:cs typeface="Times New Roman" panose="02020603050405020304" pitchFamily="18" charset="0"/>
              </a:rPr>
              <a:t>.</a:t>
            </a:r>
          </a:p>
          <a:p>
            <a:endParaRPr lang="kk-KZ" sz="2000" dirty="0">
              <a:latin typeface="Times New Roman" panose="02020603050405020304" pitchFamily="18" charset="0"/>
              <a:cs typeface="Times New Roman" panose="02020603050405020304" pitchFamily="18" charset="0"/>
            </a:endParaRPr>
          </a:p>
          <a:p>
            <a:endParaRPr lang="kk-KZ"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8732571"/>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5636" y="307723"/>
            <a:ext cx="9518073" cy="5293757"/>
          </a:xfrm>
          <a:prstGeom prst="rect">
            <a:avLst/>
          </a:prstGeom>
        </p:spPr>
        <p:txBody>
          <a:bodyPr wrap="square">
            <a:spAutoFit/>
          </a:bodyPr>
          <a:lstStyle/>
          <a:p>
            <a:r>
              <a:rPr lang="ru-RU" dirty="0"/>
              <a:t> </a:t>
            </a:r>
            <a:r>
              <a:rPr lang="ru-RU" dirty="0" smtClean="0"/>
              <a:t>  </a:t>
            </a:r>
          </a:p>
          <a:p>
            <a:r>
              <a:rPr lang="ru-RU" dirty="0" smtClean="0"/>
              <a:t>   </a:t>
            </a:r>
            <a:r>
              <a:rPr lang="ru-RU" sz="2000" b="1" dirty="0" err="1" smtClean="0">
                <a:solidFill>
                  <a:srgbClr val="7030A0"/>
                </a:solidFill>
                <a:latin typeface="Times New Roman" panose="02020603050405020304" pitchFamily="18" charset="0"/>
                <a:cs typeface="Times New Roman" panose="02020603050405020304" pitchFamily="18" charset="0"/>
              </a:rPr>
              <a:t>Экономикалық</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және</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әлеуметтік</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кеңес</a:t>
            </a:r>
            <a:r>
              <a:rPr lang="ru-RU" sz="2000" b="1" dirty="0">
                <a:solidFill>
                  <a:srgbClr val="7030A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 5 </a:t>
            </a:r>
            <a:r>
              <a:rPr lang="ru-RU" sz="2000" dirty="0" err="1">
                <a:solidFill>
                  <a:srgbClr val="002060"/>
                </a:solidFill>
                <a:latin typeface="Times New Roman" panose="02020603050405020304" pitchFamily="18" charset="0"/>
                <a:cs typeface="Times New Roman" panose="02020603050405020304" pitchFamily="18" charset="0"/>
              </a:rPr>
              <a:t>аймақтық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комиссиядан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тұрады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Еуропалық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экономикалық</a:t>
            </a:r>
            <a:r>
              <a:rPr lang="ru-RU" sz="2000" dirty="0">
                <a:solidFill>
                  <a:srgbClr val="002060"/>
                </a:solidFill>
                <a:latin typeface="Times New Roman" panose="02020603050405020304" pitchFamily="18" charset="0"/>
                <a:cs typeface="Times New Roman" panose="02020603050405020304" pitchFamily="18" charset="0"/>
              </a:rPr>
              <a:t> комиссия, Азия </a:t>
            </a:r>
            <a:r>
              <a:rPr lang="ru-RU" sz="2000" dirty="0" err="1">
                <a:solidFill>
                  <a:srgbClr val="002060"/>
                </a:solidFill>
                <a:latin typeface="Times New Roman" panose="02020603050405020304" pitchFamily="18" charset="0"/>
                <a:cs typeface="Times New Roman" panose="02020603050405020304" pitchFamily="18" charset="0"/>
              </a:rPr>
              <a:t>және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Тынық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мұхиты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үшін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Батыс</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Азия </a:t>
            </a:r>
            <a:r>
              <a:rPr lang="ru-RU" sz="2000" dirty="0" err="1" smtClean="0">
                <a:solidFill>
                  <a:srgbClr val="002060"/>
                </a:solidFill>
                <a:latin typeface="Times New Roman" panose="02020603050405020304" pitchFamily="18" charset="0"/>
                <a:cs typeface="Times New Roman" panose="02020603050405020304" pitchFamily="18" charset="0"/>
              </a:rPr>
              <a:t>үшін</a:t>
            </a:r>
            <a:r>
              <a:rPr lang="ru-RU" sz="2000" dirty="0">
                <a:solidFill>
                  <a:srgbClr val="002060"/>
                </a:solidFill>
                <a:latin typeface="Times New Roman" panose="02020603050405020304" pitchFamily="18" charset="0"/>
                <a:cs typeface="Times New Roman" panose="02020603050405020304" pitchFamily="18" charset="0"/>
              </a:rPr>
              <a:t>,</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Африка </a:t>
            </a:r>
            <a:r>
              <a:rPr lang="ru-RU" sz="2000" dirty="0" err="1">
                <a:solidFill>
                  <a:srgbClr val="002060"/>
                </a:solidFill>
                <a:latin typeface="Times New Roman" panose="02020603050405020304" pitchFamily="18" charset="0"/>
                <a:cs typeface="Times New Roman" panose="02020603050405020304" pitchFamily="18" charset="0"/>
              </a:rPr>
              <a:t>үшін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Латын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Америкасы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және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Кариб</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бассейні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үшін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Экономикалық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және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әлеуметтік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smtClean="0">
                <a:solidFill>
                  <a:srgbClr val="002060"/>
                </a:solidFill>
                <a:latin typeface="Times New Roman" panose="02020603050405020304" pitchFamily="18" charset="0"/>
                <a:cs typeface="Times New Roman" panose="02020603050405020304" pitchFamily="18" charset="0"/>
              </a:rPr>
              <a:t>комиссия.</a:t>
            </a:r>
          </a:p>
          <a:p>
            <a:endParaRPr lang="ru-RU" sz="2000" dirty="0">
              <a:solidFill>
                <a:srgbClr val="002060"/>
              </a:solidFill>
              <a:latin typeface="Times New Roman" panose="02020603050405020304" pitchFamily="18" charset="0"/>
              <a:cs typeface="Times New Roman" panose="02020603050405020304" pitchFamily="18" charset="0"/>
            </a:endParaRPr>
          </a:p>
          <a:p>
            <a:r>
              <a:rPr lang="ru-RU" sz="2000" dirty="0">
                <a:solidFill>
                  <a:srgbClr val="002060"/>
                </a:solidFill>
                <a:latin typeface="Times New Roman" panose="02020603050405020304" pitchFamily="18" charset="0"/>
                <a:cs typeface="Times New Roman" panose="02020603050405020304" pitchFamily="18" charset="0"/>
              </a:rPr>
              <a:t> </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Қамқорлық</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жөніндегі</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кеңес</a:t>
            </a:r>
            <a:r>
              <a:rPr lang="ru-RU" sz="2000" b="1" dirty="0">
                <a:solidFill>
                  <a:srgbClr val="7030A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негізгі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міндеттеріне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қамқорлыққа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алынған</a:t>
            </a:r>
            <a:r>
              <a:rPr lang="ru-RU" sz="2000" dirty="0">
                <a:solidFill>
                  <a:srgbClr val="002060"/>
                </a:solidFill>
                <a:latin typeface="Times New Roman" panose="02020603050405020304" pitchFamily="18" charset="0"/>
                <a:cs typeface="Times New Roman" panose="02020603050405020304" pitchFamily="18" charset="0"/>
              </a:rPr>
              <a:t> территория </a:t>
            </a:r>
            <a:r>
              <a:rPr lang="ru-RU" sz="2000" dirty="0" err="1">
                <a:solidFill>
                  <a:srgbClr val="002060"/>
                </a:solidFill>
                <a:latin typeface="Times New Roman" panose="02020603050405020304" pitchFamily="18" charset="0"/>
                <a:cs typeface="Times New Roman" panose="02020603050405020304" pitchFamily="18" charset="0"/>
              </a:rPr>
              <a:t>тұрғындарының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саяси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экономикалық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әлеуметтік</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прогресіне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оның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білім</a:t>
            </a:r>
            <a:r>
              <a:rPr lang="ru-RU" sz="2000" dirty="0">
                <a:solidFill>
                  <a:srgbClr val="002060"/>
                </a:solidFill>
                <a:latin typeface="Times New Roman" panose="02020603050405020304" pitchFamily="18" charset="0"/>
                <a:cs typeface="Times New Roman" panose="02020603050405020304" pitchFamily="18" charset="0"/>
              </a:rPr>
              <a:t> беру </a:t>
            </a:r>
            <a:r>
              <a:rPr lang="ru-RU" sz="2000" dirty="0" err="1">
                <a:solidFill>
                  <a:srgbClr val="002060"/>
                </a:solidFill>
                <a:latin typeface="Times New Roman" panose="02020603050405020304" pitchFamily="18" charset="0"/>
                <a:cs typeface="Times New Roman" panose="02020603050405020304" pitchFamily="18" charset="0"/>
              </a:rPr>
              <a:t>саласында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ілгерілеуіне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оның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өзін-өзі</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басқаруға</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немесе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тәуелсіздікке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жету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бағытында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прогрессивті</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дамуына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жәрдемдесу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жатады</a:t>
            </a:r>
            <a:r>
              <a:rPr lang="ru-RU" sz="2000" dirty="0">
                <a:solidFill>
                  <a:srgbClr val="002060"/>
                </a:solidFill>
                <a:latin typeface="Times New Roman" panose="02020603050405020304" pitchFamily="18" charset="0"/>
                <a:cs typeface="Times New Roman" panose="02020603050405020304" pitchFamily="18" charset="0"/>
              </a:rPr>
              <a:t>. 1994 ж. 1 </a:t>
            </a:r>
            <a:r>
              <a:rPr lang="ru-RU" sz="2000" dirty="0" err="1">
                <a:solidFill>
                  <a:srgbClr val="002060"/>
                </a:solidFill>
                <a:latin typeface="Times New Roman" panose="02020603050405020304" pitchFamily="18" charset="0"/>
                <a:cs typeface="Times New Roman" panose="02020603050405020304" pitchFamily="18" charset="0"/>
              </a:rPr>
              <a:t>қарашада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уақытша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жұмысын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тоқтатты</a:t>
            </a:r>
            <a:r>
              <a:rPr lang="ru-RU" sz="2000" dirty="0" smtClean="0">
                <a:solidFill>
                  <a:srgbClr val="002060"/>
                </a:solidFill>
                <a:latin typeface="Times New Roman" panose="02020603050405020304" pitchFamily="18" charset="0"/>
                <a:cs typeface="Times New Roman" panose="02020603050405020304" pitchFamily="18" charset="0"/>
              </a:rPr>
              <a:t>.</a:t>
            </a:r>
          </a:p>
          <a:p>
            <a:endParaRPr lang="ru-RU" sz="2000" dirty="0" smtClean="0">
              <a:solidFill>
                <a:srgbClr val="002060"/>
              </a:solidFill>
              <a:latin typeface="Times New Roman" panose="02020603050405020304" pitchFamily="18" charset="0"/>
              <a:cs typeface="Times New Roman" panose="02020603050405020304" pitchFamily="18" charset="0"/>
            </a:endParaRPr>
          </a:p>
          <a:p>
            <a:r>
              <a:rPr lang="kk-KZ" sz="2000" dirty="0" smtClean="0">
                <a:solidFill>
                  <a:srgbClr val="002060"/>
                </a:solidFill>
                <a:latin typeface="Times New Roman" panose="02020603050405020304" pitchFamily="18" charset="0"/>
                <a:cs typeface="Times New Roman" panose="02020603050405020304" pitchFamily="18" charset="0"/>
              </a:rPr>
              <a:t>     </a:t>
            </a:r>
            <a:r>
              <a:rPr lang="kk-KZ" sz="2000" b="1" dirty="0" smtClean="0">
                <a:solidFill>
                  <a:srgbClr val="7030A0"/>
                </a:solidFill>
                <a:latin typeface="Times New Roman" panose="02020603050405020304" pitchFamily="18" charset="0"/>
                <a:cs typeface="Times New Roman" panose="02020603050405020304" pitchFamily="18" charset="0"/>
              </a:rPr>
              <a:t>Халықаралық </a:t>
            </a:r>
            <a:r>
              <a:rPr lang="kk-KZ" sz="2000" b="1" dirty="0">
                <a:solidFill>
                  <a:srgbClr val="7030A0"/>
                </a:solidFill>
                <a:latin typeface="Times New Roman" panose="02020603050405020304" pitchFamily="18" charset="0"/>
                <a:cs typeface="Times New Roman" panose="02020603050405020304" pitchFamily="18" charset="0"/>
              </a:rPr>
              <a:t>сот </a:t>
            </a:r>
            <a:r>
              <a:rPr lang="kk-KZ" sz="2000" dirty="0">
                <a:solidFill>
                  <a:srgbClr val="002060"/>
                </a:solidFill>
                <a:latin typeface="Times New Roman" panose="02020603050405020304" pitchFamily="18" charset="0"/>
                <a:cs typeface="Times New Roman" panose="02020603050405020304" pitchFamily="18" charset="0"/>
              </a:rPr>
              <a:t>–негізгі міндеті, халықаралық кұқық негізінде, мемлекеттерге байланысты халықаралық дау-жанжалдарды шешу болып табылады. Сот барлық тараптардың келісуімен </a:t>
            </a:r>
            <a:r>
              <a:rPr lang="kk-KZ" sz="2000" dirty="0" smtClean="0">
                <a:solidFill>
                  <a:srgbClr val="002060"/>
                </a:solidFill>
                <a:latin typeface="Times New Roman" panose="02020603050405020304" pitchFamily="18" charset="0"/>
                <a:cs typeface="Times New Roman" panose="02020603050405020304" pitchFamily="18" charset="0"/>
              </a:rPr>
              <a:t>жүргізіледі.15 </a:t>
            </a:r>
            <a:r>
              <a:rPr lang="kk-KZ" sz="2000" dirty="0">
                <a:solidFill>
                  <a:srgbClr val="002060"/>
                </a:solidFill>
                <a:latin typeface="Times New Roman" panose="02020603050405020304" pitchFamily="18" charset="0"/>
                <a:cs typeface="Times New Roman" panose="02020603050405020304" pitchFamily="18" charset="0"/>
              </a:rPr>
              <a:t>тәуелсіз соттардан тұрады. </a:t>
            </a:r>
            <a:r>
              <a:rPr lang="kk-KZ" sz="2000" dirty="0" smtClean="0">
                <a:solidFill>
                  <a:srgbClr val="002060"/>
                </a:solidFill>
                <a:latin typeface="Times New Roman" panose="02020603050405020304" pitchFamily="18" charset="0"/>
                <a:cs typeface="Times New Roman" panose="02020603050405020304" pitchFamily="18" charset="0"/>
              </a:rPr>
              <a:t>Сотқа </a:t>
            </a:r>
            <a:r>
              <a:rPr lang="kk-KZ" sz="2000" dirty="0">
                <a:solidFill>
                  <a:srgbClr val="002060"/>
                </a:solidFill>
                <a:latin typeface="Times New Roman" panose="02020603050405020304" pitchFamily="18" charset="0"/>
                <a:cs typeface="Times New Roman" panose="02020603050405020304" pitchFamily="18" charset="0"/>
              </a:rPr>
              <a:t>тек мемлекеттер қатыса алады, ал жеке және физикалық түлғалар қатыса алмайды.</a:t>
            </a:r>
            <a:endParaRPr lang="kk-KZ" sz="2000" dirty="0" smtClean="0">
              <a:solidFill>
                <a:srgbClr val="002060"/>
              </a:solidFill>
              <a:latin typeface="Times New Roman" panose="02020603050405020304" pitchFamily="18" charset="0"/>
              <a:cs typeface="Times New Roman" panose="02020603050405020304" pitchFamily="18" charset="0"/>
            </a:endParaRPr>
          </a:p>
          <a:p>
            <a:endParaRPr lang="kk-KZ"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744096"/>
      </p:ext>
    </p:extLst>
  </p:cSld>
  <p:clrMapOvr>
    <a:masterClrMapping/>
  </p:clrMapOvr>
  <mc:AlternateContent xmlns:mc="http://schemas.openxmlformats.org/markup-compatibility/2006" xmlns:p14="http://schemas.microsoft.com/office/powerpoint/2010/main">
    <mc:Choice Requires="p14">
      <p:transition spd="slow" p14:dur="2000" advTm="11918">
        <p14:prism isContent="1"/>
      </p:transition>
    </mc:Choice>
    <mc:Fallback xmlns="">
      <p:transition spd="slow" advTm="1191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945" y="152399"/>
            <a:ext cx="9642324" cy="2512424"/>
          </a:xfrm>
        </p:spPr>
        <p:txBody>
          <a:bodyPr>
            <a:normAutofit fontScale="90000"/>
          </a:bodyPr>
          <a:lstStyle/>
          <a:p>
            <a:pPr marL="457200" indent="-457200">
              <a:buFont typeface="Wingdings" panose="05000000000000000000" pitchFamily="2" charset="2"/>
              <a:buChar char="Ø"/>
            </a:pPr>
            <a:r>
              <a:rPr lang="kk-KZ" sz="2700" dirty="0" smtClean="0">
                <a:solidFill>
                  <a:srgbClr val="7030A0"/>
                </a:solidFill>
                <a:latin typeface="Times New Roman" panose="02020603050405020304" pitchFamily="18" charset="0"/>
                <a:cs typeface="Times New Roman" panose="02020603050405020304" pitchFamily="18" charset="0"/>
              </a:rPr>
              <a:t> Пікірталас:</a:t>
            </a:r>
            <a:br>
              <a:rPr lang="kk-KZ" sz="2700" dirty="0" smtClean="0">
                <a:solidFill>
                  <a:srgbClr val="7030A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«Бейбітшілікті сақтау үшін ......... не керек?»</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Дескриптор:</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Тақырып бойынша көзқарасын, ойын дәлелдейді;</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Ойын анық жеткізеді; (сөздің грамматикалық құрылысын  меңгеруі)</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Шешендік тәсілдерді қолданады; </a:t>
            </a:r>
            <a:br>
              <a:rPr lang="kk-KZ" sz="2200" dirty="0" smtClean="0">
                <a:solidFill>
                  <a:srgbClr val="002060"/>
                </a:solidFill>
                <a:latin typeface="Times New Roman" panose="02020603050405020304" pitchFamily="18" charset="0"/>
                <a:cs typeface="Times New Roman" panose="02020603050405020304" pitchFamily="18" charset="0"/>
              </a:rPr>
            </a:br>
            <a:r>
              <a:rPr lang="kk-KZ" sz="2800" dirty="0" smtClean="0">
                <a:solidFill>
                  <a:srgbClr val="002060"/>
                </a:solidFill>
                <a:latin typeface="Times New Roman" panose="02020603050405020304" pitchFamily="18" charset="0"/>
                <a:cs typeface="Times New Roman" panose="02020603050405020304" pitchFamily="18" charset="0"/>
              </a:rPr>
              <a:t/>
            </a:r>
            <a:br>
              <a:rPr lang="kk-KZ" sz="2800" dirty="0" smtClean="0">
                <a:solidFill>
                  <a:srgbClr val="002060"/>
                </a:solidFill>
                <a:latin typeface="Times New Roman" panose="02020603050405020304" pitchFamily="18" charset="0"/>
                <a:cs typeface="Times New Roman" panose="02020603050405020304" pitchFamily="18" charset="0"/>
              </a:rPr>
            </a:br>
            <a:r>
              <a:rPr lang="kk-KZ" dirty="0" smtClean="0">
                <a:solidFill>
                  <a:srgbClr val="002060"/>
                </a:solidFill>
              </a:rPr>
              <a:t/>
            </a:r>
            <a:br>
              <a:rPr lang="kk-KZ" dirty="0" smtClean="0">
                <a:solidFill>
                  <a:srgbClr val="002060"/>
                </a:solidFill>
              </a:rPr>
            </a:br>
            <a:endParaRPr lang="ru-RU" dirty="0">
              <a:solidFill>
                <a:srgbClr val="002060"/>
              </a:solidFill>
            </a:endParaRPr>
          </a:p>
        </p:txBody>
      </p:sp>
      <p:pic>
        <p:nvPicPr>
          <p:cNvPr id="4" name="Объект 3"/>
          <p:cNvPicPr>
            <a:picLocks noGrp="1" noChangeAspect="1"/>
          </p:cNvPicPr>
          <p:nvPr>
            <p:ph idx="1"/>
          </p:nvPr>
        </p:nvPicPr>
        <p:blipFill>
          <a:blip r:embed="rId2"/>
          <a:stretch>
            <a:fillRect/>
          </a:stretch>
        </p:blipFill>
        <p:spPr>
          <a:xfrm>
            <a:off x="5355771" y="2563091"/>
            <a:ext cx="4799611" cy="3546764"/>
          </a:xfrm>
          <a:prstGeom prst="rect">
            <a:avLst/>
          </a:prstGeom>
        </p:spPr>
      </p:pic>
      <p:pic>
        <p:nvPicPr>
          <p:cNvPr id="5" name="Рисунок 4"/>
          <p:cNvPicPr>
            <a:picLocks noChangeAspect="1"/>
          </p:cNvPicPr>
          <p:nvPr/>
        </p:nvPicPr>
        <p:blipFill>
          <a:blip r:embed="rId3"/>
          <a:stretch>
            <a:fillRect/>
          </a:stretch>
        </p:blipFill>
        <p:spPr>
          <a:xfrm>
            <a:off x="595745" y="2664823"/>
            <a:ext cx="4760026" cy="3555868"/>
          </a:xfrm>
          <a:prstGeom prst="rect">
            <a:avLst/>
          </a:prstGeom>
        </p:spPr>
      </p:pic>
    </p:spTree>
    <p:extLst>
      <p:ext uri="{BB962C8B-B14F-4D97-AF65-F5344CB8AC3E}">
        <p14:creationId xmlns:p14="http://schemas.microsoft.com/office/powerpoint/2010/main" val="31165130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43692"/>
            <a:ext cx="3782351" cy="718458"/>
          </a:xfrm>
        </p:spPr>
        <p:txBody>
          <a:bodyPr>
            <a:normAutofit/>
          </a:bodyPr>
          <a:lstStyle/>
          <a:p>
            <a:r>
              <a:rPr lang="kk-KZ" sz="2800" dirty="0" smtClean="0">
                <a:solidFill>
                  <a:srgbClr val="7030A0"/>
                </a:solidFill>
                <a:latin typeface="Times New Roman" panose="02020603050405020304" pitchFamily="18" charset="0"/>
                <a:cs typeface="Times New Roman" panose="02020603050405020304" pitchFamily="18" charset="0"/>
              </a:rPr>
              <a:t>Ықтимал жауаптар</a:t>
            </a:r>
            <a:endParaRPr lang="ru-RU" sz="2800" dirty="0">
              <a:solidFill>
                <a:srgbClr val="7030A0"/>
              </a:solidFill>
              <a:latin typeface="Times New Roman" panose="02020603050405020304" pitchFamily="18" charset="0"/>
              <a:cs typeface="Times New Roman" panose="02020603050405020304" pitchFamily="18" charset="0"/>
            </a:endParaRPr>
          </a:p>
        </p:txBody>
      </p:sp>
      <p:sp>
        <p:nvSpPr>
          <p:cNvPr id="14" name="Стрелка вправо с вырезом 13"/>
          <p:cNvSpPr/>
          <p:nvPr/>
        </p:nvSpPr>
        <p:spPr>
          <a:xfrm>
            <a:off x="2448006" y="966535"/>
            <a:ext cx="4135674" cy="75894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Times New Roman" panose="02020603050405020304" pitchFamily="18" charset="0"/>
                <a:cs typeface="Times New Roman" panose="02020603050405020304" pitchFamily="18" charset="0"/>
              </a:rPr>
              <a:t>Ұ</a:t>
            </a:r>
            <a:r>
              <a:rPr lang="kk-KZ" sz="2400" dirty="0" smtClean="0">
                <a:latin typeface="Times New Roman" panose="02020603050405020304" pitchFamily="18" charset="0"/>
                <a:cs typeface="Times New Roman" panose="02020603050405020304" pitchFamily="18" charset="0"/>
              </a:rPr>
              <a:t>ЛТАРАЛЫҚ ҚАТЫНАС</a:t>
            </a:r>
            <a:endParaRPr lang="ru-RU" sz="2400" dirty="0">
              <a:latin typeface="Times New Roman" panose="02020603050405020304" pitchFamily="18" charset="0"/>
              <a:cs typeface="Times New Roman" panose="02020603050405020304" pitchFamily="18" charset="0"/>
            </a:endParaRPr>
          </a:p>
        </p:txBody>
      </p:sp>
      <p:sp>
        <p:nvSpPr>
          <p:cNvPr id="15" name="Стрелка вправо с вырезом 14"/>
          <p:cNvSpPr/>
          <p:nvPr/>
        </p:nvSpPr>
        <p:spPr>
          <a:xfrm>
            <a:off x="3735978" y="1677341"/>
            <a:ext cx="4180114" cy="66915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ЭТНОСАРАЛЫҚ КЕЛІСІМ</a:t>
            </a:r>
            <a:endParaRPr lang="ru-RU" sz="2400" dirty="0">
              <a:latin typeface="Times New Roman" panose="02020603050405020304" pitchFamily="18" charset="0"/>
              <a:cs typeface="Times New Roman" panose="02020603050405020304" pitchFamily="18" charset="0"/>
            </a:endParaRPr>
          </a:p>
        </p:txBody>
      </p:sp>
      <p:sp>
        <p:nvSpPr>
          <p:cNvPr id="16" name="Стрелка вправо с вырезом 15"/>
          <p:cNvSpPr/>
          <p:nvPr/>
        </p:nvSpPr>
        <p:spPr>
          <a:xfrm>
            <a:off x="4650377" y="2854754"/>
            <a:ext cx="5617029" cy="80598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dirty="0" smtClean="0">
                <a:latin typeface="Times New Roman" panose="02020603050405020304" pitchFamily="18" charset="0"/>
                <a:cs typeface="Times New Roman" panose="02020603050405020304" pitchFamily="18" charset="0"/>
              </a:rPr>
              <a:t>ҰЛТ ҚҰНДЫЛЫҚТАРЫН БАҒАЛАУ</a:t>
            </a:r>
            <a:endParaRPr lang="ru-RU" sz="2000" dirty="0">
              <a:latin typeface="Times New Roman" panose="02020603050405020304" pitchFamily="18" charset="0"/>
              <a:cs typeface="Times New Roman" panose="02020603050405020304" pitchFamily="18" charset="0"/>
            </a:endParaRPr>
          </a:p>
        </p:txBody>
      </p:sp>
      <p:sp>
        <p:nvSpPr>
          <p:cNvPr id="17" name="Стрелка вправо с вырезом 16"/>
          <p:cNvSpPr/>
          <p:nvPr/>
        </p:nvSpPr>
        <p:spPr>
          <a:xfrm>
            <a:off x="4404808" y="2304165"/>
            <a:ext cx="4582438" cy="68466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ЗАҢДЫ ҚҰРМЕТТЕУ</a:t>
            </a:r>
            <a:endParaRPr lang="ru-RU" sz="2400" dirty="0">
              <a:latin typeface="Times New Roman" panose="02020603050405020304" pitchFamily="18" charset="0"/>
              <a:cs typeface="Times New Roman" panose="02020603050405020304" pitchFamily="18" charset="0"/>
            </a:endParaRPr>
          </a:p>
        </p:txBody>
      </p:sp>
      <p:sp>
        <p:nvSpPr>
          <p:cNvPr id="18" name="Стрелка вправо с вырезом 17"/>
          <p:cNvSpPr/>
          <p:nvPr/>
        </p:nvSpPr>
        <p:spPr>
          <a:xfrm>
            <a:off x="4676503" y="3651181"/>
            <a:ext cx="5590903" cy="7879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ПАТРОТИЗМДІ ҚАЛЫПТАСТЫРУ</a:t>
            </a:r>
            <a:endParaRPr lang="ru-RU" sz="2400" dirty="0">
              <a:latin typeface="Times New Roman" panose="02020603050405020304" pitchFamily="18" charset="0"/>
              <a:cs typeface="Times New Roman" panose="02020603050405020304" pitchFamily="18" charset="0"/>
            </a:endParaRPr>
          </a:p>
        </p:txBody>
      </p:sp>
      <p:sp>
        <p:nvSpPr>
          <p:cNvPr id="19" name="Стрелка вправо с вырезом 18"/>
          <p:cNvSpPr/>
          <p:nvPr/>
        </p:nvSpPr>
        <p:spPr>
          <a:xfrm>
            <a:off x="4459685" y="4332649"/>
            <a:ext cx="4527561" cy="81623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БЕЙБІТШІЛІКТІ САҚТАУ</a:t>
            </a:r>
            <a:endParaRPr lang="ru-RU" sz="2400" dirty="0">
              <a:latin typeface="Times New Roman" panose="02020603050405020304" pitchFamily="18" charset="0"/>
              <a:cs typeface="Times New Roman" panose="02020603050405020304" pitchFamily="18" charset="0"/>
            </a:endParaRPr>
          </a:p>
        </p:txBody>
      </p:sp>
      <p:sp>
        <p:nvSpPr>
          <p:cNvPr id="20" name="Стрелка вправо с вырезом 19"/>
          <p:cNvSpPr/>
          <p:nvPr/>
        </p:nvSpPr>
        <p:spPr>
          <a:xfrm>
            <a:off x="3814354" y="5112756"/>
            <a:ext cx="4101738" cy="78506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САПАЛЫ БІЛІМ</a:t>
            </a:r>
            <a:endParaRPr lang="ru-RU" sz="2400" dirty="0">
              <a:latin typeface="Times New Roman" panose="02020603050405020304" pitchFamily="18" charset="0"/>
              <a:cs typeface="Times New Roman" panose="02020603050405020304" pitchFamily="18" charset="0"/>
            </a:endParaRPr>
          </a:p>
        </p:txBody>
      </p:sp>
      <p:sp>
        <p:nvSpPr>
          <p:cNvPr id="21" name="Стрелка вправо с вырезом 20"/>
          <p:cNvSpPr/>
          <p:nvPr/>
        </p:nvSpPr>
        <p:spPr>
          <a:xfrm>
            <a:off x="2448005" y="5750365"/>
            <a:ext cx="4135675" cy="75646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САНАЛЫ ТӘРБИЕ</a:t>
            </a:r>
            <a:endParaRPr lang="ru-RU" sz="2400" dirty="0">
              <a:latin typeface="Times New Roman" panose="02020603050405020304" pitchFamily="18" charset="0"/>
              <a:cs typeface="Times New Roman" panose="02020603050405020304" pitchFamily="18" charset="0"/>
            </a:endParaRPr>
          </a:p>
        </p:txBody>
      </p:sp>
      <p:sp>
        <p:nvSpPr>
          <p:cNvPr id="25" name="Блок-схема: сохраненные данные 24"/>
          <p:cNvSpPr/>
          <p:nvPr/>
        </p:nvSpPr>
        <p:spPr>
          <a:xfrm>
            <a:off x="104502" y="2011920"/>
            <a:ext cx="3696789" cy="3526972"/>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solidFill>
                  <a:srgbClr val="FFFF00"/>
                </a:solidFill>
                <a:latin typeface="Times New Roman" panose="02020603050405020304" pitchFamily="18" charset="0"/>
                <a:cs typeface="Times New Roman" panose="02020603050405020304" pitchFamily="18" charset="0"/>
              </a:rPr>
              <a:t>БЕЙБІТШІЛІКТІ ҚОРҒАУ – БӘРІМІЗДІҢ ОРТАҚ БОРЫШЫМЫЗ</a:t>
            </a:r>
            <a:endParaRPr lang="ru-RU"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52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6997" y="798022"/>
            <a:ext cx="8596668" cy="3081251"/>
          </a:xfrm>
        </p:spPr>
        <p:txBody>
          <a:bodyPr>
            <a:normAutofit fontScale="90000"/>
          </a:bodyPr>
          <a:lstStyle/>
          <a:p>
            <a:r>
              <a:rPr lang="kk-KZ" sz="3100" b="1" dirty="0" smtClean="0">
                <a:solidFill>
                  <a:srgbClr val="7030A0"/>
                </a:solidFill>
                <a:latin typeface="Times New Roman" panose="02020603050405020304" pitchFamily="18" charset="0"/>
                <a:cs typeface="Times New Roman" panose="02020603050405020304" pitchFamily="18" charset="0"/>
              </a:rPr>
              <a:t>Бекіту</a:t>
            </a:r>
            <a:r>
              <a:rPr lang="kk-KZ" sz="2800" dirty="0" smtClean="0">
                <a:solidFill>
                  <a:srgbClr val="7030A0"/>
                </a:solidFill>
                <a:latin typeface="Times New Roman" panose="02020603050405020304" pitchFamily="18" charset="0"/>
                <a:cs typeface="Times New Roman" panose="02020603050405020304" pitchFamily="18" charset="0"/>
              </a:rPr>
              <a:t/>
            </a:r>
            <a:br>
              <a:rPr lang="kk-KZ" sz="2800" dirty="0" smtClean="0">
                <a:solidFill>
                  <a:srgbClr val="7030A0"/>
                </a:solidFill>
                <a:latin typeface="Times New Roman" panose="02020603050405020304" pitchFamily="18" charset="0"/>
                <a:cs typeface="Times New Roman" panose="02020603050405020304" pitchFamily="18" charset="0"/>
              </a:rPr>
            </a:br>
            <a:r>
              <a:rPr lang="kk-KZ" sz="2800" dirty="0" smtClean="0">
                <a:solidFill>
                  <a:srgbClr val="7030A0"/>
                </a:solidFill>
                <a:latin typeface="Times New Roman" panose="02020603050405020304" pitchFamily="18" charset="0"/>
                <a:cs typeface="Times New Roman" panose="02020603050405020304" pitchFamily="18" charset="0"/>
              </a:rPr>
              <a:t/>
            </a:r>
            <a:br>
              <a:rPr lang="kk-KZ" sz="2800" dirty="0" smtClean="0">
                <a:solidFill>
                  <a:srgbClr val="7030A0"/>
                </a:solidFill>
                <a:latin typeface="Times New Roman" panose="02020603050405020304" pitchFamily="18" charset="0"/>
                <a:cs typeface="Times New Roman" panose="02020603050405020304" pitchFamily="18" charset="0"/>
              </a:rPr>
            </a:br>
            <a:r>
              <a:rPr lang="kk-KZ" sz="2800" dirty="0" smtClean="0">
                <a:solidFill>
                  <a:srgbClr val="002060"/>
                </a:solidFill>
                <a:latin typeface="Times New Roman" panose="02020603050405020304" pitchFamily="18" charset="0"/>
                <a:cs typeface="Times New Roman" panose="02020603050405020304" pitchFamily="18" charset="0"/>
              </a:rPr>
              <a:t>- </a:t>
            </a:r>
            <a:r>
              <a:rPr lang="kk-KZ" sz="2700" dirty="0" smtClean="0">
                <a:solidFill>
                  <a:srgbClr val="002060"/>
                </a:solidFill>
                <a:latin typeface="Times New Roman" panose="02020603050405020304" pitchFamily="18" charset="0"/>
                <a:cs typeface="Times New Roman" panose="02020603050405020304" pitchFamily="18" charset="0"/>
              </a:rPr>
              <a:t>БҰҰ қашан құрылды?</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БҰҰ-ның Бас кеңсесі қайда орналасқан?</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БҰҰ-ның басты мақсаты не?</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Бүгінгі күнде БҰҰ-на неше мемлекет мүше?</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Қай  мемлекеттерде БҰҰ-ның кеңселері бар?</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БҰҰ-ның ресми тілдерін білесің бе?</a:t>
            </a:r>
            <a:br>
              <a:rPr lang="kk-KZ" sz="2700" dirty="0" smtClean="0">
                <a:solidFill>
                  <a:srgbClr val="002060"/>
                </a:solidFill>
                <a:latin typeface="Times New Roman" panose="02020603050405020304" pitchFamily="18" charset="0"/>
                <a:cs typeface="Times New Roman" panose="02020603050405020304" pitchFamily="18" charset="0"/>
              </a:rPr>
            </a:br>
            <a:r>
              <a:rPr lang="kk-KZ" sz="2800" dirty="0">
                <a:solidFill>
                  <a:srgbClr val="7030A0"/>
                </a:solidFill>
                <a:latin typeface="Times New Roman" panose="02020603050405020304" pitchFamily="18" charset="0"/>
                <a:cs typeface="Times New Roman" panose="02020603050405020304" pitchFamily="18" charset="0"/>
              </a:rPr>
              <a:t/>
            </a:r>
            <a:br>
              <a:rPr lang="kk-KZ" sz="2800" dirty="0">
                <a:solidFill>
                  <a:srgbClr val="7030A0"/>
                </a:solidFill>
                <a:latin typeface="Times New Roman" panose="02020603050405020304" pitchFamily="18" charset="0"/>
                <a:cs typeface="Times New Roman" panose="02020603050405020304" pitchFamily="18" charset="0"/>
              </a:rPr>
            </a:br>
            <a:endParaRPr lang="ru-RU"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0743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6088022" y="5328754"/>
            <a:ext cx="2909526" cy="1529246"/>
          </a:xfrm>
          <a:prstGeom prst="rect">
            <a:avLst/>
          </a:prstGeom>
        </p:spPr>
      </p:pic>
      <p:sp>
        <p:nvSpPr>
          <p:cNvPr id="7" name="Прямоугольник 6"/>
          <p:cNvSpPr/>
          <p:nvPr/>
        </p:nvSpPr>
        <p:spPr>
          <a:xfrm>
            <a:off x="5451742" y="4886565"/>
            <a:ext cx="5170448" cy="400110"/>
          </a:xfrm>
          <a:prstGeom prst="rect">
            <a:avLst/>
          </a:prstGeom>
        </p:spPr>
        <p:txBody>
          <a:bodyPr wrap="square">
            <a:spAutoFit/>
          </a:bodyPr>
          <a:lstStyle/>
          <a:p>
            <a:r>
              <a:rPr lang="ru-RU" sz="2000" b="1" dirty="0" err="1" smtClean="0">
                <a:solidFill>
                  <a:srgbClr val="002060"/>
                </a:solidFill>
                <a:latin typeface="Times New Roman" panose="02020603050405020304" pitchFamily="18" charset="0"/>
                <a:cs typeface="Times New Roman" panose="02020603050405020304" pitchFamily="18" charset="0"/>
              </a:rPr>
              <a:t>Женевада</a:t>
            </a:r>
            <a:r>
              <a:rPr lang="ru-RU" sz="2000" b="1" dirty="0" err="1" smtClean="0">
                <a:solidFill>
                  <a:srgbClr val="002060"/>
                </a:solidFill>
                <a:latin typeface="Times New Roman" panose="02020603050405020304" pitchFamily="18" charset="0"/>
                <a:cs typeface="Times New Roman" panose="02020603050405020304" pitchFamily="18" charset="0"/>
              </a:rPr>
              <a:t>ғы</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БҰҰ-</a:t>
            </a:r>
            <a:r>
              <a:rPr lang="ru-RU" sz="2000" b="1" dirty="0" err="1" smtClean="0">
                <a:solidFill>
                  <a:srgbClr val="002060"/>
                </a:solidFill>
                <a:latin typeface="Times New Roman" panose="02020603050405020304" pitchFamily="18" charset="0"/>
                <a:cs typeface="Times New Roman" panose="02020603050405020304" pitchFamily="18" charset="0"/>
              </a:rPr>
              <a:t>ның</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Білім</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Сарайы</a:t>
            </a: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stretch>
            <a:fillRect/>
          </a:stretch>
        </p:blipFill>
        <p:spPr>
          <a:xfrm>
            <a:off x="1237385" y="5328754"/>
            <a:ext cx="2909526" cy="1546692"/>
          </a:xfrm>
          <a:prstGeom prst="rect">
            <a:avLst/>
          </a:prstGeom>
        </p:spPr>
      </p:pic>
      <p:sp>
        <p:nvSpPr>
          <p:cNvPr id="9" name="Прямоугольник 8"/>
          <p:cNvSpPr/>
          <p:nvPr/>
        </p:nvSpPr>
        <p:spPr>
          <a:xfrm>
            <a:off x="626103" y="4917343"/>
            <a:ext cx="4558145" cy="369332"/>
          </a:xfrm>
          <a:prstGeom prst="rect">
            <a:avLst/>
          </a:prstGeom>
        </p:spPr>
        <p:txBody>
          <a:bodyPr wrap="square">
            <a:spAutoFit/>
          </a:bodyPr>
          <a:lstStyle/>
          <a:p>
            <a:r>
              <a:rPr lang="ru-RU" b="1" dirty="0" err="1">
                <a:solidFill>
                  <a:srgbClr val="002060"/>
                </a:solidFill>
                <a:latin typeface="Times New Roman" panose="02020603050405020304" pitchFamily="18" charset="0"/>
                <a:cs typeface="Times New Roman" panose="02020603050405020304" pitchFamily="18" charset="0"/>
              </a:rPr>
              <a:t>Женевада</a:t>
            </a:r>
            <a:r>
              <a:rPr lang="ru-RU" b="1" dirty="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орналасқан</a:t>
            </a:r>
            <a:r>
              <a:rPr lang="ru-RU" b="1" dirty="0">
                <a:solidFill>
                  <a:srgbClr val="002060"/>
                </a:solidFill>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БҰҰ-</a:t>
            </a:r>
            <a:r>
              <a:rPr lang="ru-RU" b="1" dirty="0" err="1" smtClean="0">
                <a:solidFill>
                  <a:srgbClr val="002060"/>
                </a:solidFill>
                <a:latin typeface="Times New Roman" panose="02020603050405020304" pitchFamily="18" charset="0"/>
                <a:cs typeface="Times New Roman" panose="02020603050405020304" pitchFamily="18" charset="0"/>
              </a:rPr>
              <a:t>ның</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тулары</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4"/>
          <a:stretch>
            <a:fillRect/>
          </a:stretch>
        </p:blipFill>
        <p:spPr>
          <a:xfrm>
            <a:off x="7897112" y="1094509"/>
            <a:ext cx="2424524" cy="3521081"/>
          </a:xfrm>
          <a:prstGeom prst="rect">
            <a:avLst/>
          </a:prstGeom>
        </p:spPr>
      </p:pic>
      <p:sp>
        <p:nvSpPr>
          <p:cNvPr id="2" name="TextBox 1"/>
          <p:cNvSpPr txBox="1"/>
          <p:nvPr/>
        </p:nvSpPr>
        <p:spPr>
          <a:xfrm>
            <a:off x="6922127" y="599225"/>
            <a:ext cx="4150842" cy="369332"/>
          </a:xfrm>
          <a:prstGeom prst="rect">
            <a:avLst/>
          </a:prstGeom>
          <a:noFill/>
        </p:spPr>
        <p:txBody>
          <a:bodyPr wrap="square" rtlCol="0">
            <a:spAutoFit/>
          </a:bodyPr>
          <a:lstStyle/>
          <a:p>
            <a:r>
              <a:rPr lang="kk-KZ" b="1" dirty="0" smtClean="0">
                <a:solidFill>
                  <a:srgbClr val="002060"/>
                </a:solidFill>
                <a:latin typeface="Times New Roman" panose="02020603050405020304" pitchFamily="18" charset="0"/>
                <a:cs typeface="Times New Roman" panose="02020603050405020304" pitchFamily="18" charset="0"/>
              </a:rPr>
              <a:t>Орталық штаб пәтері – Нью-Йоркте</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639824" y="932561"/>
            <a:ext cx="6581530" cy="3982755"/>
          </a:xfrm>
          <a:prstGeom prst="rect">
            <a:avLst/>
          </a:prstGeom>
        </p:spPr>
      </p:pic>
      <p:sp>
        <p:nvSpPr>
          <p:cNvPr id="5" name="Прямоугольник 4"/>
          <p:cNvSpPr/>
          <p:nvPr/>
        </p:nvSpPr>
        <p:spPr>
          <a:xfrm>
            <a:off x="439007" y="146148"/>
            <a:ext cx="2466168" cy="461665"/>
          </a:xfrm>
          <a:prstGeom prst="rect">
            <a:avLst/>
          </a:prstGeom>
        </p:spPr>
        <p:txBody>
          <a:bodyPr wrap="square">
            <a:spAutoFit/>
          </a:bodyPr>
          <a:lstStyle/>
          <a:p>
            <a:r>
              <a:rPr lang="kk-KZ" sz="2400" b="1" dirty="0">
                <a:solidFill>
                  <a:srgbClr val="7030A0"/>
                </a:solidFill>
                <a:latin typeface="Times New Roman" panose="02020603050405020304" pitchFamily="18" charset="0"/>
                <a:cs typeface="Times New Roman" panose="02020603050405020304" pitchFamily="18" charset="0"/>
              </a:rPr>
              <a:t>Өзіңді тексер!</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8673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014" y="570412"/>
            <a:ext cx="8596668" cy="762000"/>
          </a:xfrm>
        </p:spPr>
        <p:txBody>
          <a:bodyPr/>
          <a:lstStyle/>
          <a:p>
            <a:r>
              <a:rPr lang="kk-KZ" dirty="0" smtClean="0"/>
              <a:t> </a:t>
            </a:r>
            <a:r>
              <a:rPr lang="kk-KZ" sz="3200" dirty="0" smtClean="0">
                <a:solidFill>
                  <a:srgbClr val="7030A0"/>
                </a:solidFill>
                <a:latin typeface="Times New Roman" panose="02020603050405020304" pitchFamily="18" charset="0"/>
                <a:cs typeface="Times New Roman" panose="02020603050405020304" pitchFamily="18" charset="0"/>
              </a:rPr>
              <a:t>Үйге тапсырма:</a:t>
            </a:r>
            <a:endParaRPr lang="ru-RU" sz="3200" dirty="0">
              <a:solidFill>
                <a:srgbClr val="7030A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26864" y="1894114"/>
            <a:ext cx="7787397" cy="2338252"/>
          </a:xfrm>
        </p:spPr>
        <p:txBody>
          <a:bodyPr>
            <a:normAutofit/>
          </a:bodyPr>
          <a:lstStyle/>
          <a:p>
            <a:r>
              <a:rPr lang="kk-KZ" sz="2400" dirty="0" smtClean="0">
                <a:solidFill>
                  <a:srgbClr val="002060"/>
                </a:solidFill>
                <a:latin typeface="Times New Roman" panose="02020603050405020304" pitchFamily="18" charset="0"/>
                <a:cs typeface="Times New Roman" panose="02020603050405020304" pitchFamily="18" charset="0"/>
              </a:rPr>
              <a:t>100 бет, 3-тапсырма</a:t>
            </a:r>
          </a:p>
          <a:p>
            <a:pPr marL="0" indent="0">
              <a:buNone/>
            </a:pPr>
            <a:r>
              <a:rPr lang="kk-KZ" sz="2400" dirty="0">
                <a:solidFill>
                  <a:srgbClr val="002060"/>
                </a:solidFill>
                <a:latin typeface="Times New Roman" panose="02020603050405020304" pitchFamily="18" charset="0"/>
                <a:cs typeface="Times New Roman" panose="02020603050405020304" pitchFamily="18" charset="0"/>
              </a:rPr>
              <a:t> </a:t>
            </a:r>
            <a:r>
              <a:rPr lang="kk-KZ" sz="2400" dirty="0" smtClean="0">
                <a:solidFill>
                  <a:srgbClr val="002060"/>
                </a:solidFill>
                <a:latin typeface="Times New Roman" panose="02020603050405020304" pitchFamily="18" charset="0"/>
                <a:cs typeface="Times New Roman" panose="02020603050405020304" pitchFamily="18" charset="0"/>
              </a:rPr>
              <a:t>      Берілген шағын мітінді оқып, ғалымның пікіріне қатысты өз ойларыңды білдіріңдер.</a:t>
            </a:r>
          </a:p>
          <a:p>
            <a:pPr marL="0" indent="0">
              <a:buNone/>
            </a:pPr>
            <a:endParaRPr lang="kk-KZ" sz="2400" dirty="0" smtClean="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kk-KZ" sz="2400" dirty="0" smtClean="0">
                <a:solidFill>
                  <a:srgbClr val="002060"/>
                </a:solidFill>
                <a:latin typeface="Times New Roman" panose="02020603050405020304" pitchFamily="18" charset="0"/>
                <a:cs typeface="Times New Roman" panose="02020603050405020304" pitchFamily="18" charset="0"/>
              </a:rPr>
              <a:t>БАҚ-нан  БҰҰ туралы қосымша мәліметтер оқыңдар.</a:t>
            </a:r>
          </a:p>
          <a:p>
            <a:pPr>
              <a:buFont typeface="Wingdings" panose="05000000000000000000" pitchFamily="2" charset="2"/>
              <a:buChar char="Ø"/>
            </a:pPr>
            <a:endParaRPr lang="ru-RU"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439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970395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35131"/>
            <a:ext cx="9300754" cy="1200329"/>
          </a:xfrm>
          <a:prstGeom prst="rect">
            <a:avLst/>
          </a:prstGeom>
          <a:solidFill>
            <a:srgbClr val="92D050"/>
          </a:solidFill>
        </p:spPr>
        <p:txBody>
          <a:bodyPr wrap="square" rtlCol="0">
            <a:spAutoFit/>
          </a:bodyPr>
          <a:lstStyle/>
          <a:p>
            <a:r>
              <a:rPr lang="kk-KZ" dirty="0" smtClean="0"/>
              <a:t> </a:t>
            </a:r>
            <a:r>
              <a:rPr lang="kk-KZ" sz="2400" b="1" dirty="0" smtClean="0">
                <a:solidFill>
                  <a:schemeClr val="bg1"/>
                </a:solidFill>
                <a:latin typeface="Times New Roman" panose="02020603050405020304" pitchFamily="18" charset="0"/>
                <a:cs typeface="Times New Roman" panose="02020603050405020304" pitchFamily="18" charset="0"/>
              </a:rPr>
              <a:t>ОҚУ МАҚСАТ(ТАР)Ы:</a:t>
            </a:r>
          </a:p>
          <a:p>
            <a:r>
              <a:rPr lang="kk-KZ" sz="2400" b="1" dirty="0" smtClean="0">
                <a:solidFill>
                  <a:srgbClr val="0070C0"/>
                </a:solidFill>
                <a:latin typeface="Times New Roman" panose="02020603050405020304" pitchFamily="18" charset="0"/>
                <a:cs typeface="Times New Roman" panose="02020603050405020304" pitchFamily="18" charset="0"/>
              </a:rPr>
              <a:t>11.1.4.1.мәтінде көтерілген мәселені, автор позициясын (қоғамдық-саяси, ғылыми) талдай отырып, негізгі ойды анықтау</a:t>
            </a:r>
            <a:endParaRPr lang="ru-RU" sz="24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1632857"/>
            <a:ext cx="9300753" cy="1569660"/>
          </a:xfrm>
          <a:prstGeom prst="rect">
            <a:avLst/>
          </a:prstGeom>
          <a:solidFill>
            <a:srgbClr val="92D050"/>
          </a:solidFill>
        </p:spPr>
        <p:txBody>
          <a:bodyPr wrap="square" rtlCol="0">
            <a:spAutoFit/>
          </a:bodyPr>
          <a:lstStyle/>
          <a:p>
            <a:r>
              <a:rPr lang="kk-KZ" sz="2400" b="1" dirty="0" smtClean="0">
                <a:solidFill>
                  <a:schemeClr val="bg1"/>
                </a:solidFill>
                <a:latin typeface="Times New Roman" panose="02020603050405020304" pitchFamily="18" charset="0"/>
                <a:cs typeface="Times New Roman" panose="02020603050405020304" pitchFamily="18" charset="0"/>
              </a:rPr>
              <a:t>САБАҚ МАҚСАТ(ТАР)Ы:</a:t>
            </a:r>
          </a:p>
          <a:p>
            <a:pPr marL="342900" indent="-342900">
              <a:buFont typeface="Wingdings" panose="05000000000000000000" pitchFamily="2" charset="2"/>
              <a:buChar char="ü"/>
            </a:pPr>
            <a:r>
              <a:rPr lang="kk-KZ" sz="2400" b="1" dirty="0">
                <a:solidFill>
                  <a:srgbClr val="0070C0"/>
                </a:solidFill>
                <a:latin typeface="Times New Roman" panose="02020603050405020304" pitchFamily="18" charset="0"/>
                <a:cs typeface="Times New Roman" panose="02020603050405020304" pitchFamily="18" charset="0"/>
              </a:rPr>
              <a:t> м</a:t>
            </a:r>
            <a:r>
              <a:rPr lang="kk-KZ" sz="2400" b="1" dirty="0" smtClean="0">
                <a:solidFill>
                  <a:srgbClr val="0070C0"/>
                </a:solidFill>
                <a:latin typeface="Times New Roman" panose="02020603050405020304" pitchFamily="18" charset="0"/>
                <a:cs typeface="Times New Roman" panose="02020603050405020304" pitchFamily="18" charset="0"/>
              </a:rPr>
              <a:t>әтіндегі көтерілген (қоғамдық-саяси, ғылыми) мәселені талдайды;</a:t>
            </a:r>
          </a:p>
          <a:p>
            <a:pPr marL="342900" indent="-342900">
              <a:buFont typeface="Wingdings" panose="05000000000000000000" pitchFamily="2" charset="2"/>
              <a:buChar char="ü"/>
            </a:pPr>
            <a:r>
              <a:rPr lang="kk-KZ" sz="2400" b="1" dirty="0">
                <a:solidFill>
                  <a:srgbClr val="0070C0"/>
                </a:solidFill>
                <a:latin typeface="Times New Roman" panose="02020603050405020304" pitchFamily="18" charset="0"/>
                <a:cs typeface="Times New Roman" panose="02020603050405020304" pitchFamily="18" charset="0"/>
              </a:rPr>
              <a:t>н</a:t>
            </a:r>
            <a:r>
              <a:rPr lang="kk-KZ" sz="2400" b="1" dirty="0" smtClean="0">
                <a:solidFill>
                  <a:srgbClr val="0070C0"/>
                </a:solidFill>
                <a:latin typeface="Times New Roman" panose="02020603050405020304" pitchFamily="18" charset="0"/>
                <a:cs typeface="Times New Roman" panose="02020603050405020304" pitchFamily="18" charset="0"/>
              </a:rPr>
              <a:t>егізгі ойды анықтайды;</a:t>
            </a:r>
          </a:p>
        </p:txBody>
      </p:sp>
      <p:pic>
        <p:nvPicPr>
          <p:cNvPr id="6" name="Рисунок 5"/>
          <p:cNvPicPr>
            <a:picLocks noChangeAspect="1"/>
          </p:cNvPicPr>
          <p:nvPr/>
        </p:nvPicPr>
        <p:blipFill>
          <a:blip r:embed="rId2"/>
          <a:stretch>
            <a:fillRect/>
          </a:stretch>
        </p:blipFill>
        <p:spPr>
          <a:xfrm>
            <a:off x="1004749" y="3612492"/>
            <a:ext cx="2796541" cy="2892811"/>
          </a:xfrm>
          <a:prstGeom prst="rect">
            <a:avLst/>
          </a:prstGeom>
        </p:spPr>
      </p:pic>
      <p:pic>
        <p:nvPicPr>
          <p:cNvPr id="8" name="Рисунок 7"/>
          <p:cNvPicPr>
            <a:picLocks noChangeAspect="1"/>
          </p:cNvPicPr>
          <p:nvPr/>
        </p:nvPicPr>
        <p:blipFill>
          <a:blip r:embed="rId3"/>
          <a:stretch>
            <a:fillRect/>
          </a:stretch>
        </p:blipFill>
        <p:spPr>
          <a:xfrm>
            <a:off x="4807130" y="3863645"/>
            <a:ext cx="3931921" cy="2390503"/>
          </a:xfrm>
          <a:prstGeom prst="rect">
            <a:avLst/>
          </a:prstGeom>
        </p:spPr>
      </p:pic>
    </p:spTree>
    <p:extLst>
      <p:ext uri="{BB962C8B-B14F-4D97-AF65-F5344CB8AC3E}">
        <p14:creationId xmlns:p14="http://schemas.microsoft.com/office/powerpoint/2010/main" val="52284443"/>
      </p:ext>
    </p:extLst>
  </p:cSld>
  <p:clrMapOvr>
    <a:masterClrMapping/>
  </p:clrMapOvr>
  <mc:AlternateContent xmlns:mc="http://schemas.openxmlformats.org/markup-compatibility/2006" xmlns:p14="http://schemas.microsoft.com/office/powerpoint/2010/main">
    <mc:Choice Requires="p14">
      <p:transition spd="slow" p14:dur="2000" advTm="22682">
        <p14:prism isContent="1"/>
      </p:transition>
    </mc:Choice>
    <mc:Fallback xmlns="">
      <p:transition spd="slow" advTm="22682">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7909" y="470263"/>
            <a:ext cx="6296297" cy="461665"/>
          </a:xfrm>
          <a:prstGeom prst="rect">
            <a:avLst/>
          </a:prstGeom>
          <a:solidFill>
            <a:srgbClr val="92D050"/>
          </a:solidFill>
        </p:spPr>
        <p:txBody>
          <a:bodyPr wrap="square" rtlCol="0">
            <a:spAutoFit/>
          </a:bodyPr>
          <a:lstStyle/>
          <a:p>
            <a:r>
              <a:rPr lang="kk-KZ" sz="2400" b="1" dirty="0" smtClean="0">
                <a:solidFill>
                  <a:schemeClr val="bg1"/>
                </a:solidFill>
                <a:latin typeface="Times New Roman" panose="02020603050405020304" pitchFamily="18" charset="0"/>
                <a:cs typeface="Times New Roman" panose="02020603050405020304" pitchFamily="18" charset="0"/>
              </a:rPr>
              <a:t>БАҒАЛАУ КРИТЕРИЙЛЕРІ:</a:t>
            </a:r>
            <a:endParaRPr lang="ru-RU" sz="24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27462" y="1737360"/>
            <a:ext cx="8321041" cy="295465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Тақырыпқа байланысты ақпараттар  алады;</a:t>
            </a:r>
            <a:endParaRPr lang="ru-RU" sz="2800" dirty="0" smtClean="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Көтерілген мәселе бойынша көзқарасын білдіреді;</a:t>
            </a:r>
          </a:p>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Негізгі ойды анықтайды;</a:t>
            </a:r>
          </a:p>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Шешендік тәсілдерді қолданады;</a:t>
            </a:r>
          </a:p>
          <a:p>
            <a:pPr marL="285750" indent="-285750">
              <a:buFont typeface="Wingdings" panose="05000000000000000000" pitchFamily="2" charset="2"/>
              <a:buChar char="ü"/>
            </a:pPr>
            <a:endParaRPr lang="kk-KZ" dirty="0" smtClean="0"/>
          </a:p>
        </p:txBody>
      </p:sp>
    </p:spTree>
    <p:extLst>
      <p:ext uri="{BB962C8B-B14F-4D97-AF65-F5344CB8AC3E}">
        <p14:creationId xmlns:p14="http://schemas.microsoft.com/office/powerpoint/2010/main" val="3928713736"/>
      </p:ext>
    </p:extLst>
  </p:cSld>
  <p:clrMapOvr>
    <a:masterClrMapping/>
  </p:clrMapOvr>
  <mc:AlternateContent xmlns:mc="http://schemas.openxmlformats.org/markup-compatibility/2006" xmlns:p14="http://schemas.microsoft.com/office/powerpoint/2010/main">
    <mc:Choice Requires="p14">
      <p:transition spd="slow" p14:dur="2000" advTm="17140">
        <p14:prism isContent="1"/>
      </p:transition>
    </mc:Choice>
    <mc:Fallback xmlns="">
      <p:transition spd="slow" advTm="1714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Шестиугольник 2"/>
          <p:cNvSpPr/>
          <p:nvPr/>
        </p:nvSpPr>
        <p:spPr>
          <a:xfrm>
            <a:off x="3735237" y="843735"/>
            <a:ext cx="3187335" cy="2090058"/>
          </a:xfrm>
          <a:prstGeom prst="hex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rgbClr val="0070C0"/>
                </a:solidFill>
                <a:latin typeface="Times New Roman" panose="02020603050405020304" pitchFamily="18" charset="0"/>
                <a:cs typeface="Times New Roman" panose="02020603050405020304" pitchFamily="18" charset="0"/>
              </a:rPr>
              <a:t>ХАЛЫҚАРАЛЫҚ БЕЙБІТШІЛІКТІ ҚОЛДАУ ҰЙЫМДАРЫ</a:t>
            </a:r>
            <a:endParaRPr lang="ru-RU" sz="2000" b="1" dirty="0">
              <a:solidFill>
                <a:srgbClr val="0070C0"/>
              </a:solidFill>
              <a:latin typeface="Times New Roman" panose="02020603050405020304" pitchFamily="18" charset="0"/>
              <a:cs typeface="Times New Roman" panose="02020603050405020304" pitchFamily="18" charset="0"/>
            </a:endParaRPr>
          </a:p>
        </p:txBody>
      </p:sp>
      <p:sp>
        <p:nvSpPr>
          <p:cNvPr id="6" name="Шестиугольник 5"/>
          <p:cNvSpPr/>
          <p:nvPr/>
        </p:nvSpPr>
        <p:spPr>
          <a:xfrm>
            <a:off x="1469574" y="2059960"/>
            <a:ext cx="2416628" cy="1917786"/>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002060"/>
                </a:solidFill>
                <a:latin typeface="Times New Roman" panose="02020603050405020304" pitchFamily="18" charset="0"/>
                <a:cs typeface="Times New Roman" panose="02020603050405020304" pitchFamily="18" charset="0"/>
              </a:rPr>
              <a:t>БҰҰ</a:t>
            </a:r>
          </a:p>
          <a:p>
            <a:pPr algn="ctr"/>
            <a:r>
              <a:rPr lang="kk-KZ" sz="2400" dirty="0" smtClean="0">
                <a:solidFill>
                  <a:srgbClr val="7030A0"/>
                </a:solidFill>
                <a:latin typeface="Times New Roman" panose="02020603050405020304" pitchFamily="18" charset="0"/>
                <a:cs typeface="Times New Roman" panose="02020603050405020304" pitchFamily="18" charset="0"/>
              </a:rPr>
              <a:t>Біріккен Ұлттар Ұйымы</a:t>
            </a:r>
            <a:endParaRPr lang="ru-RU" sz="2400" dirty="0">
              <a:solidFill>
                <a:srgbClr val="7030A0"/>
              </a:solidFill>
              <a:latin typeface="Times New Roman" panose="02020603050405020304" pitchFamily="18" charset="0"/>
              <a:cs typeface="Times New Roman" panose="02020603050405020304" pitchFamily="18" charset="0"/>
            </a:endParaRPr>
          </a:p>
        </p:txBody>
      </p:sp>
      <p:sp>
        <p:nvSpPr>
          <p:cNvPr id="7" name="Шестиугольник 6"/>
          <p:cNvSpPr/>
          <p:nvPr/>
        </p:nvSpPr>
        <p:spPr>
          <a:xfrm>
            <a:off x="2752418" y="4134965"/>
            <a:ext cx="2576487" cy="2230790"/>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2060"/>
                </a:solidFill>
                <a:latin typeface="Times New Roman" panose="02020603050405020304" pitchFamily="18" charset="0"/>
                <a:cs typeface="Times New Roman" panose="02020603050405020304" pitchFamily="18" charset="0"/>
              </a:rPr>
              <a:t>ЮНЕСКО</a:t>
            </a:r>
          </a:p>
          <a:p>
            <a:pPr algn="ctr"/>
            <a:r>
              <a:rPr lang="ru-RU" sz="2000" dirty="0" err="1" smtClean="0">
                <a:solidFill>
                  <a:srgbClr val="7030A0"/>
                </a:solidFill>
                <a:latin typeface="Times New Roman" panose="02020603050405020304" pitchFamily="18" charset="0"/>
                <a:cs typeface="Times New Roman" panose="02020603050405020304" pitchFamily="18" charset="0"/>
              </a:rPr>
              <a:t>Білім</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Ғылым</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және</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Мәдениет</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жөніндегі</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smtClean="0">
                <a:solidFill>
                  <a:srgbClr val="7030A0"/>
                </a:solidFill>
                <a:latin typeface="Times New Roman" panose="02020603050405020304" pitchFamily="18" charset="0"/>
                <a:cs typeface="Times New Roman" panose="02020603050405020304" pitchFamily="18" charset="0"/>
              </a:rPr>
              <a:t>Ұйымы</a:t>
            </a: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8" name="Шестиугольник 7"/>
          <p:cNvSpPr/>
          <p:nvPr/>
        </p:nvSpPr>
        <p:spPr>
          <a:xfrm>
            <a:off x="96912" y="4083901"/>
            <a:ext cx="2745323" cy="2230790"/>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rPr>
              <a:t> </a:t>
            </a:r>
            <a:r>
              <a:rPr lang="ru-RU" sz="2000" b="1" dirty="0" smtClean="0">
                <a:solidFill>
                  <a:srgbClr val="002060"/>
                </a:solidFill>
                <a:latin typeface="Times New Roman" panose="02020603050405020304" pitchFamily="18" charset="0"/>
                <a:cs typeface="Times New Roman" panose="02020603050405020304" pitchFamily="18" charset="0"/>
              </a:rPr>
              <a:t>ЕҚЫҰ</a:t>
            </a:r>
          </a:p>
          <a:p>
            <a:pPr algn="ctr"/>
            <a:r>
              <a:rPr lang="ru-RU" sz="2000" dirty="0" err="1" smtClean="0">
                <a:solidFill>
                  <a:srgbClr val="7030A0"/>
                </a:solidFill>
                <a:latin typeface="Times New Roman" panose="02020603050405020304" pitchFamily="18" charset="0"/>
                <a:cs typeface="Times New Roman" panose="02020603050405020304" pitchFamily="18" charset="0"/>
              </a:rPr>
              <a:t>Еуропадағы</a:t>
            </a:r>
            <a:r>
              <a:rPr lang="ru-RU" sz="2000" dirty="0" smtClean="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кауіпсіздік</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және</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ынтымақтастық</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smtClean="0">
                <a:solidFill>
                  <a:srgbClr val="7030A0"/>
                </a:solidFill>
                <a:latin typeface="Times New Roman" panose="02020603050405020304" pitchFamily="18" charset="0"/>
                <a:cs typeface="Times New Roman" panose="02020603050405020304" pitchFamily="18" charset="0"/>
              </a:rPr>
              <a:t>ұйымы</a:t>
            </a: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9" name="Шестиугольник 8"/>
          <p:cNvSpPr/>
          <p:nvPr/>
        </p:nvSpPr>
        <p:spPr>
          <a:xfrm>
            <a:off x="6862780" y="2123825"/>
            <a:ext cx="2453454" cy="1790056"/>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2060"/>
                </a:solidFill>
                <a:latin typeface="Times New Roman" panose="02020603050405020304" pitchFamily="18" charset="0"/>
                <a:cs typeface="Times New Roman" panose="02020603050405020304" pitchFamily="18" charset="0"/>
              </a:rPr>
              <a:t>ТМД</a:t>
            </a:r>
          </a:p>
          <a:p>
            <a:pPr algn="ctr"/>
            <a:r>
              <a:rPr lang="ru-RU" sz="2000" dirty="0" err="1" smtClean="0">
                <a:solidFill>
                  <a:srgbClr val="7030A0"/>
                </a:solidFill>
                <a:latin typeface="Times New Roman" panose="02020603050405020304" pitchFamily="18" charset="0"/>
                <a:cs typeface="Times New Roman" panose="02020603050405020304" pitchFamily="18" charset="0"/>
              </a:rPr>
              <a:t>Тәуелсіз</a:t>
            </a:r>
            <a:r>
              <a:rPr lang="ru-RU" sz="2000" dirty="0" smtClean="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Мемлекеттер</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smtClean="0">
                <a:solidFill>
                  <a:srgbClr val="7030A0"/>
                </a:solidFill>
                <a:latin typeface="Times New Roman" panose="02020603050405020304" pitchFamily="18" charset="0"/>
                <a:cs typeface="Times New Roman" panose="02020603050405020304" pitchFamily="18" charset="0"/>
              </a:rPr>
              <a:t>Достастығы</a:t>
            </a:r>
            <a:endParaRPr lang="ru-RU" sz="2000" dirty="0" smtClean="0">
              <a:solidFill>
                <a:srgbClr val="7030A0"/>
              </a:solidFill>
              <a:latin typeface="Times New Roman" panose="02020603050405020304" pitchFamily="18" charset="0"/>
              <a:cs typeface="Times New Roman" panose="02020603050405020304" pitchFamily="18" charset="0"/>
            </a:endParaRPr>
          </a:p>
        </p:txBody>
      </p:sp>
      <p:sp>
        <p:nvSpPr>
          <p:cNvPr id="10" name="Шестиугольник 9"/>
          <p:cNvSpPr/>
          <p:nvPr/>
        </p:nvSpPr>
        <p:spPr>
          <a:xfrm>
            <a:off x="5401772" y="4083901"/>
            <a:ext cx="2821016" cy="2296104"/>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rgbClr val="002060"/>
                </a:solidFill>
                <a:latin typeface="Times New Roman" panose="02020603050405020304" pitchFamily="18" charset="0"/>
                <a:cs typeface="Times New Roman" panose="02020603050405020304" pitchFamily="18" charset="0"/>
              </a:rPr>
              <a:t>ШЫҰ</a:t>
            </a:r>
          </a:p>
          <a:p>
            <a:pPr algn="ctr"/>
            <a:r>
              <a:rPr lang="kk-KZ" sz="2000" dirty="0" smtClean="0">
                <a:solidFill>
                  <a:srgbClr val="7030A0"/>
                </a:solidFill>
                <a:latin typeface="Times New Roman" panose="02020603050405020304" pitchFamily="18" charset="0"/>
                <a:cs typeface="Times New Roman" panose="02020603050405020304" pitchFamily="18" charset="0"/>
              </a:rPr>
              <a:t>Шанхай ынтымақтастық ұйымы</a:t>
            </a: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11" name="Шестиугольник 10"/>
          <p:cNvSpPr/>
          <p:nvPr/>
        </p:nvSpPr>
        <p:spPr>
          <a:xfrm>
            <a:off x="8128102" y="4116558"/>
            <a:ext cx="2523829" cy="2230790"/>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002060"/>
                </a:solidFill>
                <a:latin typeface="Times New Roman" panose="02020603050405020304" pitchFamily="18" charset="0"/>
                <a:cs typeface="Times New Roman" panose="02020603050405020304" pitchFamily="18" charset="0"/>
              </a:rPr>
              <a:t>ЮНИСЕФ </a:t>
            </a:r>
            <a:r>
              <a:rPr lang="ru-RU" sz="2000" dirty="0" err="1">
                <a:solidFill>
                  <a:srgbClr val="7030A0"/>
                </a:solidFill>
                <a:latin typeface="Times New Roman" panose="02020603050405020304" pitchFamily="18" charset="0"/>
                <a:cs typeface="Times New Roman" panose="02020603050405020304" pitchFamily="18" charset="0"/>
              </a:rPr>
              <a:t>Біріккен</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Ұлттар</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Ұйымының</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Балалар</a:t>
            </a:r>
            <a:r>
              <a:rPr lang="ru-RU" sz="2000" dirty="0">
                <a:solidFill>
                  <a:srgbClr val="7030A0"/>
                </a:solidFill>
                <a:latin typeface="Times New Roman" panose="02020603050405020304" pitchFamily="18" charset="0"/>
                <a:cs typeface="Times New Roman" panose="02020603050405020304" pitchFamily="18" charset="0"/>
              </a:rPr>
              <a:t> </a:t>
            </a:r>
            <a:r>
              <a:rPr lang="ru-RU" sz="2000" dirty="0" err="1">
                <a:solidFill>
                  <a:srgbClr val="7030A0"/>
                </a:solidFill>
                <a:latin typeface="Times New Roman" panose="02020603050405020304" pitchFamily="18" charset="0"/>
                <a:cs typeface="Times New Roman" panose="02020603050405020304" pitchFamily="18" charset="0"/>
              </a:rPr>
              <a:t>Қоры</a:t>
            </a: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72899" y="236660"/>
            <a:ext cx="5394041" cy="369332"/>
          </a:xfrm>
          <a:prstGeom prst="rect">
            <a:avLst/>
          </a:prstGeom>
        </p:spPr>
        <p:txBody>
          <a:bodyPr wrap="none">
            <a:spAutoFit/>
          </a:bodyPr>
          <a:lstStyle/>
          <a:p>
            <a:r>
              <a:rPr lang="en-US" dirty="0">
                <a:solidFill>
                  <a:srgbClr val="002060"/>
                </a:solidFill>
              </a:rPr>
              <a:t>https://www.youtube.com/watch?v=r9E5Z7c6VxM</a:t>
            </a:r>
            <a:endParaRPr lang="ru-RU" dirty="0">
              <a:solidFill>
                <a:srgbClr val="002060"/>
              </a:solidFill>
            </a:endParaRPr>
          </a:p>
        </p:txBody>
      </p:sp>
    </p:spTree>
    <p:extLst>
      <p:ext uri="{BB962C8B-B14F-4D97-AF65-F5344CB8AC3E}">
        <p14:creationId xmlns:p14="http://schemas.microsoft.com/office/powerpoint/2010/main" val="1709250834"/>
      </p:ext>
    </p:extLst>
  </p:cSld>
  <p:clrMapOvr>
    <a:masterClrMapping/>
  </p:clrMapOvr>
  <mc:AlternateContent xmlns:mc="http://schemas.openxmlformats.org/markup-compatibility/2006" xmlns:p14="http://schemas.microsoft.com/office/powerpoint/2010/main">
    <mc:Choice Requires="p14">
      <p:transition spd="slow" p14:dur="2000" advTm="71353">
        <p14:prism isContent="1"/>
      </p:transition>
    </mc:Choice>
    <mc:Fallback xmlns="">
      <p:transition spd="slow" advTm="71353">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Халықаралық ұйымдардағы Қазақста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9022410"/>
      </p:ext>
    </p:extLst>
  </p:cSld>
  <p:clrMapOvr>
    <a:masterClrMapping/>
  </p:clrMapOvr>
  <mc:AlternateContent xmlns:mc="http://schemas.openxmlformats.org/markup-compatibility/2006" xmlns:p14="http://schemas.microsoft.com/office/powerpoint/2010/main">
    <mc:Choice Requires="p14">
      <p:transition spd="slow" p14:dur="2000" advTm="132626">
        <p14:prism isContent="1"/>
      </p:transition>
    </mc:Choice>
    <mc:Fallback xmlns="">
      <p:transition spd="slow" advTm="132626">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5113" objId="4"/>
        <p14:pauseEvt time="128625" objId="4"/>
        <p14:seekEvt time="128625" objId="4" seek="123397"/>
        <p14:resumeEvt time="128826" objId="4"/>
        <p14:pauseEvt time="130746" objId="4"/>
        <p14:triggerEvt type="onClick" time="130746" objId="4"/>
        <p14:stopEvt time="132626"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074" y="248194"/>
            <a:ext cx="8842928" cy="862149"/>
          </a:xfrm>
        </p:spPr>
        <p:txBody>
          <a:bodyPr>
            <a:normAutofit fontScale="90000"/>
          </a:bodyPr>
          <a:lstStyle/>
          <a:p>
            <a:r>
              <a:rPr lang="ru-RU" sz="2700" dirty="0">
                <a:solidFill>
                  <a:srgbClr val="002060"/>
                </a:solidFill>
                <a:latin typeface="Times New Roman" panose="02020603050405020304" pitchFamily="18" charset="0"/>
                <a:cs typeface="Times New Roman" panose="02020603050405020304" pitchFamily="18" charset="0"/>
              </a:rPr>
              <a:t>1- </a:t>
            </a:r>
            <a:r>
              <a:rPr lang="ru-RU" sz="2700" dirty="0" err="1">
                <a:solidFill>
                  <a:srgbClr val="002060"/>
                </a:solidFill>
                <a:latin typeface="Times New Roman" panose="02020603050405020304" pitchFamily="18" charset="0"/>
                <a:cs typeface="Times New Roman" panose="02020603050405020304" pitchFamily="18" charset="0"/>
              </a:rPr>
              <a:t>тапсырма</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Мәтінді</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мұқият</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оқып</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smtClean="0">
                <a:solidFill>
                  <a:srgbClr val="002060"/>
                </a:solidFill>
                <a:latin typeface="Times New Roman" panose="02020603050405020304" pitchFamily="18" charset="0"/>
                <a:cs typeface="Times New Roman" panose="02020603050405020304" pitchFamily="18" charset="0"/>
              </a:rPr>
              <a:t>стиль </a:t>
            </a:r>
            <a:r>
              <a:rPr lang="ru-RU" sz="2700" dirty="0" err="1" smtClean="0">
                <a:solidFill>
                  <a:srgbClr val="002060"/>
                </a:solidFill>
                <a:latin typeface="Times New Roman" panose="02020603050405020304" pitchFamily="18" charset="0"/>
                <a:cs typeface="Times New Roman" panose="02020603050405020304" pitchFamily="18" charset="0"/>
              </a:rPr>
              <a:t>түрін</a:t>
            </a:r>
            <a:r>
              <a:rPr lang="ru-RU" sz="2700" dirty="0" smtClean="0">
                <a:solidFill>
                  <a:srgbClr val="002060"/>
                </a:solidFill>
                <a:latin typeface="Times New Roman" panose="02020603050405020304" pitchFamily="18" charset="0"/>
                <a:cs typeface="Times New Roman" panose="02020603050405020304" pitchFamily="18" charset="0"/>
              </a:rPr>
              <a:t> </a:t>
            </a:r>
            <a:r>
              <a:rPr lang="ru-RU" sz="2700" dirty="0" err="1" smtClean="0">
                <a:solidFill>
                  <a:srgbClr val="002060"/>
                </a:solidFill>
                <a:latin typeface="Times New Roman" panose="02020603050405020304" pitchFamily="18" charset="0"/>
                <a:cs typeface="Times New Roman" panose="02020603050405020304" pitchFamily="18" charset="0"/>
              </a:rPr>
              <a:t>анықтаңдар</a:t>
            </a:r>
            <a:r>
              <a:rPr lang="ru-RU" sz="2700" dirty="0" smtClean="0">
                <a:solidFill>
                  <a:srgbClr val="002060"/>
                </a:solidFill>
                <a:latin typeface="Times New Roman" panose="02020603050405020304" pitchFamily="18" charset="0"/>
                <a:cs typeface="Times New Roman" panose="02020603050405020304" pitchFamily="18" charset="0"/>
              </a:rPr>
              <a:t>.</a:t>
            </a:r>
            <a:endParaRPr lang="ru-RU" dirty="0"/>
          </a:p>
        </p:txBody>
      </p:sp>
      <p:sp>
        <p:nvSpPr>
          <p:cNvPr id="3" name="Объект 2"/>
          <p:cNvSpPr>
            <a:spLocks noGrp="1"/>
          </p:cNvSpPr>
          <p:nvPr>
            <p:ph idx="1"/>
          </p:nvPr>
        </p:nvSpPr>
        <p:spPr>
          <a:xfrm>
            <a:off x="209007" y="849086"/>
            <a:ext cx="10802982" cy="5878285"/>
          </a:xfrm>
        </p:spPr>
        <p:txBody>
          <a:bodyPr>
            <a:noAutofit/>
          </a:bodyPr>
          <a:lstStyle/>
          <a:p>
            <a:pPr marL="0" indent="0">
              <a:spcBef>
                <a:spcPts val="0"/>
              </a:spcBef>
              <a:buNone/>
            </a:pPr>
            <a:r>
              <a:rPr lang="kk-KZ" dirty="0" smtClean="0">
                <a:latin typeface="Times New Roman" panose="02020603050405020304" pitchFamily="18" charset="0"/>
                <a:cs typeface="Times New Roman" panose="02020603050405020304" pitchFamily="18" charset="0"/>
              </a:rPr>
              <a:t>     Біріккен ұлттар ұйымы БҰҰ – дүниежүзіндегі мемлекеттердің басым көпшілігін біріктірген ең ықпалды, әмбебап  халықаралық ұйым. Басты мақсаты – халықаралық бейбітшілік пен қауіпсіздікті нығайтып, мемлекеттер арасындағы ынтымақтастықты, ұлттар арасындағы достық қатынастарды дамыту, адам құқығын құрметтеуді қолдау, осы мақсаттарға қол жеткізуге ұлттардың бірлесіп әрекет ететін орталығы БҰҰ қызметінің негізгі бағыттары жер бетінде бейбітшілік пен қауіпсіздікті сақтап, мемлекеттердің сан алуан саладағы ынтымақтастығына жәрдемдесу, адам құқықтары мен бостандықтарын қорғап халықаралық құқықты жүйелеу және оның дамуын қамтамасыз ету болып табылады.</a:t>
            </a:r>
          </a:p>
          <a:p>
            <a:pPr marL="0" indent="0">
              <a:spcBef>
                <a:spcPts val="0"/>
              </a:spcBef>
              <a:buNone/>
            </a:pPr>
            <a:r>
              <a:rPr lang="kk-KZ" dirty="0" smtClean="0">
                <a:latin typeface="Times New Roman" panose="02020603050405020304" pitchFamily="18" charset="0"/>
                <a:cs typeface="Times New Roman" panose="02020603050405020304" pitchFamily="18" charset="0"/>
              </a:rPr>
              <a:t>     БҰҰ-ның бас органдары – Бас Ассамблея, Қауіпсіздік кеңесі, Экономикалық және әлеуметтік кеңес, Халықаралық сот, Қамқорлық жөніндегі кеңес пен хатшылық.</a:t>
            </a:r>
          </a:p>
          <a:p>
            <a:pPr marL="0" indent="0">
              <a:spcBef>
                <a:spcPts val="0"/>
              </a:spcBef>
              <a:buNone/>
            </a:pPr>
            <a:r>
              <a:rPr lang="kk-KZ" dirty="0" smtClean="0">
                <a:latin typeface="Times New Roman" panose="02020603050405020304" pitchFamily="18" charset="0"/>
                <a:cs typeface="Times New Roman" panose="02020603050405020304" pitchFamily="18" charset="0"/>
              </a:rPr>
              <a:t>     Біріккен ұлттар ұйымының ең басты әрі негізгі құжаты оның Жарғысы болып </a:t>
            </a:r>
            <a:r>
              <a:rPr lang="kk-KZ" dirty="0">
                <a:latin typeface="Times New Roman" panose="02020603050405020304" pitchFamily="18" charset="0"/>
                <a:cs typeface="Times New Roman" panose="02020603050405020304" pitchFamily="18" charset="0"/>
              </a:rPr>
              <a:t>табылады. Тарихи деректерге </a:t>
            </a:r>
            <a:r>
              <a:rPr lang="kk-KZ" dirty="0" smtClean="0">
                <a:latin typeface="Times New Roman" panose="02020603050405020304" pitchFamily="18" charset="0"/>
                <a:cs typeface="Times New Roman" panose="02020603050405020304" pitchFamily="18" charset="0"/>
              </a:rPr>
              <a:t>сүйенсек,  </a:t>
            </a:r>
            <a:r>
              <a:rPr lang="kk-KZ" dirty="0">
                <a:latin typeface="Times New Roman" panose="02020603050405020304" pitchFamily="18" charset="0"/>
                <a:cs typeface="Times New Roman" panose="02020603050405020304" pitchFamily="18" charset="0"/>
              </a:rPr>
              <a:t>Ұйым </a:t>
            </a:r>
            <a:r>
              <a:rPr lang="kk-KZ" dirty="0" smtClean="0">
                <a:latin typeface="Times New Roman" panose="02020603050405020304" pitchFamily="18" charset="0"/>
                <a:cs typeface="Times New Roman" panose="02020603050405020304" pitchFamily="18" charset="0"/>
              </a:rPr>
              <a:t>Жарғысының жобасы КСРО, АҚШ, Қытай және Ұлыбритания мемлекеттері өкілдерінің қатысуы мен жасалған. Құжат бес тілде – орыс, ағылшын, қытай, француз және испан тілдерінде дайындалып, одан 1945 жылдың 25 маусымында Сан-Франциско конференциясында 51 мемлекет қол қойған.  Бас Ассамблея БҰҰ-ның бас органы саналады.</a:t>
            </a:r>
          </a:p>
          <a:p>
            <a:pPr marL="0" indent="0">
              <a:spcBef>
                <a:spcPts val="0"/>
              </a:spcBef>
              <a:buNone/>
            </a:pPr>
            <a:r>
              <a:rPr lang="kk-KZ" dirty="0" smtClean="0">
                <a:latin typeface="Times New Roman" panose="02020603050405020304" pitchFamily="18" charset="0"/>
                <a:cs typeface="Times New Roman" panose="02020603050405020304" pitchFamily="18" charset="0"/>
              </a:rPr>
              <a:t>БҰҰ өз қызметінде мынадай мақсаттарды көздейді:</a:t>
            </a:r>
          </a:p>
          <a:p>
            <a:pPr>
              <a:spcBef>
                <a:spcPts val="0"/>
              </a:spcBef>
              <a:buFont typeface="Wingdings" panose="05000000000000000000" pitchFamily="2" charset="2"/>
              <a:buChar char="v"/>
            </a:pPr>
            <a:r>
              <a:rPr lang="kk-KZ" dirty="0" smtClean="0">
                <a:latin typeface="Times New Roman" panose="02020603050405020304" pitchFamily="18" charset="0"/>
                <a:cs typeface="Times New Roman" panose="02020603050405020304" pitchFamily="18" charset="0"/>
              </a:rPr>
              <a:t>Бүкіл әлемде бейбітшілік пен қауіпсіздікті сақтау;</a:t>
            </a:r>
          </a:p>
          <a:p>
            <a:pPr>
              <a:spcBef>
                <a:spcPts val="0"/>
              </a:spcBef>
              <a:buFont typeface="Wingdings" panose="05000000000000000000" pitchFamily="2" charset="2"/>
              <a:buChar char="v"/>
            </a:pPr>
            <a:r>
              <a:rPr lang="kk-KZ" dirty="0" smtClean="0">
                <a:latin typeface="Times New Roman" panose="02020603050405020304" pitchFamily="18" charset="0"/>
                <a:cs typeface="Times New Roman" panose="02020603050405020304" pitchFamily="18" charset="0"/>
              </a:rPr>
              <a:t>Ұлттар арасындағы достық қатынастарды дамыту;</a:t>
            </a:r>
          </a:p>
          <a:p>
            <a:pPr>
              <a:spcBef>
                <a:spcPts val="0"/>
              </a:spcBef>
              <a:buFont typeface="Wingdings" panose="05000000000000000000" pitchFamily="2" charset="2"/>
              <a:buChar char="v"/>
            </a:pPr>
            <a:r>
              <a:rPr lang="kk-KZ" dirty="0" smtClean="0">
                <a:latin typeface="Times New Roman" panose="02020603050405020304" pitchFamily="18" charset="0"/>
                <a:cs typeface="Times New Roman" panose="02020603050405020304" pitchFamily="18" charset="0"/>
              </a:rPr>
              <a:t>Халықаралық мәселелерді шешуде халықаралық ынтымақтастықты жүзеге асырумен адам құқығын құрметтеуді қолдау;</a:t>
            </a:r>
          </a:p>
          <a:p>
            <a:pPr>
              <a:spcBef>
                <a:spcPts val="0"/>
              </a:spcBef>
              <a:buFont typeface="Wingdings" panose="05000000000000000000" pitchFamily="2" charset="2"/>
              <a:buChar char="v"/>
            </a:pPr>
            <a:r>
              <a:rPr lang="kk-KZ" dirty="0" smtClean="0">
                <a:latin typeface="Times New Roman" panose="02020603050405020304" pitchFamily="18" charset="0"/>
                <a:cs typeface="Times New Roman" panose="02020603050405020304" pitchFamily="18" charset="0"/>
              </a:rPr>
              <a:t>Осы мақсаттарға қол жеткізуде  ұлттардың бірлесіп әрекет ететін орталығы болу.</a:t>
            </a:r>
            <a:endParaRPr lang="ru-RU" dirty="0" smtClean="0">
              <a:latin typeface="Times New Roman" panose="02020603050405020304" pitchFamily="18" charset="0"/>
              <a:cs typeface="Times New Roman" panose="02020603050405020304" pitchFamily="18" charset="0"/>
            </a:endParaRPr>
          </a:p>
          <a:p>
            <a:pPr>
              <a:spcBef>
                <a:spcPts val="0"/>
              </a:spcBef>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408"/>
      </p:ext>
    </p:extLst>
  </p:cSld>
  <p:clrMapOvr>
    <a:masterClrMapping/>
  </p:clrMapOvr>
  <mc:AlternateContent xmlns:mc="http://schemas.openxmlformats.org/markup-compatibility/2006" xmlns:p14="http://schemas.microsoft.com/office/powerpoint/2010/main">
    <mc:Choice Requires="p14">
      <p:transition spd="med" p14:dur="700" advTm="6922">
        <p:fade/>
      </p:transition>
    </mc:Choice>
    <mc:Fallback xmlns="">
      <p:transition spd="med" advTm="6922">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2069" y="561703"/>
            <a:ext cx="9627325" cy="5479659"/>
          </a:xfrm>
        </p:spPr>
        <p:txBody>
          <a:bodyPr>
            <a:normAutofit fontScale="92500" lnSpcReduction="20000"/>
          </a:bodyPr>
          <a:lstStyle/>
          <a:p>
            <a:r>
              <a:rPr lang="ru-RU" dirty="0"/>
              <a:t> </a:t>
            </a:r>
            <a:r>
              <a:rPr lang="ru-RU" sz="2000" dirty="0">
                <a:latin typeface="Times New Roman" panose="02020603050405020304" pitchFamily="18" charset="0"/>
                <a:cs typeface="Times New Roman" panose="02020603050405020304" pitchFamily="18" charset="0"/>
              </a:rPr>
              <a:t>БҰҰ –</a:t>
            </a:r>
            <a:r>
              <a:rPr lang="ru-RU" sz="2000" dirty="0" err="1">
                <a:latin typeface="Times New Roman" panose="02020603050405020304" pitchFamily="18" charset="0"/>
                <a:cs typeface="Times New Roman" panose="02020603050405020304" pitchFamily="18" charset="0"/>
              </a:rPr>
              <a:t>ға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мүше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мемлекеттер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үшін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басты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маңыздылық</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Ұйымның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халықаралық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бейбітшілік</a:t>
            </a:r>
            <a:r>
              <a:rPr lang="ru-RU" sz="2000" dirty="0">
                <a:latin typeface="Times New Roman" panose="02020603050405020304" pitchFamily="18" charset="0"/>
                <a:cs typeface="Times New Roman" panose="02020603050405020304" pitchFamily="18" charset="0"/>
              </a:rPr>
              <a:t> пен </a:t>
            </a:r>
            <a:r>
              <a:rPr lang="ru-RU" sz="2000" dirty="0" err="1">
                <a:latin typeface="Times New Roman" panose="02020603050405020304" pitchFamily="18" charset="0"/>
                <a:cs typeface="Times New Roman" panose="02020603050405020304" pitchFamily="18" charset="0"/>
              </a:rPr>
              <a:t>қауіпсіздікті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сақтау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қарусыздану</a:t>
            </a:r>
            <a:r>
              <a:rPr lang="ru-RU" sz="2000" dirty="0">
                <a:latin typeface="Times New Roman" panose="02020603050405020304" pitchFamily="18" charset="0"/>
                <a:cs typeface="Times New Roman" panose="02020603050405020304" pitchFamily="18" charset="0"/>
              </a:rPr>
              <a:t> мен </a:t>
            </a:r>
            <a:r>
              <a:rPr lang="ru-RU" sz="2000" dirty="0" err="1">
                <a:latin typeface="Times New Roman" panose="02020603050405020304" pitchFamily="18" charset="0"/>
                <a:cs typeface="Times New Roman" panose="02020603050405020304" pitchFamily="18" charset="0"/>
              </a:rPr>
              <a:t>жаппай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қырып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жою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қаруын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таратпау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секілді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өзекті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мәселелерді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шешуге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қатысуы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Ұйым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сонымен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лаңкестік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есірткінің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заңсыз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айналымы</a:t>
            </a:r>
            <a:r>
              <a:rPr lang="ru-RU" sz="2000" dirty="0">
                <a:latin typeface="Times New Roman" panose="02020603050405020304" pitchFamily="18" charset="0"/>
                <a:cs typeface="Times New Roman" panose="02020603050405020304" pitchFamily="18" charset="0"/>
              </a:rPr>
              <a:t> мен </a:t>
            </a:r>
            <a:r>
              <a:rPr lang="ru-RU" sz="2000" dirty="0" err="1">
                <a:latin typeface="Times New Roman" panose="02020603050405020304" pitchFamily="18" charset="0"/>
                <a:cs typeface="Times New Roman" panose="02020603050405020304" pitchFamily="18" charset="0"/>
              </a:rPr>
              <a:t>ұйымдасқан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қылмысқа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қарсы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күрес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бойынша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халықаралық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күш</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жігер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бастамасын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көтереді</a:t>
            </a:r>
            <a:r>
              <a:rPr lang="ru-RU" sz="2000" dirty="0">
                <a:latin typeface="Times New Roman" panose="02020603050405020304" pitchFamily="18" charset="0"/>
                <a:cs typeface="Times New Roman" panose="02020603050405020304" pitchFamily="18" charset="0"/>
              </a:rPr>
              <a:t>.</a:t>
            </a:r>
          </a:p>
          <a:p>
            <a:r>
              <a:rPr lang="ru-RU" sz="2000" dirty="0" err="1">
                <a:latin typeface="Times New Roman" panose="02020603050405020304" pitchFamily="18" charset="0"/>
                <a:cs typeface="Times New Roman" panose="02020603050405020304" pitchFamily="18" charset="0"/>
              </a:rPr>
              <a:t>Бүгінгі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таңда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бұл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ұйым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халықаралық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қауымдастықтың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көкейкесті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мәселелерін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шешудің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өзінше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орталығына</a:t>
            </a:r>
            <a:r>
              <a:rPr lang="ru-RU" sz="2000" dirty="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айналды</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БҰҰ </a:t>
            </a:r>
            <a:r>
              <a:rPr lang="ru-RU" sz="2000" dirty="0" err="1">
                <a:latin typeface="Times New Roman" panose="02020603050405020304" pitchFamily="18" charset="0"/>
                <a:cs typeface="Times New Roman" panose="02020603050405020304" pitchFamily="18" charset="0"/>
              </a:rPr>
              <a:t>адам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құқығын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құрметтеуді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қолдау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қоршаған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ортаны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қорғау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түрлі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аурулармен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күрес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жоқшылық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ауқымын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тежеу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босқындарға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көмек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миналарды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залалсыздандыру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ЖҚТБ-мен </a:t>
            </a:r>
            <a:r>
              <a:rPr lang="ru-RU" sz="2000" dirty="0" err="1">
                <a:latin typeface="Times New Roman" panose="02020603050405020304" pitchFamily="18" charset="0"/>
                <a:cs typeface="Times New Roman" panose="02020603050405020304" pitchFamily="18" charset="0"/>
              </a:rPr>
              <a:t>күрес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бойынша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жүйелі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жұмыс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атқаруда</a:t>
            </a:r>
            <a:r>
              <a:rPr lang="ru-RU" sz="2000" dirty="0">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БҰҰ-</a:t>
            </a:r>
            <a:r>
              <a:rPr lang="ru-RU" sz="2000" dirty="0" err="1">
                <a:latin typeface="Times New Roman" panose="02020603050405020304" pitchFamily="18" charset="0"/>
                <a:cs typeface="Times New Roman" panose="02020603050405020304" pitchFamily="18" charset="0"/>
              </a:rPr>
              <a:t>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басты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мақсаттарының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бірі</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бүкіл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әлемде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бейбітшілікті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сақтау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Көптеген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жыл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бойы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ұйым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халықаралық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дағдарыстардың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алдын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алу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ұзаққа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созылған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қақтығыстарды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шешуде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маңызды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рөл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атқарып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келеді</a:t>
            </a:r>
            <a:r>
              <a:rPr lang="ru-RU" sz="2000" dirty="0" smtClean="0">
                <a:latin typeface="Times New Roman" panose="02020603050405020304" pitchFamily="18" charset="0"/>
                <a:cs typeface="Times New Roman" panose="02020603050405020304" pitchFamily="18" charset="0"/>
              </a:rPr>
              <a:t>.</a:t>
            </a:r>
          </a:p>
          <a:p>
            <a:endParaRPr lang="kk-KZ" sz="2000" dirty="0">
              <a:latin typeface="Times New Roman" panose="02020603050405020304" pitchFamily="18" charset="0"/>
              <a:cs typeface="Times New Roman" panose="02020603050405020304" pitchFamily="18" charset="0"/>
            </a:endParaRPr>
          </a:p>
          <a:p>
            <a:r>
              <a:rPr lang="ru-RU" sz="2000" b="1" dirty="0">
                <a:solidFill>
                  <a:srgbClr val="7030A0"/>
                </a:solidFill>
                <a:latin typeface="Times New Roman" panose="02020603050405020304" pitchFamily="18" charset="0"/>
                <a:cs typeface="Times New Roman" panose="02020603050405020304" pitchFamily="18" charset="0"/>
              </a:rPr>
              <a:t>Дескриптор: </a:t>
            </a:r>
            <a:endParaRPr lang="ru-RU" sz="2000" b="1" dirty="0" smtClean="0">
              <a:solidFill>
                <a:srgbClr val="7030A0"/>
              </a:solidFill>
              <a:latin typeface="Times New Roman" panose="02020603050405020304" pitchFamily="18" charset="0"/>
              <a:cs typeface="Times New Roman" panose="02020603050405020304" pitchFamily="18" charset="0"/>
            </a:endParaRPr>
          </a:p>
          <a:p>
            <a:pPr marL="0" indent="0">
              <a:buNone/>
            </a:pPr>
            <a:r>
              <a:rPr lang="ru-RU" sz="2000" b="1" dirty="0">
                <a:solidFill>
                  <a:srgbClr val="7030A0"/>
                </a:solidFill>
                <a:latin typeface="Times New Roman" panose="02020603050405020304" pitchFamily="18" charset="0"/>
                <a:cs typeface="Times New Roman" panose="02020603050405020304" pitchFamily="18" charset="0"/>
              </a:rPr>
              <a:t/>
            </a:r>
            <a:br>
              <a:rPr lang="ru-RU" sz="2000" b="1" dirty="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Мәтінді</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мұқият</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оқиды</a:t>
            </a:r>
            <a:r>
              <a:rPr lang="ru-RU" sz="2000" b="1" dirty="0" smtClean="0">
                <a:solidFill>
                  <a:srgbClr val="7030A0"/>
                </a:solidFill>
                <a:latin typeface="Times New Roman" panose="02020603050405020304" pitchFamily="18" charset="0"/>
                <a:cs typeface="Times New Roman" panose="02020603050405020304" pitchFamily="18" charset="0"/>
              </a:rPr>
              <a:t>.</a:t>
            </a:r>
          </a:p>
          <a:p>
            <a:pPr marL="0" indent="0">
              <a:buNone/>
            </a:pP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Мәтіннің</a:t>
            </a:r>
            <a:r>
              <a:rPr lang="ru-RU" sz="2000" b="1" dirty="0">
                <a:solidFill>
                  <a:srgbClr val="7030A0"/>
                </a:solidFill>
                <a:latin typeface="Times New Roman" panose="02020603050405020304" pitchFamily="18" charset="0"/>
                <a:cs typeface="Times New Roman" panose="02020603050405020304" pitchFamily="18" charset="0"/>
              </a:rPr>
              <a:t> стиль </a:t>
            </a:r>
            <a:r>
              <a:rPr lang="ru-RU" sz="2000" b="1" dirty="0" err="1">
                <a:solidFill>
                  <a:srgbClr val="7030A0"/>
                </a:solidFill>
                <a:latin typeface="Times New Roman" panose="02020603050405020304" pitchFamily="18" charset="0"/>
                <a:cs typeface="Times New Roman" panose="02020603050405020304" pitchFamily="18" charset="0"/>
              </a:rPr>
              <a:t>түрін</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smtClean="0">
                <a:solidFill>
                  <a:srgbClr val="7030A0"/>
                </a:solidFill>
                <a:latin typeface="Times New Roman" panose="02020603050405020304" pitchFamily="18" charset="0"/>
                <a:cs typeface="Times New Roman" panose="02020603050405020304" pitchFamily="18" charset="0"/>
              </a:rPr>
              <a:t>анықтайды</a:t>
            </a:r>
            <a:r>
              <a:rPr lang="ru-RU" sz="2000" b="1" dirty="0" smtClean="0">
                <a:solidFill>
                  <a:srgbClr val="7030A0"/>
                </a:solidFill>
                <a:latin typeface="Times New Roman" panose="02020603050405020304" pitchFamily="18" charset="0"/>
                <a:cs typeface="Times New Roman" panose="02020603050405020304" pitchFamily="18" charset="0"/>
              </a:rPr>
              <a:t>.</a:t>
            </a:r>
            <a:endParaRPr lang="ru-RU" sz="2000" b="1" dirty="0">
              <a:solidFill>
                <a:srgbClr val="7030A0"/>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2188478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1886" y="209006"/>
            <a:ext cx="8882116" cy="561703"/>
          </a:xfrm>
        </p:spPr>
        <p:txBody>
          <a:bodyPr>
            <a:normAutofit fontScale="90000"/>
          </a:bodyPr>
          <a:lstStyle/>
          <a:p>
            <a:r>
              <a:rPr lang="kk-KZ" dirty="0" smtClean="0">
                <a:solidFill>
                  <a:srgbClr val="7030A0"/>
                </a:solidFill>
                <a:latin typeface="Times New Roman" panose="02020603050405020304" pitchFamily="18" charset="0"/>
                <a:cs typeface="Times New Roman" panose="02020603050405020304" pitchFamily="18" charset="0"/>
              </a:rPr>
              <a:t>Өзіңді тексер!</a:t>
            </a:r>
            <a:endParaRPr lang="ru-RU" dirty="0">
              <a:solidFill>
                <a:srgbClr val="7030A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1886" y="1102497"/>
            <a:ext cx="9274628" cy="5246052"/>
          </a:xfrm>
        </p:spPr>
        <p:txBody>
          <a:bodyPr>
            <a:normAutofit fontScale="25000" lnSpcReduction="20000"/>
          </a:bodyPr>
          <a:lstStyle/>
          <a:p>
            <a:r>
              <a:rPr lang="kk-KZ" sz="8000" dirty="0" smtClean="0">
                <a:solidFill>
                  <a:srgbClr val="002060"/>
                </a:solidFill>
                <a:latin typeface="Times New Roman" panose="02020603050405020304" pitchFamily="18" charset="0"/>
                <a:cs typeface="Times New Roman" panose="02020603050405020304" pitchFamily="18" charset="0"/>
              </a:rPr>
              <a:t>Мәтін ғылыми стиль түріне жатады. Себебі: мәтінде негізгі іс- әрекет нақты ғылыми негізде сипатталып </a:t>
            </a:r>
            <a:r>
              <a:rPr lang="kk-KZ" sz="8000" dirty="0">
                <a:solidFill>
                  <a:srgbClr val="002060"/>
                </a:solidFill>
                <a:latin typeface="Times New Roman" panose="02020603050405020304" pitchFamily="18" charset="0"/>
                <a:cs typeface="Times New Roman" panose="02020603050405020304" pitchFamily="18" charset="0"/>
              </a:rPr>
              <a:t>және оның еңбегі жайлы айтылады. </a:t>
            </a:r>
            <a:endParaRPr lang="kk-KZ" sz="8000" dirty="0" smtClean="0">
              <a:solidFill>
                <a:srgbClr val="002060"/>
              </a:solidFill>
              <a:latin typeface="Times New Roman" panose="02020603050405020304" pitchFamily="18" charset="0"/>
              <a:cs typeface="Times New Roman" panose="02020603050405020304" pitchFamily="18" charset="0"/>
            </a:endParaRPr>
          </a:p>
          <a:p>
            <a:r>
              <a:rPr lang="kk-KZ" sz="8000" dirty="0" smtClean="0">
                <a:solidFill>
                  <a:srgbClr val="002060"/>
                </a:solidFill>
                <a:latin typeface="Times New Roman" panose="02020603050405020304" pitchFamily="18" charset="0"/>
                <a:cs typeface="Times New Roman" panose="02020603050405020304" pitchFamily="18" charset="0"/>
              </a:rPr>
              <a:t>Ерекшелігі:</a:t>
            </a:r>
          </a:p>
          <a:p>
            <a:pPr>
              <a:buFont typeface="Wingdings" panose="05000000000000000000" pitchFamily="2" charset="2"/>
              <a:buChar char="ü"/>
            </a:pPr>
            <a:r>
              <a:rPr lang="kk-KZ" sz="8000" dirty="0">
                <a:solidFill>
                  <a:srgbClr val="002060"/>
                </a:solidFill>
                <a:latin typeface="Times New Roman" panose="02020603050405020304" pitchFamily="18" charset="0"/>
                <a:cs typeface="Times New Roman" panose="02020603050405020304" pitchFamily="18" charset="0"/>
              </a:rPr>
              <a:t>м</a:t>
            </a:r>
            <a:r>
              <a:rPr lang="kk-KZ" sz="8000" dirty="0" smtClean="0">
                <a:solidFill>
                  <a:srgbClr val="002060"/>
                </a:solidFill>
                <a:latin typeface="Times New Roman" panose="02020603050405020304" pitchFamily="18" charset="0"/>
                <a:cs typeface="Times New Roman" panose="02020603050405020304" pitchFamily="18" charset="0"/>
              </a:rPr>
              <a:t>әтіннің жинақтылығы;</a:t>
            </a:r>
          </a:p>
          <a:p>
            <a:pPr>
              <a:buFont typeface="Wingdings" panose="05000000000000000000" pitchFamily="2" charset="2"/>
              <a:buChar char="ü"/>
            </a:pPr>
            <a:r>
              <a:rPr lang="kk-KZ" sz="8000" dirty="0" smtClean="0">
                <a:solidFill>
                  <a:srgbClr val="002060"/>
                </a:solidFill>
                <a:latin typeface="Times New Roman" panose="02020603050405020304" pitchFamily="18" charset="0"/>
                <a:cs typeface="Times New Roman" panose="02020603050405020304" pitchFamily="18" charset="0"/>
              </a:rPr>
              <a:t>баяндау сипатта болуы;</a:t>
            </a:r>
          </a:p>
          <a:p>
            <a:pPr>
              <a:buFont typeface="Wingdings" panose="05000000000000000000" pitchFamily="2" charset="2"/>
              <a:buChar char="ü"/>
            </a:pPr>
            <a:r>
              <a:rPr lang="kk-KZ" sz="8000" dirty="0">
                <a:solidFill>
                  <a:srgbClr val="002060"/>
                </a:solidFill>
                <a:latin typeface="Times New Roman" panose="02020603050405020304" pitchFamily="18" charset="0"/>
                <a:cs typeface="Times New Roman" panose="02020603050405020304" pitchFamily="18" charset="0"/>
              </a:rPr>
              <a:t>жалпы халықтық әдеби тілде </a:t>
            </a:r>
            <a:r>
              <a:rPr lang="kk-KZ" sz="8000" dirty="0" smtClean="0">
                <a:solidFill>
                  <a:srgbClr val="002060"/>
                </a:solidFill>
                <a:latin typeface="Times New Roman" panose="02020603050405020304" pitchFamily="18" charset="0"/>
                <a:cs typeface="Times New Roman" panose="02020603050405020304" pitchFamily="18" charset="0"/>
              </a:rPr>
              <a:t>жазылуы;</a:t>
            </a:r>
          </a:p>
          <a:p>
            <a:pPr>
              <a:buFont typeface="Wingdings" panose="05000000000000000000" pitchFamily="2" charset="2"/>
              <a:buChar char="ü"/>
            </a:pPr>
            <a:r>
              <a:rPr lang="kk-KZ" sz="8000" dirty="0">
                <a:solidFill>
                  <a:srgbClr val="002060"/>
                </a:solidFill>
                <a:latin typeface="Times New Roman" panose="02020603050405020304" pitchFamily="18" charset="0"/>
                <a:cs typeface="Times New Roman" panose="02020603050405020304" pitchFamily="18" charset="0"/>
              </a:rPr>
              <a:t>ғ</a:t>
            </a:r>
            <a:r>
              <a:rPr lang="kk-KZ" sz="8000" dirty="0" smtClean="0">
                <a:solidFill>
                  <a:srgbClr val="002060"/>
                </a:solidFill>
                <a:latin typeface="Times New Roman" panose="02020603050405020304" pitchFamily="18" charset="0"/>
                <a:cs typeface="Times New Roman" panose="02020603050405020304" pitchFamily="18" charset="0"/>
              </a:rPr>
              <a:t>ылыми негізде түсінікті, дәлелді тұжырымдар;   </a:t>
            </a:r>
          </a:p>
          <a:p>
            <a:pPr>
              <a:buFont typeface="Wingdings" panose="05000000000000000000" pitchFamily="2" charset="2"/>
              <a:buChar char="ü"/>
            </a:pPr>
            <a:endParaRPr lang="kk-KZ" sz="8000" dirty="0" smtClean="0">
              <a:solidFill>
                <a:srgbClr val="002060"/>
              </a:solidFill>
              <a:latin typeface="Times New Roman" panose="02020603050405020304" pitchFamily="18" charset="0"/>
              <a:cs typeface="Times New Roman" panose="02020603050405020304" pitchFamily="18" charset="0"/>
            </a:endParaRPr>
          </a:p>
          <a:p>
            <a:r>
              <a:rPr lang="kk-KZ" sz="8000" dirty="0">
                <a:solidFill>
                  <a:srgbClr val="002060"/>
                </a:solidFill>
                <a:latin typeface="Times New Roman" panose="02020603050405020304" pitchFamily="18" charset="0"/>
                <a:cs typeface="Times New Roman" panose="02020603050405020304" pitchFamily="18" charset="0"/>
              </a:rPr>
              <a:t>Тұжырымдай келгенде, ғылыми стильдегі мәтіннің өзіндік құрылымдық ерекшелігі болады. </a:t>
            </a:r>
            <a:endParaRPr lang="kk-KZ" sz="80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kk-KZ" sz="8000" dirty="0" smtClean="0">
                <a:solidFill>
                  <a:srgbClr val="002060"/>
                </a:solidFill>
                <a:latin typeface="Times New Roman" panose="02020603050405020304" pitchFamily="18" charset="0"/>
                <a:cs typeface="Times New Roman" panose="02020603050405020304" pitchFamily="18" charset="0"/>
              </a:rPr>
              <a:t>       Біріншіден</a:t>
            </a:r>
            <a:r>
              <a:rPr lang="kk-KZ" sz="8000" dirty="0">
                <a:solidFill>
                  <a:srgbClr val="002060"/>
                </a:solidFill>
                <a:latin typeface="Times New Roman" panose="02020603050405020304" pitchFamily="18" charset="0"/>
                <a:cs typeface="Times New Roman" panose="02020603050405020304" pitchFamily="18" charset="0"/>
              </a:rPr>
              <a:t>, мәтіннің мазмұны нақты, белгілі бір тақырып, мәселені хабарлайды. </a:t>
            </a:r>
            <a:endParaRPr lang="kk-KZ" sz="80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kk-KZ" sz="8000" dirty="0" smtClean="0">
                <a:solidFill>
                  <a:srgbClr val="002060"/>
                </a:solidFill>
                <a:latin typeface="Times New Roman" panose="02020603050405020304" pitchFamily="18" charset="0"/>
                <a:cs typeface="Times New Roman" panose="02020603050405020304" pitchFamily="18" charset="0"/>
              </a:rPr>
              <a:t>       Екіншіден</a:t>
            </a:r>
            <a:r>
              <a:rPr lang="kk-KZ" sz="8000" dirty="0">
                <a:solidFill>
                  <a:srgbClr val="002060"/>
                </a:solidFill>
                <a:latin typeface="Times New Roman" panose="02020603050405020304" pitchFamily="18" charset="0"/>
                <a:cs typeface="Times New Roman" panose="02020603050405020304" pitchFamily="18" charset="0"/>
              </a:rPr>
              <a:t>, хабарлау тек баяндау сипатында емес, дәлелдеу, дәйектеу, пікір білдіру сипатында </a:t>
            </a:r>
            <a:r>
              <a:rPr lang="kk-KZ" sz="8000" dirty="0" smtClean="0">
                <a:solidFill>
                  <a:srgbClr val="002060"/>
                </a:solidFill>
                <a:latin typeface="Times New Roman" panose="02020603050405020304" pitchFamily="18" charset="0"/>
                <a:cs typeface="Times New Roman" panose="02020603050405020304" pitchFamily="18" charset="0"/>
              </a:rPr>
              <a:t>болады</a:t>
            </a:r>
            <a:r>
              <a:rPr lang="kk-KZ" sz="8000" dirty="0">
                <a:solidFill>
                  <a:srgbClr val="002060"/>
                </a:solidFill>
                <a:latin typeface="Times New Roman" panose="02020603050405020304" pitchFamily="18" charset="0"/>
                <a:cs typeface="Times New Roman" panose="02020603050405020304" pitchFamily="18" charset="0"/>
              </a:rPr>
              <a:t>. </a:t>
            </a:r>
            <a:endParaRPr lang="kk-KZ" sz="80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kk-KZ" sz="8000" dirty="0">
                <a:solidFill>
                  <a:srgbClr val="002060"/>
                </a:solidFill>
                <a:latin typeface="Times New Roman" panose="02020603050405020304" pitchFamily="18" charset="0"/>
                <a:cs typeface="Times New Roman" panose="02020603050405020304" pitchFamily="18" charset="0"/>
              </a:rPr>
              <a:t> </a:t>
            </a:r>
            <a:r>
              <a:rPr lang="kk-KZ" sz="8000" dirty="0" smtClean="0">
                <a:solidFill>
                  <a:srgbClr val="002060"/>
                </a:solidFill>
                <a:latin typeface="Times New Roman" panose="02020603050405020304" pitchFamily="18" charset="0"/>
                <a:cs typeface="Times New Roman" panose="02020603050405020304" pitchFamily="18" charset="0"/>
              </a:rPr>
              <a:t>      Үшіншіден</a:t>
            </a:r>
            <a:r>
              <a:rPr lang="kk-KZ" sz="8000" dirty="0">
                <a:solidFill>
                  <a:srgbClr val="002060"/>
                </a:solidFill>
                <a:latin typeface="Times New Roman" panose="02020603050405020304" pitchFamily="18" charset="0"/>
                <a:cs typeface="Times New Roman" panose="02020603050405020304" pitchFamily="18" charset="0"/>
              </a:rPr>
              <a:t>, әрбір құрылымдағы пікір белгілі оймен тұжырымдалып, дәлелденіп отырылады.</a:t>
            </a:r>
            <a:endParaRPr lang="kk-KZ" sz="8000" dirty="0" smtClean="0">
              <a:solidFill>
                <a:srgbClr val="002060"/>
              </a:solidFill>
              <a:latin typeface="Times New Roman" panose="02020603050405020304" pitchFamily="18" charset="0"/>
              <a:cs typeface="Times New Roman" panose="02020603050405020304" pitchFamily="18" charset="0"/>
            </a:endParaRPr>
          </a:p>
          <a:p>
            <a:endParaRPr lang="kk-KZ" sz="7200" dirty="0" smtClean="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7918825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323" y="243841"/>
            <a:ext cx="8596668" cy="566058"/>
          </a:xfrm>
        </p:spPr>
        <p:txBody>
          <a:bodyPr>
            <a:normAutofit/>
          </a:bodyPr>
          <a:lstStyle/>
          <a:p>
            <a:r>
              <a:rPr lang="kk-KZ" sz="2400" dirty="0" smtClean="0">
                <a:solidFill>
                  <a:srgbClr val="002060"/>
                </a:solidFill>
                <a:latin typeface="Times New Roman" panose="02020603050405020304" pitchFamily="18" charset="0"/>
                <a:cs typeface="Times New Roman" panose="02020603050405020304" pitchFamily="18" charset="0"/>
              </a:rPr>
              <a:t>2- тапсырма. Мәтіндегі негізгі ақпараттарды сәйкестендіру</a:t>
            </a: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983376" y="5837921"/>
            <a:ext cx="6096000" cy="984885"/>
          </a:xfrm>
          <a:prstGeom prst="rect">
            <a:avLst/>
          </a:prstGeom>
        </p:spPr>
        <p:txBody>
          <a:bodyPr>
            <a:spAutoFit/>
          </a:bodyPr>
          <a:lstStyle/>
          <a:p>
            <a:pPr marL="342900" indent="-342900">
              <a:buFont typeface="Wingdings" panose="05000000000000000000" pitchFamily="2" charset="2"/>
              <a:buChar char="Ø"/>
            </a:pPr>
            <a:r>
              <a:rPr lang="ru-RU" sz="2000" dirty="0">
                <a:solidFill>
                  <a:srgbClr val="7030A0"/>
                </a:solidFill>
                <a:latin typeface="Times New Roman" panose="02020603050405020304" pitchFamily="18" charset="0"/>
                <a:cs typeface="Times New Roman" panose="02020603050405020304" pitchFamily="18" charset="0"/>
              </a:rPr>
              <a:t>Дескриптор: </a:t>
            </a:r>
            <a:endParaRPr lang="ru-RU" sz="2000" dirty="0" smtClean="0">
              <a:solidFill>
                <a:srgbClr val="7030A0"/>
              </a:solidFill>
              <a:latin typeface="Times New Roman" panose="02020603050405020304" pitchFamily="18" charset="0"/>
              <a:cs typeface="Times New Roman" panose="02020603050405020304" pitchFamily="18" charset="0"/>
            </a:endParaRPr>
          </a:p>
          <a:p>
            <a:r>
              <a:rPr lang="ru-RU" sz="2000" dirty="0" smtClean="0">
                <a:solidFill>
                  <a:srgbClr val="7030A0"/>
                </a:solidFill>
                <a:latin typeface="Times New Roman" panose="02020603050405020304" pitchFamily="18" charset="0"/>
                <a:cs typeface="Times New Roman" panose="02020603050405020304" pitchFamily="18" charset="0"/>
              </a:rPr>
              <a:t>- </a:t>
            </a:r>
            <a:r>
              <a:rPr lang="ru-RU" sz="2000" dirty="0" err="1" smtClean="0">
                <a:solidFill>
                  <a:srgbClr val="7030A0"/>
                </a:solidFill>
                <a:latin typeface="Times New Roman" panose="02020603050405020304" pitchFamily="18" charset="0"/>
                <a:cs typeface="Times New Roman" panose="02020603050405020304" pitchFamily="18" charset="0"/>
              </a:rPr>
              <a:t>Мәтіндегі</a:t>
            </a:r>
            <a:r>
              <a:rPr lang="ru-RU" sz="2000" dirty="0" smtClean="0">
                <a:solidFill>
                  <a:srgbClr val="7030A0"/>
                </a:solidFill>
                <a:latin typeface="Times New Roman" panose="02020603050405020304" pitchFamily="18" charset="0"/>
                <a:cs typeface="Times New Roman" panose="02020603050405020304" pitchFamily="18" charset="0"/>
              </a:rPr>
              <a:t> </a:t>
            </a:r>
            <a:r>
              <a:rPr lang="ru-RU" sz="2000" dirty="0" err="1" smtClean="0">
                <a:solidFill>
                  <a:srgbClr val="7030A0"/>
                </a:solidFill>
                <a:latin typeface="Times New Roman" panose="02020603050405020304" pitchFamily="18" charset="0"/>
                <a:cs typeface="Times New Roman" panose="02020603050405020304" pitchFamily="18" charset="0"/>
              </a:rPr>
              <a:t>негізгі</a:t>
            </a:r>
            <a:r>
              <a:rPr lang="ru-RU" sz="2000" dirty="0" smtClean="0">
                <a:solidFill>
                  <a:srgbClr val="7030A0"/>
                </a:solidFill>
                <a:latin typeface="Times New Roman" panose="02020603050405020304" pitchFamily="18" charset="0"/>
                <a:cs typeface="Times New Roman" panose="02020603050405020304" pitchFamily="18" charset="0"/>
              </a:rPr>
              <a:t> </a:t>
            </a:r>
            <a:r>
              <a:rPr lang="ru-RU" sz="2000" dirty="0" err="1" smtClean="0">
                <a:solidFill>
                  <a:srgbClr val="7030A0"/>
                </a:solidFill>
                <a:latin typeface="Times New Roman" panose="02020603050405020304" pitchFamily="18" charset="0"/>
                <a:cs typeface="Times New Roman" panose="02020603050405020304" pitchFamily="18" charset="0"/>
              </a:rPr>
              <a:t>ақпараттарды</a:t>
            </a:r>
            <a:r>
              <a:rPr lang="ru-RU" sz="2000" dirty="0" smtClean="0">
                <a:solidFill>
                  <a:srgbClr val="7030A0"/>
                </a:solidFill>
                <a:latin typeface="Times New Roman" panose="02020603050405020304" pitchFamily="18" charset="0"/>
                <a:cs typeface="Times New Roman" panose="02020603050405020304" pitchFamily="18" charset="0"/>
              </a:rPr>
              <a:t> </a:t>
            </a:r>
            <a:r>
              <a:rPr lang="ru-RU" sz="2000" dirty="0" err="1" smtClean="0">
                <a:solidFill>
                  <a:srgbClr val="7030A0"/>
                </a:solidFill>
                <a:latin typeface="Times New Roman" panose="02020603050405020304" pitchFamily="18" charset="0"/>
                <a:cs typeface="Times New Roman" panose="02020603050405020304" pitchFamily="18" charset="0"/>
              </a:rPr>
              <a:t>сәйкестендіреді</a:t>
            </a:r>
            <a:r>
              <a:rPr lang="ru-RU" sz="2000" dirty="0" smtClean="0">
                <a:solidFill>
                  <a:srgbClr val="7030A0"/>
                </a:solidFill>
                <a:latin typeface="Times New Roman" panose="02020603050405020304" pitchFamily="18" charset="0"/>
                <a:cs typeface="Times New Roman" panose="02020603050405020304" pitchFamily="18" charset="0"/>
              </a:rPr>
              <a:t>.</a:t>
            </a:r>
            <a:endParaRPr lang="ru-RU" sz="2000" dirty="0">
              <a:solidFill>
                <a:srgbClr val="7030A0"/>
              </a:solidFill>
              <a:latin typeface="Times New Roman" panose="02020603050405020304" pitchFamily="18" charset="0"/>
              <a:cs typeface="Times New Roman" panose="02020603050405020304" pitchFamily="18" charset="0"/>
            </a:endParaRPr>
          </a:p>
          <a:p>
            <a:endParaRPr lang="ru-RU" dirty="0"/>
          </a:p>
        </p:txBody>
      </p:sp>
      <p:sp>
        <p:nvSpPr>
          <p:cNvPr id="3" name="Скругленный прямоугольник 2"/>
          <p:cNvSpPr/>
          <p:nvPr/>
        </p:nvSpPr>
        <p:spPr>
          <a:xfrm>
            <a:off x="357049" y="1130668"/>
            <a:ext cx="371856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БҰҰ-ның негізгі құжаты </a:t>
            </a:r>
            <a:endParaRPr lang="ru-RU" sz="2400"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357049" y="2681516"/>
            <a:ext cx="371855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БҰҰ-ның басты мақсаты </a:t>
            </a:r>
            <a:endParaRPr lang="ru-RU" sz="2400" dirty="0">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357048" y="4400009"/>
            <a:ext cx="371856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БҰҰ органдары</a:t>
            </a:r>
            <a:endParaRPr lang="ru-RU" sz="2400"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5643153" y="4101376"/>
            <a:ext cx="4872447" cy="132878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әлемде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бейбітшілік</a:t>
            </a:r>
            <a:r>
              <a:rPr lang="ru-RU" dirty="0">
                <a:solidFill>
                  <a:srgbClr val="002060"/>
                </a:solidFill>
                <a:latin typeface="Times New Roman" panose="02020603050405020304" pitchFamily="18" charset="0"/>
                <a:cs typeface="Times New Roman" panose="02020603050405020304" pitchFamily="18" charset="0"/>
              </a:rPr>
              <a:t> пен </a:t>
            </a:r>
            <a:r>
              <a:rPr lang="ru-RU" dirty="0" err="1">
                <a:solidFill>
                  <a:srgbClr val="002060"/>
                </a:solidFill>
                <a:latin typeface="Times New Roman" panose="02020603050405020304" pitchFamily="18" charset="0"/>
                <a:cs typeface="Times New Roman" panose="02020603050405020304" pitchFamily="18" charset="0"/>
              </a:rPr>
              <a:t>қауіпсіздікті</a:t>
            </a:r>
            <a:r>
              <a:rPr lang="ru-RU" dirty="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сақтау</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ұ</a:t>
            </a:r>
            <a:r>
              <a:rPr lang="ru-RU" dirty="0" err="1" smtClean="0">
                <a:solidFill>
                  <a:srgbClr val="002060"/>
                </a:solidFill>
                <a:latin typeface="Times New Roman" panose="02020603050405020304" pitchFamily="18" charset="0"/>
                <a:cs typeface="Times New Roman" panose="02020603050405020304" pitchFamily="18" charset="0"/>
              </a:rPr>
              <a:t>лттар</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арасындағы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достық</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қатынастарды</a:t>
            </a:r>
            <a:r>
              <a:rPr lang="ru-RU" dirty="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дамыту</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адам</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құқығын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құрметтеуді</a:t>
            </a:r>
            <a:r>
              <a:rPr lang="ru-RU" dirty="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қолдау</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ұлттардың</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бірлесіп</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әрекет</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ететін</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орталығы</a:t>
            </a:r>
            <a:r>
              <a:rPr lang="ru-RU" dirty="0" smtClean="0">
                <a:solidFill>
                  <a:srgbClr val="002060"/>
                </a:solidFill>
                <a:latin typeface="Times New Roman" panose="02020603050405020304" pitchFamily="18" charset="0"/>
                <a:cs typeface="Times New Roman" panose="02020603050405020304" pitchFamily="18" charset="0"/>
              </a:rPr>
              <a:t> болу</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5643153" y="2727236"/>
            <a:ext cx="4872447"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a:solidFill>
                  <a:srgbClr val="002060"/>
                </a:solidFill>
                <a:latin typeface="Times New Roman" panose="02020603050405020304" pitchFamily="18" charset="0"/>
                <a:cs typeface="Times New Roman" panose="02020603050405020304" pitchFamily="18" charset="0"/>
              </a:rPr>
              <a:t>Жарғысы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болып</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табылады</a:t>
            </a:r>
            <a:r>
              <a:rPr lang="ru-RU" dirty="0"/>
              <a:t>. </a:t>
            </a:r>
          </a:p>
        </p:txBody>
      </p:sp>
      <p:sp>
        <p:nvSpPr>
          <p:cNvPr id="9" name="Скругленный прямоугольник 8"/>
          <p:cNvSpPr/>
          <p:nvPr/>
        </p:nvSpPr>
        <p:spPr>
          <a:xfrm>
            <a:off x="5643153" y="981532"/>
            <a:ext cx="4872447" cy="1296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rgbClr val="002060"/>
                </a:solidFill>
                <a:latin typeface="Times New Roman" panose="02020603050405020304" pitchFamily="18" charset="0"/>
                <a:cs typeface="Times New Roman" panose="02020603050405020304" pitchFamily="18" charset="0"/>
              </a:rPr>
              <a:t>Бас Ассамблея, </a:t>
            </a:r>
            <a:r>
              <a:rPr lang="ru-RU" sz="2000" dirty="0" err="1">
                <a:solidFill>
                  <a:srgbClr val="002060"/>
                </a:solidFill>
                <a:latin typeface="Times New Roman" panose="02020603050405020304" pitchFamily="18" charset="0"/>
                <a:cs typeface="Times New Roman" panose="02020603050405020304" pitchFamily="18" charset="0"/>
              </a:rPr>
              <a:t>Қауіпсіздік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кеңесі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Экономикалық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және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әлеуметтік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кеңес</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Халықаралық</a:t>
            </a:r>
            <a:r>
              <a:rPr lang="ru-RU" sz="2000" dirty="0">
                <a:solidFill>
                  <a:srgbClr val="002060"/>
                </a:solidFill>
                <a:latin typeface="Times New Roman" panose="02020603050405020304" pitchFamily="18" charset="0"/>
                <a:cs typeface="Times New Roman" panose="02020603050405020304" pitchFamily="18" charset="0"/>
              </a:rPr>
              <a:t> сот, </a:t>
            </a:r>
            <a:r>
              <a:rPr lang="ru-RU" sz="2000" dirty="0" err="1">
                <a:solidFill>
                  <a:srgbClr val="002060"/>
                </a:solidFill>
                <a:latin typeface="Times New Roman" panose="02020603050405020304" pitchFamily="18" charset="0"/>
                <a:cs typeface="Times New Roman" panose="02020603050405020304" pitchFamily="18" charset="0"/>
              </a:rPr>
              <a:t>Қамқорлық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жөніндегі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кеңес</a:t>
            </a:r>
            <a:r>
              <a:rPr lang="ru-RU" sz="2000" dirty="0">
                <a:solidFill>
                  <a:srgbClr val="002060"/>
                </a:solidFill>
                <a:latin typeface="Times New Roman" panose="02020603050405020304" pitchFamily="18" charset="0"/>
                <a:cs typeface="Times New Roman" panose="02020603050405020304" pitchFamily="18" charset="0"/>
              </a:rPr>
              <a:t> пен </a:t>
            </a:r>
            <a:r>
              <a:rPr lang="ru-RU" sz="2000" dirty="0" err="1">
                <a:solidFill>
                  <a:srgbClr val="002060"/>
                </a:solidFill>
                <a:latin typeface="Times New Roman" panose="02020603050405020304" pitchFamily="18" charset="0"/>
                <a:cs typeface="Times New Roman" panose="02020603050405020304" pitchFamily="18" charset="0"/>
              </a:rPr>
              <a:t>хатшылық</a:t>
            </a:r>
            <a:r>
              <a:rPr lang="ru-RU" sz="2000" dirty="0">
                <a:solidFill>
                  <a:srgbClr val="002060"/>
                </a:solidFill>
                <a:latin typeface="Times New Roman" panose="02020603050405020304" pitchFamily="18" charset="0"/>
                <a:cs typeface="Times New Roman" panose="02020603050405020304" pitchFamily="18" charset="0"/>
              </a:rPr>
              <a:t>.</a:t>
            </a:r>
          </a:p>
        </p:txBody>
      </p:sp>
      <p:sp>
        <p:nvSpPr>
          <p:cNvPr id="10" name="Овал 9"/>
          <p:cNvSpPr/>
          <p:nvPr/>
        </p:nvSpPr>
        <p:spPr>
          <a:xfrm>
            <a:off x="4075608" y="1327697"/>
            <a:ext cx="313509" cy="3526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2"/>
          <a:stretch>
            <a:fillRect/>
          </a:stretch>
        </p:blipFill>
        <p:spPr>
          <a:xfrm>
            <a:off x="4036348" y="2900967"/>
            <a:ext cx="329213" cy="371888"/>
          </a:xfrm>
          <a:prstGeom prst="rect">
            <a:avLst/>
          </a:prstGeom>
        </p:spPr>
      </p:pic>
      <p:pic>
        <p:nvPicPr>
          <p:cNvPr id="18" name="Рисунок 17"/>
          <p:cNvPicPr>
            <a:picLocks noChangeAspect="1"/>
          </p:cNvPicPr>
          <p:nvPr/>
        </p:nvPicPr>
        <p:blipFill>
          <a:blip r:embed="rId2"/>
          <a:stretch>
            <a:fillRect/>
          </a:stretch>
        </p:blipFill>
        <p:spPr>
          <a:xfrm>
            <a:off x="5313940" y="1358116"/>
            <a:ext cx="329213" cy="371888"/>
          </a:xfrm>
          <a:prstGeom prst="rect">
            <a:avLst/>
          </a:prstGeom>
        </p:spPr>
      </p:pic>
      <p:pic>
        <p:nvPicPr>
          <p:cNvPr id="19" name="Рисунок 18"/>
          <p:cNvPicPr>
            <a:picLocks noChangeAspect="1"/>
          </p:cNvPicPr>
          <p:nvPr/>
        </p:nvPicPr>
        <p:blipFill>
          <a:blip r:embed="rId2"/>
          <a:stretch>
            <a:fillRect/>
          </a:stretch>
        </p:blipFill>
        <p:spPr>
          <a:xfrm>
            <a:off x="4050339" y="4630545"/>
            <a:ext cx="329213" cy="371888"/>
          </a:xfrm>
          <a:prstGeom prst="rect">
            <a:avLst/>
          </a:prstGeom>
        </p:spPr>
      </p:pic>
      <p:pic>
        <p:nvPicPr>
          <p:cNvPr id="20" name="Рисунок 19"/>
          <p:cNvPicPr>
            <a:picLocks noChangeAspect="1"/>
          </p:cNvPicPr>
          <p:nvPr/>
        </p:nvPicPr>
        <p:blipFill>
          <a:blip r:embed="rId2"/>
          <a:stretch>
            <a:fillRect/>
          </a:stretch>
        </p:blipFill>
        <p:spPr>
          <a:xfrm>
            <a:off x="5313939" y="2900967"/>
            <a:ext cx="329213" cy="371888"/>
          </a:xfrm>
          <a:prstGeom prst="rect">
            <a:avLst/>
          </a:prstGeom>
        </p:spPr>
      </p:pic>
      <p:pic>
        <p:nvPicPr>
          <p:cNvPr id="21" name="Рисунок 20"/>
          <p:cNvPicPr>
            <a:picLocks noChangeAspect="1"/>
          </p:cNvPicPr>
          <p:nvPr/>
        </p:nvPicPr>
        <p:blipFill>
          <a:blip r:embed="rId2"/>
          <a:stretch>
            <a:fillRect/>
          </a:stretch>
        </p:blipFill>
        <p:spPr>
          <a:xfrm>
            <a:off x="5339209" y="4626655"/>
            <a:ext cx="329213" cy="371888"/>
          </a:xfrm>
          <a:prstGeom prst="rect">
            <a:avLst/>
          </a:prstGeom>
        </p:spPr>
      </p:pic>
    </p:spTree>
    <p:extLst>
      <p:ext uri="{BB962C8B-B14F-4D97-AF65-F5344CB8AC3E}">
        <p14:creationId xmlns:p14="http://schemas.microsoft.com/office/powerpoint/2010/main" val="7534464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1668</TotalTime>
  <Words>883</Words>
  <Application>Microsoft Office PowerPoint</Application>
  <PresentationFormat>Широкоэкранный</PresentationFormat>
  <Paragraphs>101</Paragraphs>
  <Slides>18</Slides>
  <Notes>1</Notes>
  <HiddenSlides>0</HiddenSlides>
  <MMClips>1</MMClips>
  <ScaleCrop>false</ScaleCrop>
  <HeadingPairs>
    <vt:vector size="8"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ariant>
        <vt:lpstr>Произвольные показы</vt:lpstr>
      </vt:variant>
      <vt:variant>
        <vt:i4>1</vt:i4>
      </vt:variant>
    </vt:vector>
  </HeadingPairs>
  <TitlesOfParts>
    <vt:vector size="26" baseType="lpstr">
      <vt:lpstr>Arial</vt:lpstr>
      <vt:lpstr>Calibri</vt:lpstr>
      <vt:lpstr>Times New Roman</vt:lpstr>
      <vt:lpstr>Trebuchet MS</vt:lpstr>
      <vt:lpstr>Wingdings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1- тапсырма. Мәтінді мұқият оқып, стиль түрін анықтаңдар.</vt:lpstr>
      <vt:lpstr>Презентация PowerPoint</vt:lpstr>
      <vt:lpstr>Өзіңді тексер!</vt:lpstr>
      <vt:lpstr>2- тапсырма. Мәтіндегі негізгі ақпараттарды сәйкестендіру</vt:lpstr>
      <vt:lpstr>Өзіңді тексер!</vt:lpstr>
      <vt:lpstr>Презентация PowerPoint</vt:lpstr>
      <vt:lpstr>Презентация PowerPoint</vt:lpstr>
      <vt:lpstr> Пікірталас:    «Бейбітшілікті сақтау үшін ......... не керек?»  Дескриптор: - Тақырып бойынша көзқарасын, ойын дәлелдейді; - Ойын анық жеткізеді; (сөздің грамматикалық құрылысын  меңгеруі) - Шешендік тәсілдерді қолданады;    </vt:lpstr>
      <vt:lpstr>Ықтимал жауаптар</vt:lpstr>
      <vt:lpstr>Бекіту  - БҰҰ қашан құрылды? - БҰҰ-ның Бас кеңсесі қайда орналасқан? - БҰҰ-ның басты мақсаты не? - Бүгінгі күнде БҰҰ-на неше мемлекет мүше? - Қай  мемлекеттерде БҰҰ-ның кеңселері бар? - БҰҰ-ның ресми тілдерін білесің бе?  </vt:lpstr>
      <vt:lpstr>Презентация PowerPoint</vt:lpstr>
      <vt:lpstr> Үйге тапсырма:</vt:lpstr>
      <vt:lpstr>Презентация PowerPoint</vt:lpstr>
      <vt:lpstr>Произвольный показ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Tana Amanzholova</dc:creator>
  <cp:lastModifiedBy>Tana Amanzholova</cp:lastModifiedBy>
  <cp:revision>104</cp:revision>
  <dcterms:created xsi:type="dcterms:W3CDTF">2021-01-02T07:48:19Z</dcterms:created>
  <dcterms:modified xsi:type="dcterms:W3CDTF">2021-01-13T13:51:49Z</dcterms:modified>
</cp:coreProperties>
</file>