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Lst>
  <p:sldIdLst>
    <p:sldId id="256" r:id="rId5"/>
    <p:sldId id="258" r:id="rId6"/>
    <p:sldId id="259" r:id="rId7"/>
    <p:sldId id="260" r:id="rId8"/>
    <p:sldId id="272" r:id="rId9"/>
    <p:sldId id="273" r:id="rId10"/>
    <p:sldId id="261" r:id="rId11"/>
    <p:sldId id="274" r:id="rId12"/>
    <p:sldId id="275" r:id="rId13"/>
    <p:sldId id="276" r:id="rId14"/>
    <p:sldId id="277" r:id="rId15"/>
    <p:sldId id="278" r:id="rId16"/>
    <p:sldId id="268"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DE8BF17E-18B6-42A7-AE2C-AC7C5C40DC73}" type="datetimeFigureOut">
              <a:rPr lang="ru-RU" smtClean="0"/>
              <a:t>15.04.2021</a:t>
            </a:fld>
            <a:endParaRPr lang="ru-RU"/>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ru-RU"/>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AB201397-58D9-4480-B09B-FF84486C6CBF}" type="slidenum">
              <a:rPr lang="ru-RU" smtClean="0"/>
              <a:t>‹#›</a:t>
            </a:fld>
            <a:endParaRPr lang="ru-RU"/>
          </a:p>
        </p:txBody>
      </p:sp>
    </p:spTree>
    <p:extLst>
      <p:ext uri="{BB962C8B-B14F-4D97-AF65-F5344CB8AC3E}">
        <p14:creationId xmlns:p14="http://schemas.microsoft.com/office/powerpoint/2010/main" val="4243660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E8BF17E-18B6-42A7-AE2C-AC7C5C40DC73}" type="datetimeFigureOut">
              <a:rPr lang="ru-RU" smtClean="0"/>
              <a:t>15.04.2021</a:t>
            </a:fld>
            <a:endParaRPr lang="ru-RU"/>
          </a:p>
        </p:txBody>
      </p:sp>
      <p:sp>
        <p:nvSpPr>
          <p:cNvPr id="6" name="Footer Placeholder 5"/>
          <p:cNvSpPr>
            <a:spLocks noGrp="1"/>
          </p:cNvSpPr>
          <p:nvPr>
            <p:ph type="ftr" sz="quarter" idx="11"/>
          </p:nvPr>
        </p:nvSpPr>
        <p:spPr/>
        <p:txBody>
          <a:bodyPr/>
          <a:lstStyle/>
          <a:p>
            <a:endParaRPr lang="ru-RU"/>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B201397-58D9-4480-B09B-FF84486C6CBF}" type="slidenum">
              <a:rPr lang="ru-RU" smtClean="0"/>
              <a:t>‹#›</a:t>
            </a:fld>
            <a:endParaRPr lang="ru-RU"/>
          </a:p>
        </p:txBody>
      </p:sp>
    </p:spTree>
    <p:extLst>
      <p:ext uri="{BB962C8B-B14F-4D97-AF65-F5344CB8AC3E}">
        <p14:creationId xmlns:p14="http://schemas.microsoft.com/office/powerpoint/2010/main" val="1939058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ru-RU"/>
              <a:t>Образец заголовка</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DE8BF17E-18B6-42A7-AE2C-AC7C5C40DC73}" type="datetimeFigureOut">
              <a:rPr lang="ru-RU" smtClean="0"/>
              <a:t>15.04.2021</a:t>
            </a:fld>
            <a:endParaRPr lang="ru-RU"/>
          </a:p>
        </p:txBody>
      </p:sp>
      <p:sp>
        <p:nvSpPr>
          <p:cNvPr id="5" name="Footer Placeholder 4"/>
          <p:cNvSpPr>
            <a:spLocks noGrp="1"/>
          </p:cNvSpPr>
          <p:nvPr>
            <p:ph type="ftr" sz="quarter" idx="11"/>
          </p:nvPr>
        </p:nvSpPr>
        <p:spPr/>
        <p:txBody>
          <a:bodyPr/>
          <a:lstStyle/>
          <a:p>
            <a:endParaRPr lang="ru-RU"/>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B201397-58D9-4480-B09B-FF84486C6CBF}" type="slidenum">
              <a:rPr lang="ru-RU" smtClean="0"/>
              <a:t>‹#›</a:t>
            </a:fld>
            <a:endParaRPr lang="ru-RU"/>
          </a:p>
        </p:txBody>
      </p:sp>
    </p:spTree>
    <p:extLst>
      <p:ext uri="{BB962C8B-B14F-4D97-AF65-F5344CB8AC3E}">
        <p14:creationId xmlns:p14="http://schemas.microsoft.com/office/powerpoint/2010/main" val="246391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ru-RU"/>
              <a:t>Образец заголовка</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DE8BF17E-18B6-42A7-AE2C-AC7C5C40DC73}" type="datetimeFigureOut">
              <a:rPr lang="ru-RU" smtClean="0"/>
              <a:t>15.04.2021</a:t>
            </a:fld>
            <a:endParaRPr lang="ru-RU"/>
          </a:p>
        </p:txBody>
      </p:sp>
      <p:sp>
        <p:nvSpPr>
          <p:cNvPr id="5" name="Footer Placeholder 4"/>
          <p:cNvSpPr>
            <a:spLocks noGrp="1"/>
          </p:cNvSpPr>
          <p:nvPr>
            <p:ph type="ftr" sz="quarter" idx="11"/>
          </p:nvPr>
        </p:nvSpPr>
        <p:spPr/>
        <p:txBody>
          <a:bodyPr/>
          <a:lstStyle/>
          <a:p>
            <a:endParaRPr lang="ru-RU"/>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B201397-58D9-4480-B09B-FF84486C6CBF}" type="slidenum">
              <a:rPr lang="ru-RU" smtClean="0"/>
              <a:t>‹#›</a:t>
            </a:fld>
            <a:endParaRPr lang="ru-RU"/>
          </a:p>
        </p:txBody>
      </p:sp>
    </p:spTree>
    <p:extLst>
      <p:ext uri="{BB962C8B-B14F-4D97-AF65-F5344CB8AC3E}">
        <p14:creationId xmlns:p14="http://schemas.microsoft.com/office/powerpoint/2010/main" val="3417575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E8BF17E-18B6-42A7-AE2C-AC7C5C40DC73}" type="datetimeFigureOut">
              <a:rPr lang="ru-RU" smtClean="0"/>
              <a:t>15.04.2021</a:t>
            </a:fld>
            <a:endParaRPr lang="ru-RU"/>
          </a:p>
        </p:txBody>
      </p:sp>
      <p:sp>
        <p:nvSpPr>
          <p:cNvPr id="5" name="Footer Placeholder 4"/>
          <p:cNvSpPr>
            <a:spLocks noGrp="1"/>
          </p:cNvSpPr>
          <p:nvPr>
            <p:ph type="ftr" sz="quarter" idx="11"/>
          </p:nvPr>
        </p:nvSpPr>
        <p:spPr/>
        <p:txBody>
          <a:bodyPr/>
          <a:lstStyle/>
          <a:p>
            <a:endParaRPr lang="ru-RU"/>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B201397-58D9-4480-B09B-FF84486C6CBF}" type="slidenum">
              <a:rPr lang="ru-RU" smtClean="0"/>
              <a:t>‹#›</a:t>
            </a:fld>
            <a:endParaRPr lang="ru-RU"/>
          </a:p>
        </p:txBody>
      </p:sp>
    </p:spTree>
    <p:extLst>
      <p:ext uri="{BB962C8B-B14F-4D97-AF65-F5344CB8AC3E}">
        <p14:creationId xmlns:p14="http://schemas.microsoft.com/office/powerpoint/2010/main" val="2319565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ru-RU"/>
              <a:t>Образец заголовка</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E8BF17E-18B6-42A7-AE2C-AC7C5C40DC73}" type="datetimeFigureOut">
              <a:rPr lang="ru-RU" smtClean="0"/>
              <a:t>15.04.2021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B201397-58D9-4480-B09B-FF84486C6CBF}" type="slidenum">
              <a:rPr lang="ru-RU" smtClean="0"/>
              <a:t>‹#›</a:t>
            </a:fld>
            <a:endParaRPr lang="ru-RU"/>
          </a:p>
        </p:txBody>
      </p:sp>
    </p:spTree>
    <p:extLst>
      <p:ext uri="{BB962C8B-B14F-4D97-AF65-F5344CB8AC3E}">
        <p14:creationId xmlns:p14="http://schemas.microsoft.com/office/powerpoint/2010/main" val="2618563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ru-RU"/>
              <a:t>Образец заголовка</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E8BF17E-18B6-42A7-AE2C-AC7C5C40DC73}" type="datetimeFigureOut">
              <a:rPr lang="ru-RU" smtClean="0"/>
              <a:t>15.04.2021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B201397-58D9-4480-B09B-FF84486C6CBF}" type="slidenum">
              <a:rPr lang="ru-RU" smtClean="0"/>
              <a:t>‹#›</a:t>
            </a:fld>
            <a:endParaRPr lang="ru-RU"/>
          </a:p>
        </p:txBody>
      </p:sp>
    </p:spTree>
    <p:extLst>
      <p:ext uri="{BB962C8B-B14F-4D97-AF65-F5344CB8AC3E}">
        <p14:creationId xmlns:p14="http://schemas.microsoft.com/office/powerpoint/2010/main" val="647321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E8BF17E-18B6-42A7-AE2C-AC7C5C40DC73}" type="datetimeFigureOut">
              <a:rPr lang="ru-RU" smtClean="0"/>
              <a:t>15.04.2021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B201397-58D9-4480-B09B-FF84486C6CBF}" type="slidenum">
              <a:rPr lang="ru-RU" smtClean="0"/>
              <a:t>‹#›</a:t>
            </a:fld>
            <a:endParaRPr lang="ru-RU"/>
          </a:p>
        </p:txBody>
      </p:sp>
    </p:spTree>
    <p:extLst>
      <p:ext uri="{BB962C8B-B14F-4D97-AF65-F5344CB8AC3E}">
        <p14:creationId xmlns:p14="http://schemas.microsoft.com/office/powerpoint/2010/main" val="3730771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E8BF17E-18B6-42A7-AE2C-AC7C5C40DC73}" type="datetimeFigureOut">
              <a:rPr lang="ru-RU" smtClean="0"/>
              <a:t>15.04.2021</a:t>
            </a:fld>
            <a:endParaRPr lang="ru-RU"/>
          </a:p>
        </p:txBody>
      </p:sp>
      <p:sp>
        <p:nvSpPr>
          <p:cNvPr id="5" name="Footer Placeholder 4"/>
          <p:cNvSpPr>
            <a:spLocks noGrp="1"/>
          </p:cNvSpPr>
          <p:nvPr>
            <p:ph type="ftr" sz="quarter" idx="11"/>
          </p:nvPr>
        </p:nvSpPr>
        <p:spPr/>
        <p:txBody>
          <a:bodyPr/>
          <a:lstStyle/>
          <a:p>
            <a:endParaRPr lang="ru-RU"/>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B201397-58D9-4480-B09B-FF84486C6CBF}" type="slidenum">
              <a:rPr lang="ru-RU" smtClean="0"/>
              <a:t>‹#›</a:t>
            </a:fld>
            <a:endParaRPr lang="ru-RU"/>
          </a:p>
        </p:txBody>
      </p:sp>
    </p:spTree>
    <p:extLst>
      <p:ext uri="{BB962C8B-B14F-4D97-AF65-F5344CB8AC3E}">
        <p14:creationId xmlns:p14="http://schemas.microsoft.com/office/powerpoint/2010/main" val="3633152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E8BF17E-18B6-42A7-AE2C-AC7C5C40DC73}" type="datetimeFigureOut">
              <a:rPr lang="ru-RU" smtClean="0"/>
              <a:t>15.04.2021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B201397-58D9-4480-B09B-FF84486C6CBF}" type="slidenum">
              <a:rPr lang="ru-RU" smtClean="0"/>
              <a:t>‹#›</a:t>
            </a:fld>
            <a:endParaRPr lang="ru-RU"/>
          </a:p>
        </p:txBody>
      </p:sp>
    </p:spTree>
    <p:extLst>
      <p:ext uri="{BB962C8B-B14F-4D97-AF65-F5344CB8AC3E}">
        <p14:creationId xmlns:p14="http://schemas.microsoft.com/office/powerpoint/2010/main" val="2719315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E8BF17E-18B6-42A7-AE2C-AC7C5C40DC73}" type="datetimeFigureOut">
              <a:rPr lang="ru-RU" smtClean="0"/>
              <a:t>15.04.2021</a:t>
            </a:fld>
            <a:endParaRPr lang="ru-RU"/>
          </a:p>
        </p:txBody>
      </p:sp>
      <p:sp>
        <p:nvSpPr>
          <p:cNvPr id="5" name="Footer Placeholder 4"/>
          <p:cNvSpPr>
            <a:spLocks noGrp="1"/>
          </p:cNvSpPr>
          <p:nvPr>
            <p:ph type="ftr" sz="quarter" idx="11"/>
          </p:nvPr>
        </p:nvSpPr>
        <p:spPr/>
        <p:txBody>
          <a:bodyPr/>
          <a:lstStyle/>
          <a:p>
            <a:endParaRPr lang="ru-RU"/>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B201397-58D9-4480-B09B-FF84486C6CBF}" type="slidenum">
              <a:rPr lang="ru-RU" smtClean="0"/>
              <a:t>‹#›</a:t>
            </a:fld>
            <a:endParaRPr lang="ru-RU"/>
          </a:p>
        </p:txBody>
      </p:sp>
    </p:spTree>
    <p:extLst>
      <p:ext uri="{BB962C8B-B14F-4D97-AF65-F5344CB8AC3E}">
        <p14:creationId xmlns:p14="http://schemas.microsoft.com/office/powerpoint/2010/main" val="4282860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E8BF17E-18B6-42A7-AE2C-AC7C5C40DC73}" type="datetimeFigureOut">
              <a:rPr lang="ru-RU" smtClean="0"/>
              <a:t>15.04.2021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B201397-58D9-4480-B09B-FF84486C6CBF}" type="slidenum">
              <a:rPr lang="ru-RU" smtClean="0"/>
              <a:t>‹#›</a:t>
            </a:fld>
            <a:endParaRPr lang="ru-RU"/>
          </a:p>
        </p:txBody>
      </p:sp>
    </p:spTree>
    <p:extLst>
      <p:ext uri="{BB962C8B-B14F-4D97-AF65-F5344CB8AC3E}">
        <p14:creationId xmlns:p14="http://schemas.microsoft.com/office/powerpoint/2010/main" val="477482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DE8BF17E-18B6-42A7-AE2C-AC7C5C40DC73}" type="datetimeFigureOut">
              <a:rPr lang="ru-RU" smtClean="0"/>
              <a:t>15.04.2021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B201397-58D9-4480-B09B-FF84486C6CBF}" type="slidenum">
              <a:rPr lang="ru-RU" smtClean="0"/>
              <a:t>‹#›</a:t>
            </a:fld>
            <a:endParaRPr lang="ru-RU"/>
          </a:p>
        </p:txBody>
      </p:sp>
    </p:spTree>
    <p:extLst>
      <p:ext uri="{BB962C8B-B14F-4D97-AF65-F5344CB8AC3E}">
        <p14:creationId xmlns:p14="http://schemas.microsoft.com/office/powerpoint/2010/main" val="2482940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E8BF17E-18B6-42A7-AE2C-AC7C5C40DC73}" type="datetimeFigureOut">
              <a:rPr lang="ru-RU" smtClean="0"/>
              <a:t>15.04.2021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B201397-58D9-4480-B09B-FF84486C6CBF}" type="slidenum">
              <a:rPr lang="ru-RU" smtClean="0"/>
              <a:t>‹#›</a:t>
            </a:fld>
            <a:endParaRPr lang="ru-RU"/>
          </a:p>
        </p:txBody>
      </p:sp>
    </p:spTree>
    <p:extLst>
      <p:ext uri="{BB962C8B-B14F-4D97-AF65-F5344CB8AC3E}">
        <p14:creationId xmlns:p14="http://schemas.microsoft.com/office/powerpoint/2010/main" val="2053725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BF17E-18B6-42A7-AE2C-AC7C5C40DC73}" type="datetimeFigureOut">
              <a:rPr lang="ru-RU" smtClean="0"/>
              <a:t>15.04.2021</a:t>
            </a:fld>
            <a:endParaRPr lang="ru-RU"/>
          </a:p>
        </p:txBody>
      </p:sp>
      <p:sp>
        <p:nvSpPr>
          <p:cNvPr id="3" name="Footer Placeholder 2"/>
          <p:cNvSpPr>
            <a:spLocks noGrp="1"/>
          </p:cNvSpPr>
          <p:nvPr>
            <p:ph type="ftr" sz="quarter" idx="11"/>
          </p:nvPr>
        </p:nvSpPr>
        <p:spPr/>
        <p:txBody>
          <a:bodyPr/>
          <a:lstStyle/>
          <a:p>
            <a:endParaRPr lang="ru-RU"/>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AB201397-58D9-4480-B09B-FF84486C6CBF}" type="slidenum">
              <a:rPr lang="ru-RU" smtClean="0"/>
              <a:t>‹#›</a:t>
            </a:fld>
            <a:endParaRPr lang="ru-RU"/>
          </a:p>
        </p:txBody>
      </p:sp>
    </p:spTree>
    <p:extLst>
      <p:ext uri="{BB962C8B-B14F-4D97-AF65-F5344CB8AC3E}">
        <p14:creationId xmlns:p14="http://schemas.microsoft.com/office/powerpoint/2010/main" val="1672669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E8BF17E-18B6-42A7-AE2C-AC7C5C40DC73}" type="datetimeFigureOut">
              <a:rPr lang="ru-RU" smtClean="0"/>
              <a:t>15.04.2021</a:t>
            </a:fld>
            <a:endParaRPr lang="ru-RU"/>
          </a:p>
        </p:txBody>
      </p:sp>
      <p:sp>
        <p:nvSpPr>
          <p:cNvPr id="6" name="Footer Placeholder 5"/>
          <p:cNvSpPr>
            <a:spLocks noGrp="1"/>
          </p:cNvSpPr>
          <p:nvPr>
            <p:ph type="ftr" sz="quarter" idx="11"/>
          </p:nvPr>
        </p:nvSpPr>
        <p:spPr/>
        <p:txBody>
          <a:bodyPr/>
          <a:lstStyle/>
          <a:p>
            <a:endParaRPr lang="ru-RU"/>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B201397-58D9-4480-B09B-FF84486C6CBF}" type="slidenum">
              <a:rPr lang="ru-RU" smtClean="0"/>
              <a:t>‹#›</a:t>
            </a:fld>
            <a:endParaRPr lang="ru-RU"/>
          </a:p>
        </p:txBody>
      </p:sp>
    </p:spTree>
    <p:extLst>
      <p:ext uri="{BB962C8B-B14F-4D97-AF65-F5344CB8AC3E}">
        <p14:creationId xmlns:p14="http://schemas.microsoft.com/office/powerpoint/2010/main" val="3795669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E8BF17E-18B6-42A7-AE2C-AC7C5C40DC73}" type="datetimeFigureOut">
              <a:rPr lang="ru-RU" smtClean="0"/>
              <a:t>15.04.2021</a:t>
            </a:fld>
            <a:endParaRPr lang="ru-RU"/>
          </a:p>
        </p:txBody>
      </p:sp>
      <p:sp>
        <p:nvSpPr>
          <p:cNvPr id="6" name="Footer Placeholder 5"/>
          <p:cNvSpPr>
            <a:spLocks noGrp="1"/>
          </p:cNvSpPr>
          <p:nvPr>
            <p:ph type="ftr" sz="quarter" idx="11"/>
          </p:nvPr>
        </p:nvSpPr>
        <p:spPr/>
        <p:txBody>
          <a:bodyPr/>
          <a:lstStyle/>
          <a:p>
            <a:endParaRPr lang="ru-RU"/>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B201397-58D9-4480-B09B-FF84486C6CBF}" type="slidenum">
              <a:rPr lang="ru-RU" smtClean="0"/>
              <a:t>‹#›</a:t>
            </a:fld>
            <a:endParaRPr lang="ru-RU"/>
          </a:p>
        </p:txBody>
      </p:sp>
    </p:spTree>
    <p:extLst>
      <p:ext uri="{BB962C8B-B14F-4D97-AF65-F5344CB8AC3E}">
        <p14:creationId xmlns:p14="http://schemas.microsoft.com/office/powerpoint/2010/main" val="4153377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ru-RU"/>
              <a:t>Образец заголовка</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DE8BF17E-18B6-42A7-AE2C-AC7C5C40DC73}" type="datetimeFigureOut">
              <a:rPr lang="ru-RU" smtClean="0"/>
              <a:t>15.04.2021</a:t>
            </a:fld>
            <a:endParaRPr lang="ru-RU"/>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ru-RU"/>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AB201397-58D9-4480-B09B-FF84486C6CBF}" type="slidenum">
              <a:rPr lang="ru-RU" smtClean="0"/>
              <a:t>‹#›</a:t>
            </a:fld>
            <a:endParaRPr lang="ru-RU"/>
          </a:p>
        </p:txBody>
      </p:sp>
    </p:spTree>
    <p:extLst>
      <p:ext uri="{BB962C8B-B14F-4D97-AF65-F5344CB8AC3E}">
        <p14:creationId xmlns:p14="http://schemas.microsoft.com/office/powerpoint/2010/main" val="151529899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56067" y="1094704"/>
            <a:ext cx="9882389" cy="2923114"/>
          </a:xfrm>
        </p:spPr>
        <p:txBody>
          <a:bodyPr>
            <a:normAutofit/>
          </a:bodyPr>
          <a:lstStyle/>
          <a:p>
            <a:r>
              <a:rPr lang="kk-KZ" sz="3100" b="1" i="1" dirty="0">
                <a:solidFill>
                  <a:srgbClr val="FFFF00"/>
                </a:solidFill>
                <a:latin typeface="Times New Roman" panose="02020603050405020304" pitchFamily="18" charset="0"/>
                <a:cs typeface="Times New Roman" panose="02020603050405020304" pitchFamily="18" charset="0"/>
              </a:rPr>
              <a:t>Бөлім тақырыбы</a:t>
            </a:r>
            <a:r>
              <a:rPr lang="kk-KZ" sz="3600" b="1" i="1" dirty="0">
                <a:solidFill>
                  <a:srgbClr val="FFFF00"/>
                </a:solidFill>
                <a:latin typeface="Times New Roman" panose="02020603050405020304" pitchFamily="18" charset="0"/>
                <a:cs typeface="Times New Roman" panose="02020603050405020304" pitchFamily="18" charset="0"/>
              </a:rPr>
              <a:t>:</a:t>
            </a:r>
            <a:br>
              <a:rPr lang="kk-KZ" sz="3600" b="1" i="1" dirty="0">
                <a:solidFill>
                  <a:srgbClr val="FFFF00"/>
                </a:solidFill>
                <a:latin typeface="Times New Roman" panose="02020603050405020304" pitchFamily="18" charset="0"/>
                <a:cs typeface="Times New Roman" panose="02020603050405020304" pitchFamily="18" charset="0"/>
              </a:rPr>
            </a:br>
            <a:r>
              <a:rPr lang="kk-KZ" sz="3600" b="1" dirty="0">
                <a:effectLst/>
                <a:latin typeface="Times New Roman" panose="02020603050405020304" pitchFamily="18" charset="0"/>
                <a:ea typeface="Malgun Gothic" panose="020B0503020000020004" pitchFamily="34" charset="-127"/>
              </a:rPr>
              <a:t>Еңбек нарығы және сұраныс. </a:t>
            </a:r>
            <a:br>
              <a:rPr lang="kk-KZ" sz="3600" b="1" dirty="0">
                <a:effectLst/>
                <a:latin typeface="Times New Roman" panose="02020603050405020304" pitchFamily="18" charset="0"/>
                <a:ea typeface="Malgun Gothic" panose="020B0503020000020004" pitchFamily="34" charset="-127"/>
              </a:rPr>
            </a:br>
            <a:r>
              <a:rPr lang="kk-KZ" sz="3600" b="1" dirty="0">
                <a:effectLst/>
                <a:latin typeface="Times New Roman" panose="02020603050405020304" pitchFamily="18" charset="0"/>
                <a:ea typeface="Malgun Gothic" panose="020B0503020000020004" pitchFamily="34" charset="-127"/>
              </a:rPr>
              <a:t>Шешендік сөздер</a:t>
            </a:r>
            <a:br>
              <a:rPr lang="kk-KZ" sz="1800" b="1" dirty="0">
                <a:effectLst/>
                <a:latin typeface="Times New Roman" panose="02020603050405020304" pitchFamily="18" charset="0"/>
                <a:ea typeface="Malgun Gothic" panose="020B0503020000020004" pitchFamily="34" charset="-127"/>
              </a:rPr>
            </a:br>
            <a:r>
              <a:rPr lang="kk-KZ" sz="3200" b="1" i="1" dirty="0">
                <a:solidFill>
                  <a:srgbClr val="FFFF00"/>
                </a:solidFill>
                <a:latin typeface="Times New Roman" panose="02020603050405020304" pitchFamily="18" charset="0"/>
                <a:cs typeface="Times New Roman" panose="02020603050405020304" pitchFamily="18" charset="0"/>
              </a:rPr>
              <a:t>Сабақтың тақырыбы</a:t>
            </a:r>
            <a:r>
              <a:rPr lang="kk-KZ" sz="4000" b="1" i="1" dirty="0">
                <a:solidFill>
                  <a:srgbClr val="FFFF00"/>
                </a:solidFill>
                <a:latin typeface="Times New Roman" panose="02020603050405020304" pitchFamily="18" charset="0"/>
                <a:cs typeface="Times New Roman" panose="02020603050405020304" pitchFamily="18" charset="0"/>
              </a:rPr>
              <a:t>:</a:t>
            </a:r>
            <a:br>
              <a:rPr lang="kk-KZ" sz="4000" b="1" i="1" dirty="0">
                <a:solidFill>
                  <a:srgbClr val="FFFF00"/>
                </a:solidFill>
                <a:latin typeface="Times New Roman" panose="02020603050405020304" pitchFamily="18" charset="0"/>
                <a:cs typeface="Times New Roman" panose="02020603050405020304" pitchFamily="18" charset="0"/>
              </a:rPr>
            </a:br>
            <a:r>
              <a:rPr lang="kk-KZ" sz="3200" b="1" i="1" dirty="0">
                <a:solidFill>
                  <a:srgbClr val="FFFF00"/>
                </a:solidFill>
              </a:rPr>
              <a:t>      </a:t>
            </a:r>
            <a:r>
              <a:rPr lang="kk-KZ" sz="3600" dirty="0">
                <a:effectLst/>
                <a:latin typeface="Times New Roman" panose="02020603050405020304" pitchFamily="18" charset="0"/>
                <a:ea typeface="Malgun Gothic" panose="020B0503020000020004" pitchFamily="34" charset="-127"/>
              </a:rPr>
              <a:t>Цифрлы Қазақстан: мамандыққа сұраныс</a:t>
            </a:r>
            <a:endParaRPr lang="ru-RU" sz="3600" dirty="0">
              <a:solidFill>
                <a:srgbClr val="FFFF0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1917680" y="24867"/>
            <a:ext cx="274320" cy="126515"/>
          </a:xfrm>
        </p:spPr>
        <p:txBody>
          <a:bodyPr>
            <a:normAutofit fontScale="25000" lnSpcReduction="20000"/>
          </a:bodyPr>
          <a:lstStyle/>
          <a:p>
            <a:endParaRPr lang="ru-RU" dirty="0"/>
          </a:p>
        </p:txBody>
      </p:sp>
      <p:sp>
        <p:nvSpPr>
          <p:cNvPr id="4" name="TextBox 3">
            <a:extLst>
              <a:ext uri="{FF2B5EF4-FFF2-40B4-BE49-F238E27FC236}">
                <a16:creationId xmlns:a16="http://schemas.microsoft.com/office/drawing/2014/main" id="{DA63D263-58B2-48C5-9756-A6FB1D36D6D2}"/>
              </a:ext>
            </a:extLst>
          </p:cNvPr>
          <p:cNvSpPr txBox="1"/>
          <p:nvPr/>
        </p:nvSpPr>
        <p:spPr>
          <a:xfrm>
            <a:off x="9088582" y="5048637"/>
            <a:ext cx="2299854" cy="954107"/>
          </a:xfrm>
          <a:prstGeom prst="rect">
            <a:avLst/>
          </a:prstGeom>
          <a:noFill/>
        </p:spPr>
        <p:txBody>
          <a:bodyPr wrap="square" rtlCol="0">
            <a:spAutoFit/>
          </a:bodyPr>
          <a:lstStyle/>
          <a:p>
            <a:r>
              <a:rPr lang="kk-KZ" sz="2800" dirty="0">
                <a:solidFill>
                  <a:schemeClr val="bg1"/>
                </a:solidFill>
                <a:latin typeface="Times New Roman" panose="02020603050405020304" pitchFamily="18" charset="0"/>
                <a:cs typeface="Times New Roman" panose="02020603050405020304" pitchFamily="18" charset="0"/>
              </a:rPr>
              <a:t>Қазақ тілі</a:t>
            </a:r>
          </a:p>
          <a:p>
            <a:r>
              <a:rPr lang="kk-KZ" sz="2800" dirty="0">
                <a:solidFill>
                  <a:schemeClr val="bg1"/>
                </a:solidFill>
                <a:latin typeface="Times New Roman" panose="02020603050405020304" pitchFamily="18" charset="0"/>
                <a:cs typeface="Times New Roman" panose="02020603050405020304" pitchFamily="18" charset="0"/>
              </a:rPr>
              <a:t>11-сынып</a:t>
            </a:r>
            <a:endParaRPr lang="ru-RU" sz="2800" dirty="0">
              <a:solidFill>
                <a:schemeClr val="bg1"/>
              </a:solidFill>
              <a:latin typeface="Times New Roman" panose="02020603050405020304" pitchFamily="18" charset="0"/>
              <a:cs typeface="Times New Roman" panose="02020603050405020304" pitchFamily="18" charset="0"/>
            </a:endParaRPr>
          </a:p>
        </p:txBody>
      </p:sp>
      <p:pic>
        <p:nvPicPr>
          <p:cNvPr id="5" name="Звук 4">
            <a:hlinkClick r:id="" action="ppaction://media"/>
            <a:extLst>
              <a:ext uri="{FF2B5EF4-FFF2-40B4-BE49-F238E27FC236}">
                <a16:creationId xmlns:a16="http://schemas.microsoft.com/office/drawing/2014/main" id="{81F952A9-6CFA-46C0-82BB-9333AB562DD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530821011"/>
      </p:ext>
    </p:extLst>
  </p:cSld>
  <p:clrMapOvr>
    <a:masterClrMapping/>
  </p:clrMapOvr>
  <mc:AlternateContent xmlns:mc="http://schemas.openxmlformats.org/markup-compatibility/2006">
    <mc:Choice xmlns:p14="http://schemas.microsoft.com/office/powerpoint/2010/main" Requires="p14">
      <p:transition spd="slow" p14:dur="3400" advTm="21621">
        <p14:reveal/>
      </p:transition>
    </mc:Choice>
    <mc:Fallback>
      <p:transition spd="slow" advTm="2162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0EFECC-202F-49FF-8AB7-F13AAFE53D70}"/>
              </a:ext>
            </a:extLst>
          </p:cNvPr>
          <p:cNvSpPr>
            <a:spLocks noGrp="1"/>
          </p:cNvSpPr>
          <p:nvPr>
            <p:ph type="title"/>
          </p:nvPr>
        </p:nvSpPr>
        <p:spPr/>
        <p:txBody>
          <a:bodyPr/>
          <a:lstStyle/>
          <a:p>
            <a:r>
              <a:rPr lang="ru-RU" dirty="0">
                <a:latin typeface="Times New Roman" panose="02020603050405020304" pitchFamily="18" charset="0"/>
                <a:cs typeface="Times New Roman" panose="02020603050405020304" pitchFamily="18" charset="0"/>
              </a:rPr>
              <a:t>3-тапсырма. </a:t>
            </a:r>
            <a:r>
              <a:rPr lang="kk-KZ" sz="2800" b="1" dirty="0">
                <a:effectLst/>
                <a:latin typeface="Times New Roman" panose="02020603050405020304" pitchFamily="18" charset="0"/>
                <a:ea typeface="Malgun Gothic" panose="020B0503020000020004" pitchFamily="34" charset="-127"/>
                <a:cs typeface="Times New Roman" panose="02020603050405020304" pitchFamily="18" charset="0"/>
              </a:rPr>
              <a:t>Берілген мәтінге  «Фиш-боун» тірек-схемасы түрінде жоспар құр.</a:t>
            </a:r>
            <a:br>
              <a:rPr lang="ru-RU" sz="2800" dirty="0">
                <a:effectLst/>
                <a:latin typeface="Times New Roman" panose="02020603050405020304" pitchFamily="18" charset="0"/>
                <a:ea typeface="Malgun Gothic" panose="020B0503020000020004" pitchFamily="34" charset="-127"/>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0FA66F50-75AD-425F-9E47-1BCE3CBCB3B6}"/>
              </a:ext>
            </a:extLst>
          </p:cNvPr>
          <p:cNvSpPr>
            <a:spLocks noGrp="1"/>
          </p:cNvSpPr>
          <p:nvPr>
            <p:ph idx="1"/>
          </p:nvPr>
        </p:nvSpPr>
        <p:spPr>
          <a:xfrm>
            <a:off x="969817" y="2276377"/>
            <a:ext cx="8946549" cy="4339168"/>
          </a:xfrm>
        </p:spPr>
        <p:txBody>
          <a:bodyPr>
            <a:normAutofit fontScale="92500" lnSpcReduction="20000"/>
          </a:bodyPr>
          <a:lstStyle/>
          <a:p>
            <a:pPr marL="0" indent="0" algn="just">
              <a:buNone/>
            </a:pPr>
            <a:r>
              <a:rPr lang="kk-KZ"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Президент халыққа арнаған биылғы Жолдауында металлургия, мұнай-газ химиясы, агроөнеркәсіп кешені, био және ІТ-технологиялар салаларын зерттеу ісінде басымдық беретін жоғары оқу орны  ғылымн дамыту керектігін, сондай-ақ, жоғары оқу орындары шетелдің жетекші университеттерімен, ғылыми орталықтарымен, ірі кәсіпорындарымен және трансұлттық корпорацияларымен бірлескен жобаларды  белсенді түрде жүзеге асыру қажеттігін баса айтқан болатын.</a:t>
            </a:r>
            <a:endParaRPr lang="ru-RU" sz="2400" dirty="0">
              <a:effectLst/>
              <a:latin typeface="Calibri" panose="020F0502020204030204" pitchFamily="34" charset="0"/>
              <a:ea typeface="Malgun Gothic" panose="020B0503020000020004" pitchFamily="34" charset="-127"/>
              <a:cs typeface="Times New Roman" panose="02020603050405020304" pitchFamily="18" charset="0"/>
            </a:endParaRPr>
          </a:p>
          <a:p>
            <a:pPr marL="0" indent="0" algn="just">
              <a:buNone/>
            </a:pPr>
            <a:r>
              <a:rPr lang="kk-KZ"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Иә, болашақта мүлде жаңа мамандықтарға қажеттілік туады. Сондықтан, біз қаласақ та, қаламасақ та жұмыс орындары қысқара бастайды. Еліміздің көркеюі әркімнің «цифрлық дәуір» талаптарына сай болуына байланысты. Экономиканы цифрландыру табыс әкелгенімен, жұмыс күшінің көптеп босап қалу қаупін тудырады. Сондықтан, білім беру жүйесін, коммуникация  мен стандарттау салаларын жаңа индустрияландыру талаптарына бейімдеу қажет болады.</a:t>
            </a:r>
            <a:endParaRPr lang="ru-RU" sz="2400" dirty="0">
              <a:effectLst/>
              <a:latin typeface="Calibri" panose="020F0502020204030204" pitchFamily="34" charset="0"/>
              <a:ea typeface="Malgun Gothic" panose="020B0503020000020004" pitchFamily="34" charset="-127"/>
              <a:cs typeface="Times New Roman" panose="02020603050405020304" pitchFamily="18" charset="0"/>
            </a:endParaRPr>
          </a:p>
          <a:p>
            <a:endParaRPr lang="ru-RU" dirty="0"/>
          </a:p>
        </p:txBody>
      </p:sp>
    </p:spTree>
    <p:extLst>
      <p:ext uri="{BB962C8B-B14F-4D97-AF65-F5344CB8AC3E}">
        <p14:creationId xmlns:p14="http://schemas.microsoft.com/office/powerpoint/2010/main" val="3287242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0F324FC-0897-46E5-8E37-25914610DE62}"/>
              </a:ext>
            </a:extLst>
          </p:cNvPr>
          <p:cNvSpPr>
            <a:spLocks noGrp="1"/>
          </p:cNvSpPr>
          <p:nvPr>
            <p:ph idx="1"/>
          </p:nvPr>
        </p:nvSpPr>
        <p:spPr>
          <a:xfrm>
            <a:off x="1163782" y="581891"/>
            <a:ext cx="8780294" cy="5202382"/>
          </a:xfrm>
        </p:spPr>
        <p:txBody>
          <a:bodyPr>
            <a:normAutofit fontScale="85000" lnSpcReduction="20000"/>
          </a:bodyPr>
          <a:lstStyle/>
          <a:p>
            <a:pPr algn="just"/>
            <a:r>
              <a:rPr lang="kk-KZ"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Ғалымдардың болжамы бойынша, 2030 жылға қарай бүгінгі қолданыстағы 57 мамандық түбірімен жойылып, 186 жаңа мамандық дүниеге келеді екен. Ал, Билл Гейтстің айтуынша, алдағы 20 жылда қазіргі мамандықтардың көпшілігі автоматты бағдарламалармен жабдықталып, біліктілігі төмен қызметкерлер бәсекеге ілесе алмай қалуы мүмкін. Өткен жылғы Давос экономикалық форумында 2020 жылы әлемде интеллект пен роботты </a:t>
            </a:r>
            <a:r>
              <a:rPr lang="kk-KZ"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техниканың дамуы нәтижесінде 2 млн. жаңа жұмыс орны ашылатындығы, бірақ технологиялық жетістіктердің дәл осы мерзімде 7 миллионнан астам жұмыс орнын қысқартуға алып келетіндігі атап көрсетілді. Қазір мектеп қабырғасында жүрген оқушылардың 63 пайызы таяу болашақта бүгін заты түгіл аты белгісіз мамандықтар бойынша жұмыс істейтін болады. Қысқасы, біз орасан зор технологиялық өзгерістер дәуірінің табалдырығында тұрмыз.</a:t>
            </a:r>
            <a:endParaRPr lang="ru-RU" sz="2400" dirty="0">
              <a:effectLst/>
              <a:latin typeface="Times New Roman" panose="02020603050405020304" pitchFamily="18" charset="0"/>
              <a:ea typeface="Malgun Gothic" panose="020B0503020000020004" pitchFamily="34" charset="-127"/>
              <a:cs typeface="Times New Roman" panose="02020603050405020304" pitchFamily="18" charset="0"/>
            </a:endParaRPr>
          </a:p>
          <a:p>
            <a:r>
              <a:rPr lang="kk-KZ" sz="2400" dirty="0">
                <a:effectLst/>
                <a:latin typeface="Times New Roman" panose="02020603050405020304" pitchFamily="18" charset="0"/>
                <a:ea typeface="Malgun Gothic" panose="020B0503020000020004" pitchFamily="34" charset="-127"/>
                <a:cs typeface="Times New Roman" panose="02020603050405020304" pitchFamily="18" charset="0"/>
              </a:rPr>
              <a:t> </a:t>
            </a:r>
            <a:endParaRPr lang="ru-RU" sz="2400" dirty="0">
              <a:effectLst/>
              <a:latin typeface="Times New Roman" panose="02020603050405020304" pitchFamily="18" charset="0"/>
              <a:ea typeface="Malgun Gothic" panose="020B0503020000020004" pitchFamily="34" charset="-127"/>
              <a:cs typeface="Times New Roman" panose="02020603050405020304" pitchFamily="18" charset="0"/>
            </a:endParaRPr>
          </a:p>
          <a:p>
            <a:r>
              <a:rPr lang="kk-KZ" sz="2400" b="1" dirty="0">
                <a:effectLst/>
                <a:latin typeface="Times New Roman" panose="02020603050405020304" pitchFamily="18" charset="0"/>
                <a:ea typeface="Malgun Gothic" panose="020B0503020000020004" pitchFamily="34" charset="-127"/>
                <a:cs typeface="Times New Roman" panose="02020603050405020304" pitchFamily="18" charset="0"/>
              </a:rPr>
              <a:t>Дескриптор</a:t>
            </a:r>
            <a:r>
              <a:rPr lang="kk-KZ" sz="2400" dirty="0">
                <a:effectLst/>
                <a:latin typeface="Times New Roman" panose="02020603050405020304" pitchFamily="18" charset="0"/>
                <a:ea typeface="Malgun Gothic" panose="020B0503020000020004" pitchFamily="34" charset="-127"/>
                <a:cs typeface="Times New Roman" panose="02020603050405020304" pitchFamily="18" charset="0"/>
              </a:rPr>
              <a:t>:</a:t>
            </a:r>
            <a:endParaRPr lang="ru-RU" sz="2400" dirty="0">
              <a:effectLst/>
              <a:latin typeface="Times New Roman" panose="02020603050405020304" pitchFamily="18" charset="0"/>
              <a:ea typeface="Malgun Gothic" panose="020B0503020000020004" pitchFamily="34" charset="-127"/>
              <a:cs typeface="Times New Roman" panose="02020603050405020304" pitchFamily="18" charset="0"/>
            </a:endParaRPr>
          </a:p>
          <a:p>
            <a:r>
              <a:rPr lang="kk-KZ" sz="2400" dirty="0">
                <a:effectLst/>
                <a:latin typeface="Times New Roman" panose="02020603050405020304" pitchFamily="18" charset="0"/>
                <a:ea typeface="Malgun Gothic" panose="020B0503020000020004" pitchFamily="34" charset="-127"/>
                <a:cs typeface="Times New Roman" panose="02020603050405020304" pitchFamily="18" charset="0"/>
              </a:rPr>
              <a:t>1. мәтінді түсініп оқиды</a:t>
            </a:r>
            <a:endParaRPr lang="ru-RU" sz="2400" dirty="0">
              <a:effectLst/>
              <a:latin typeface="Times New Roman" panose="02020603050405020304" pitchFamily="18" charset="0"/>
              <a:ea typeface="Malgun Gothic" panose="020B0503020000020004" pitchFamily="34" charset="-127"/>
              <a:cs typeface="Times New Roman" panose="02020603050405020304" pitchFamily="18" charset="0"/>
            </a:endParaRPr>
          </a:p>
          <a:p>
            <a:r>
              <a:rPr lang="kk-KZ" sz="2400" dirty="0">
                <a:effectLst/>
                <a:latin typeface="Times New Roman" panose="02020603050405020304" pitchFamily="18" charset="0"/>
                <a:ea typeface="Malgun Gothic" panose="020B0503020000020004" pitchFamily="34" charset="-127"/>
                <a:cs typeface="Times New Roman" panose="02020603050405020304" pitchFamily="18" charset="0"/>
              </a:rPr>
              <a:t>2. «Фиш-боун» тірек-схемасы түрінде жоспар құрады</a:t>
            </a:r>
            <a:endParaRPr lang="ru-RU" sz="2400" dirty="0">
              <a:effectLst/>
              <a:latin typeface="Times New Roman" panose="02020603050405020304" pitchFamily="18" charset="0"/>
              <a:ea typeface="Malgun Gothic" panose="020B0503020000020004" pitchFamily="34" charset="-127"/>
              <a:cs typeface="Times New Roman" panose="02020603050405020304" pitchFamily="18" charset="0"/>
            </a:endParaRPr>
          </a:p>
          <a:p>
            <a:r>
              <a:rPr lang="kk-KZ" sz="1800" dirty="0">
                <a:effectLst/>
                <a:latin typeface="Times New Roman" panose="02020603050405020304" pitchFamily="18" charset="0"/>
                <a:ea typeface="Malgun Gothic" panose="020B0503020000020004" pitchFamily="34" charset="-127"/>
                <a:cs typeface="Times New Roman" panose="02020603050405020304" pitchFamily="18" charset="0"/>
              </a:rPr>
              <a:t> </a:t>
            </a:r>
            <a:endParaRPr lang="ru-RU" sz="1800" dirty="0">
              <a:effectLst/>
              <a:latin typeface="Calibri" panose="020F0502020204030204" pitchFamily="34" charset="0"/>
              <a:ea typeface="Malgun Gothic" panose="020B0503020000020004" pitchFamily="34" charset="-127"/>
              <a:cs typeface="Times New Roman" panose="02020603050405020304" pitchFamily="18" charset="0"/>
            </a:endParaRPr>
          </a:p>
          <a:p>
            <a:endParaRPr lang="ru-RU" dirty="0"/>
          </a:p>
        </p:txBody>
      </p:sp>
    </p:spTree>
    <p:extLst>
      <p:ext uri="{BB962C8B-B14F-4D97-AF65-F5344CB8AC3E}">
        <p14:creationId xmlns:p14="http://schemas.microsoft.com/office/powerpoint/2010/main" val="3287561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C98EA96-5957-4049-AEDD-BFBEBFAFA4EC}"/>
              </a:ext>
            </a:extLst>
          </p:cNvPr>
          <p:cNvSpPr>
            <a:spLocks noGrp="1"/>
          </p:cNvSpPr>
          <p:nvPr>
            <p:ph idx="1"/>
          </p:nvPr>
        </p:nvSpPr>
        <p:spPr>
          <a:xfrm>
            <a:off x="152401" y="2589809"/>
            <a:ext cx="11606212" cy="4082454"/>
          </a:xfrm>
        </p:spPr>
        <p:txBody>
          <a:bodyPr/>
          <a:lstStyle/>
          <a:p>
            <a:pPr marL="0" indent="0">
              <a:buNone/>
            </a:pPr>
            <a:endParaRPr lang="kk-KZ" altLang="ru-RU"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endParaRPr>
          </a:p>
          <a:p>
            <a:pPr marL="0" indent="0">
              <a:buNone/>
            </a:pPr>
            <a:endParaRPr lang="kk-KZ" altLang="ru-RU" sz="200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endParaRPr>
          </a:p>
          <a:p>
            <a:pPr marL="0" indent="0">
              <a:buNone/>
            </a:pPr>
            <a:r>
              <a:rPr lang="kk-KZ" altLang="ru-RU" sz="200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Президент                                                                                               цифрлық дәуір </a:t>
            </a:r>
          </a:p>
          <a:p>
            <a:pPr marL="0" indent="0">
              <a:buNone/>
            </a:pPr>
            <a:r>
              <a:rPr lang="kk-KZ" sz="200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Жолдауы</a:t>
            </a:r>
            <a:endParaRPr lang="ru-RU" sz="2000" dirty="0"/>
          </a:p>
        </p:txBody>
      </p:sp>
      <p:sp>
        <p:nvSpPr>
          <p:cNvPr id="4" name="Равнобедренный треугольник 3">
            <a:extLst>
              <a:ext uri="{FF2B5EF4-FFF2-40B4-BE49-F238E27FC236}">
                <a16:creationId xmlns:a16="http://schemas.microsoft.com/office/drawing/2014/main" id="{D2F67390-81C3-43BA-9368-5B4C7B77E3F5}"/>
              </a:ext>
            </a:extLst>
          </p:cNvPr>
          <p:cNvSpPr/>
          <p:nvPr/>
        </p:nvSpPr>
        <p:spPr>
          <a:xfrm rot="16200000">
            <a:off x="1466917" y="3860612"/>
            <a:ext cx="2181225" cy="165217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5" name="Равнобедренный треугольник 4">
            <a:extLst>
              <a:ext uri="{FF2B5EF4-FFF2-40B4-BE49-F238E27FC236}">
                <a16:creationId xmlns:a16="http://schemas.microsoft.com/office/drawing/2014/main" id="{084D6587-ADD9-4A48-98B1-6F34845029F1}"/>
              </a:ext>
            </a:extLst>
          </p:cNvPr>
          <p:cNvSpPr/>
          <p:nvPr/>
        </p:nvSpPr>
        <p:spPr>
          <a:xfrm rot="5400000">
            <a:off x="8476252" y="4220526"/>
            <a:ext cx="1538283" cy="717231"/>
          </a:xfrm>
          <a:prstGeom prst="triangle">
            <a:avLst>
              <a:gd name="adj" fmla="val 4633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cxnSp>
        <p:nvCxnSpPr>
          <p:cNvPr id="6" name="Прямая со стрелкой 5">
            <a:extLst>
              <a:ext uri="{FF2B5EF4-FFF2-40B4-BE49-F238E27FC236}">
                <a16:creationId xmlns:a16="http://schemas.microsoft.com/office/drawing/2014/main" id="{4256A716-45B8-4CD3-9BB9-E03CD8EB448C}"/>
              </a:ext>
            </a:extLst>
          </p:cNvPr>
          <p:cNvCxnSpPr>
            <a:cxnSpLocks/>
            <a:stCxn id="4" idx="3"/>
          </p:cNvCxnSpPr>
          <p:nvPr/>
        </p:nvCxnSpPr>
        <p:spPr>
          <a:xfrm>
            <a:off x="3383618" y="4686700"/>
            <a:ext cx="5424765" cy="14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id="{D3B657DA-74BB-406C-AC02-B59F5F893C9A}"/>
              </a:ext>
            </a:extLst>
          </p:cNvPr>
          <p:cNvCxnSpPr>
            <a:cxnSpLocks/>
          </p:cNvCxnSpPr>
          <p:nvPr/>
        </p:nvCxnSpPr>
        <p:spPr>
          <a:xfrm flipV="1">
            <a:off x="4761457" y="3998519"/>
            <a:ext cx="876705" cy="646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id="{63217FEE-8B0D-43C7-A7FA-A6EA1964EB12}"/>
              </a:ext>
            </a:extLst>
          </p:cNvPr>
          <p:cNvCxnSpPr>
            <a:cxnSpLocks/>
          </p:cNvCxnSpPr>
          <p:nvPr/>
        </p:nvCxnSpPr>
        <p:spPr>
          <a:xfrm flipV="1">
            <a:off x="6178367" y="3998519"/>
            <a:ext cx="1360328" cy="59888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id="{E97A5B4E-87C2-463D-80B3-0CCCC5219A66}"/>
              </a:ext>
            </a:extLst>
          </p:cNvPr>
          <p:cNvCxnSpPr>
            <a:cxnSpLocks/>
          </p:cNvCxnSpPr>
          <p:nvPr/>
        </p:nvCxnSpPr>
        <p:spPr>
          <a:xfrm>
            <a:off x="4665076" y="4742179"/>
            <a:ext cx="864187" cy="8442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id="{FDB3CDA6-14AB-416C-BFB5-58D86D4360CE}"/>
              </a:ext>
            </a:extLst>
          </p:cNvPr>
          <p:cNvCxnSpPr>
            <a:cxnSpLocks/>
          </p:cNvCxnSpPr>
          <p:nvPr/>
        </p:nvCxnSpPr>
        <p:spPr>
          <a:xfrm>
            <a:off x="6096000" y="4766944"/>
            <a:ext cx="1388462" cy="581339"/>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8">
            <a:extLst>
              <a:ext uri="{FF2B5EF4-FFF2-40B4-BE49-F238E27FC236}">
                <a16:creationId xmlns:a16="http://schemas.microsoft.com/office/drawing/2014/main" id="{1ECD8768-075C-432A-980A-EB8DE8E857CE}"/>
              </a:ext>
            </a:extLst>
          </p:cNvPr>
          <p:cNvSpPr>
            <a:spLocks noChangeArrowheads="1"/>
          </p:cNvSpPr>
          <p:nvPr/>
        </p:nvSpPr>
        <p:spPr bwMode="auto">
          <a:xfrm>
            <a:off x="3442819" y="3551847"/>
            <a:ext cx="3447932"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altLang="ru-RU" b="0"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Ж</a:t>
            </a:r>
            <a:r>
              <a:rPr kumimoji="0" lang="kk-KZ" altLang="ru-RU" sz="2000" b="0"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аңа мамандыққа  қажеттілік</a:t>
            </a:r>
            <a:endParaRPr kumimoji="0" lang="ru-RU" altLang="ru-RU"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13" name="Rectangle 10">
            <a:extLst>
              <a:ext uri="{FF2B5EF4-FFF2-40B4-BE49-F238E27FC236}">
                <a16:creationId xmlns:a16="http://schemas.microsoft.com/office/drawing/2014/main" id="{1492E42A-0019-4018-8E79-F8425FC3DF70}"/>
              </a:ext>
            </a:extLst>
          </p:cNvPr>
          <p:cNvSpPr>
            <a:spLocks noChangeArrowheads="1"/>
          </p:cNvSpPr>
          <p:nvPr/>
        </p:nvSpPr>
        <p:spPr bwMode="auto">
          <a:xfrm>
            <a:off x="152400" y="471101"/>
            <a:ext cx="53091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altLang="ru-RU" sz="1200" b="0"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23" name="TextBox 22">
            <a:extLst>
              <a:ext uri="{FF2B5EF4-FFF2-40B4-BE49-F238E27FC236}">
                <a16:creationId xmlns:a16="http://schemas.microsoft.com/office/drawing/2014/main" id="{AAF54002-B1BC-441F-BA26-053DBFBCCAF8}"/>
              </a:ext>
            </a:extLst>
          </p:cNvPr>
          <p:cNvSpPr txBox="1"/>
          <p:nvPr/>
        </p:nvSpPr>
        <p:spPr>
          <a:xfrm>
            <a:off x="1831614" y="886253"/>
            <a:ext cx="9415462" cy="646331"/>
          </a:xfrm>
          <a:prstGeom prst="rect">
            <a:avLst/>
          </a:prstGeom>
          <a:noFill/>
        </p:spPr>
        <p:txBody>
          <a:bodyPr wrap="square">
            <a:spAutoFit/>
          </a:bodyPr>
          <a:lstStyle/>
          <a:p>
            <a:r>
              <a:rPr kumimoji="0" lang="kk-KZ" altLang="ru-RU" sz="3600" b="1" i="0" u="none" strike="noStrike" cap="none" normalizeH="0" baseline="0" dirty="0">
                <a:ln>
                  <a:noFill/>
                </a:ln>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rPr>
              <a:t>Тексер!!! </a:t>
            </a:r>
            <a:endParaRPr lang="ru-RU" sz="3600" dirty="0">
              <a:solidFill>
                <a:schemeClr val="bg1"/>
              </a:solidFill>
            </a:endParaRPr>
          </a:p>
        </p:txBody>
      </p:sp>
      <p:sp>
        <p:nvSpPr>
          <p:cNvPr id="25" name="TextBox 24">
            <a:extLst>
              <a:ext uri="{FF2B5EF4-FFF2-40B4-BE49-F238E27FC236}">
                <a16:creationId xmlns:a16="http://schemas.microsoft.com/office/drawing/2014/main" id="{773D2854-D793-4A2F-8043-BDC9AB3D06BF}"/>
              </a:ext>
            </a:extLst>
          </p:cNvPr>
          <p:cNvSpPr txBox="1"/>
          <p:nvPr/>
        </p:nvSpPr>
        <p:spPr>
          <a:xfrm>
            <a:off x="9847629" y="4062510"/>
            <a:ext cx="6096000" cy="707886"/>
          </a:xfrm>
          <a:prstGeom prst="rect">
            <a:avLst/>
          </a:prstGeom>
          <a:noFill/>
        </p:spPr>
        <p:txBody>
          <a:bodyPr wrap="square">
            <a:spAutoFit/>
          </a:bodyPr>
          <a:lstStyle/>
          <a:p>
            <a:r>
              <a:rPr lang="kk-KZ" altLang="ru-RU" sz="200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Технологиялық</a:t>
            </a:r>
          </a:p>
          <a:p>
            <a:r>
              <a:rPr lang="kk-KZ" sz="2000" dirty="0">
                <a:latin typeface="Times New Roman" panose="02020603050405020304" pitchFamily="18" charset="0"/>
                <a:ea typeface="Malgun Gothic" panose="020B0503020000020004" pitchFamily="34" charset="-127"/>
                <a:cs typeface="Times New Roman" panose="02020603050405020304" pitchFamily="18" charset="0"/>
              </a:rPr>
              <a:t>өзгерістер дәуірі</a:t>
            </a:r>
            <a:endParaRPr lang="ru-RU" sz="2000" dirty="0"/>
          </a:p>
        </p:txBody>
      </p:sp>
      <p:sp>
        <p:nvSpPr>
          <p:cNvPr id="26" name="TextBox 25">
            <a:extLst>
              <a:ext uri="{FF2B5EF4-FFF2-40B4-BE49-F238E27FC236}">
                <a16:creationId xmlns:a16="http://schemas.microsoft.com/office/drawing/2014/main" id="{C774F938-C7DA-450F-A72D-220E6E791DA0}"/>
              </a:ext>
            </a:extLst>
          </p:cNvPr>
          <p:cNvSpPr txBox="1"/>
          <p:nvPr/>
        </p:nvSpPr>
        <p:spPr>
          <a:xfrm>
            <a:off x="3829050" y="5777313"/>
            <a:ext cx="7158038" cy="707886"/>
          </a:xfrm>
          <a:prstGeom prst="rect">
            <a:avLst/>
          </a:prstGeom>
          <a:noFill/>
        </p:spPr>
        <p:txBody>
          <a:bodyPr wrap="square" rtlCol="0">
            <a:spAutoFit/>
          </a:bodyPr>
          <a:lstStyle/>
          <a:p>
            <a:r>
              <a:rPr lang="kk-KZ" sz="2000" dirty="0">
                <a:latin typeface="Times New Roman" panose="02020603050405020304" pitchFamily="18" charset="0"/>
                <a:cs typeface="Times New Roman" panose="02020603050405020304" pitchFamily="18" charset="0"/>
              </a:rPr>
              <a:t>Экономиканы цифрландыру         жаңа индустрияландыру                            </a:t>
            </a:r>
          </a:p>
          <a:p>
            <a:r>
              <a:rPr lang="kk-KZ" sz="2000" dirty="0">
                <a:latin typeface="Times New Roman" panose="02020603050405020304" pitchFamily="18" charset="0"/>
                <a:cs typeface="Times New Roman" panose="02020603050405020304" pitchFamily="18" charset="0"/>
              </a:rPr>
              <a:t>                                                                         талаптары  </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7050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a:latin typeface="Times New Roman" panose="02020603050405020304" pitchFamily="18" charset="0"/>
                <a:cs typeface="Times New Roman" panose="02020603050405020304" pitchFamily="18" charset="0"/>
              </a:rPr>
              <a:t>Қ</a:t>
            </a:r>
            <a:r>
              <a:rPr lang="ru-RU" dirty="0" err="1">
                <a:latin typeface="Times New Roman" panose="02020603050405020304" pitchFamily="18" charset="0"/>
                <a:cs typeface="Times New Roman" panose="02020603050405020304" pitchFamily="18" charset="0"/>
              </a:rPr>
              <a:t>орытынды</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marL="342900" lvl="0" indent="-342900">
              <a:buFont typeface="Times New Roman" panose="02020603050405020304" pitchFamily="18" charset="0"/>
              <a:buChar char="-"/>
            </a:pPr>
            <a:r>
              <a:rPr lang="kk-KZ" sz="2800" dirty="0">
                <a:effectLst/>
                <a:latin typeface="Times New Roman" panose="02020603050405020304" pitchFamily="18" charset="0"/>
                <a:ea typeface="Calibri" panose="020F0502020204030204" pitchFamily="34" charset="0"/>
                <a:cs typeface="Times New Roman" panose="02020603050405020304" pitchFamily="18" charset="0"/>
              </a:rPr>
              <a:t>Мәтін мазмұнына сай жоспар құрдың</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kk-KZ" sz="2800" dirty="0">
                <a:latin typeface="Times New Roman" panose="02020603050405020304" pitchFamily="18" charset="0"/>
                <a:ea typeface="Calibri" panose="020F0502020204030204" pitchFamily="34" charset="0"/>
                <a:cs typeface="Times New Roman" panose="02020603050405020304" pitchFamily="18" charset="0"/>
              </a:rPr>
              <a:t>- </a:t>
            </a:r>
            <a:r>
              <a:rPr lang="kk-KZ" sz="2800" dirty="0">
                <a:effectLst/>
                <a:latin typeface="Times New Roman" panose="02020603050405020304" pitchFamily="18" charset="0"/>
                <a:ea typeface="Calibri" panose="020F0502020204030204" pitchFamily="34" charset="0"/>
                <a:cs typeface="Times New Roman" panose="02020603050405020304" pitchFamily="18" charset="0"/>
              </a:rPr>
              <a:t>Күрделі әрі тезистік жоспар жасадың</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kk-KZ" sz="2800" dirty="0">
                <a:latin typeface="Times New Roman" panose="02020603050405020304" pitchFamily="18" charset="0"/>
                <a:ea typeface="Malgun Gothic" panose="020B0503020000020004" pitchFamily="34" charset="-127"/>
              </a:rPr>
              <a:t>- </a:t>
            </a:r>
            <a:r>
              <a:rPr lang="kk-KZ" sz="2800" dirty="0">
                <a:effectLst/>
                <a:latin typeface="Times New Roman" panose="02020603050405020304" pitchFamily="18" charset="0"/>
                <a:ea typeface="Malgun Gothic" panose="020B0503020000020004" pitchFamily="34" charset="-127"/>
              </a:rPr>
              <a:t>Тірек-схема түріндегі жоспарды құрастырдың</a:t>
            </a:r>
            <a:endParaRPr lang="ru-RU" sz="2800" dirty="0">
              <a:latin typeface="Times New Roman" panose="02020603050405020304" pitchFamily="18" charset="0"/>
              <a:cs typeface="Times New Roman" panose="02020603050405020304" pitchFamily="18" charset="0"/>
            </a:endParaRPr>
          </a:p>
        </p:txBody>
      </p:sp>
      <p:pic>
        <p:nvPicPr>
          <p:cNvPr id="6" name="Звук 5">
            <a:hlinkClick r:id="" action="ppaction://media"/>
            <a:extLst>
              <a:ext uri="{FF2B5EF4-FFF2-40B4-BE49-F238E27FC236}">
                <a16:creationId xmlns:a16="http://schemas.microsoft.com/office/drawing/2014/main" id="{35AA5FBF-C6C3-49BD-998E-614671F6550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739311567"/>
      </p:ext>
    </p:extLst>
  </p:cSld>
  <p:clrMapOvr>
    <a:masterClrMapping/>
  </p:clrMapOvr>
  <mc:AlternateContent xmlns:mc="http://schemas.openxmlformats.org/markup-compatibility/2006" xmlns:p14="http://schemas.microsoft.com/office/powerpoint/2010/main">
    <mc:Choice Requires="p14">
      <p:transition spd="slow" p14:dur="2000" advTm="83815"/>
    </mc:Choice>
    <mc:Fallback xmlns="">
      <p:transition spd="slow" advTm="838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82315" y="215900"/>
            <a:ext cx="10788985" cy="6362162"/>
          </a:xfrm>
        </p:spPr>
        <p:txBody>
          <a:bodyPr/>
          <a:lstStyle/>
          <a:p>
            <a:pPr lvl="0"/>
            <a:r>
              <a:rPr lang="kk-KZ" sz="3200" b="1" dirty="0">
                <a:solidFill>
                  <a:srgbClr val="FFFF00"/>
                </a:solidFill>
                <a:latin typeface="Times New Roman" panose="02020603050405020304" pitchFamily="18" charset="0"/>
                <a:cs typeface="Times New Roman" panose="02020603050405020304" pitchFamily="18" charset="0"/>
              </a:rPr>
              <a:t>Оқу мақсаты:</a:t>
            </a:r>
            <a:br>
              <a:rPr lang="kk-KZ" sz="3200" b="1" dirty="0">
                <a:solidFill>
                  <a:schemeClr val="bg1"/>
                </a:solidFill>
                <a:latin typeface="Times New Roman" panose="02020603050405020304" pitchFamily="18" charset="0"/>
                <a:cs typeface="Times New Roman" panose="02020603050405020304" pitchFamily="18" charset="0"/>
              </a:rPr>
            </a:br>
            <a:r>
              <a:rPr lang="kk-KZ" sz="4000" dirty="0">
                <a:effectLst/>
                <a:latin typeface="Times New Roman" panose="02020603050405020304" pitchFamily="18" charset="0"/>
                <a:ea typeface="Malgun Gothic" panose="020B0503020000020004" pitchFamily="34" charset="-127"/>
              </a:rPr>
              <a:t>11.3.1.1 жоспар түрлерін құру (күрделі,тезистік, тірек-схема түріндегі жоспар)</a:t>
            </a:r>
            <a:br>
              <a:rPr lang="kk-KZ" sz="4000" dirty="0">
                <a:solidFill>
                  <a:schemeClr val="bg1"/>
                </a:solidFill>
                <a:latin typeface="Times New Roman" panose="02020603050405020304" pitchFamily="18" charset="0"/>
                <a:cs typeface="Times New Roman" panose="02020603050405020304" pitchFamily="18" charset="0"/>
              </a:rPr>
            </a:br>
            <a:br>
              <a:rPr lang="kk-KZ" sz="4000" dirty="0">
                <a:solidFill>
                  <a:schemeClr val="bg1"/>
                </a:solidFill>
                <a:latin typeface="Times New Roman" panose="02020603050405020304" pitchFamily="18" charset="0"/>
                <a:cs typeface="Times New Roman" panose="02020603050405020304" pitchFamily="18" charset="0"/>
              </a:rPr>
            </a:br>
            <a:r>
              <a:rPr lang="kk-KZ" sz="3200" b="1" dirty="0">
                <a:solidFill>
                  <a:srgbClr val="002060"/>
                </a:solidFill>
                <a:latin typeface="Times New Roman" panose="02020603050405020304" pitchFamily="18" charset="0"/>
                <a:cs typeface="Times New Roman" panose="02020603050405020304" pitchFamily="18" charset="0"/>
              </a:rPr>
              <a:t>Сабақ мақсаты:</a:t>
            </a:r>
            <a:br>
              <a:rPr lang="kk-KZ" sz="3200" b="1" dirty="0">
                <a:solidFill>
                  <a:srgbClr val="002060"/>
                </a:solidFill>
                <a:latin typeface="Times New Roman" panose="02020603050405020304" pitchFamily="18" charset="0"/>
                <a:cs typeface="Times New Roman" panose="02020603050405020304" pitchFamily="18" charset="0"/>
              </a:rPr>
            </a:br>
            <a:r>
              <a:rPr lang="kk-KZ" sz="1800" dirty="0">
                <a:effectLst/>
                <a:latin typeface="Times New Roman" panose="02020603050405020304" pitchFamily="18" charset="0"/>
                <a:ea typeface="Malgun Gothic" panose="020B0503020000020004" pitchFamily="34" charset="-127"/>
                <a:cs typeface="Times New Roman" panose="02020603050405020304" pitchFamily="18" charset="0"/>
              </a:rPr>
              <a:t>Жоспардың түрлерімен танысады, құрылымын ажыратады. </a:t>
            </a:r>
            <a:br>
              <a:rPr lang="ru-RU" sz="1800" dirty="0">
                <a:effectLst/>
                <a:latin typeface="Calibri" panose="020F0502020204030204" pitchFamily="34" charset="0"/>
                <a:ea typeface="Malgun Gothic" panose="020B0503020000020004" pitchFamily="34" charset="-127"/>
                <a:cs typeface="Times New Roman" panose="02020603050405020304" pitchFamily="18" charset="0"/>
              </a:rPr>
            </a:br>
            <a:r>
              <a:rPr lang="kk-KZ" sz="1800" b="1" dirty="0">
                <a:effectLst/>
                <a:latin typeface="Times New Roman" panose="02020603050405020304" pitchFamily="18" charset="0"/>
                <a:ea typeface="Malgun Gothic" panose="020B0503020000020004" pitchFamily="34" charset="-127"/>
                <a:cs typeface="Times New Roman" panose="02020603050405020304" pitchFamily="18" charset="0"/>
              </a:rPr>
              <a:t>Көптеген оқушылар</a:t>
            </a:r>
            <a:br>
              <a:rPr lang="ru-RU" sz="1800" dirty="0">
                <a:effectLst/>
                <a:latin typeface="Calibri" panose="020F0502020204030204" pitchFamily="34" charset="0"/>
                <a:ea typeface="Malgun Gothic" panose="020B0503020000020004" pitchFamily="34" charset="-127"/>
                <a:cs typeface="Times New Roman" panose="02020603050405020304" pitchFamily="18" charset="0"/>
              </a:rPr>
            </a:br>
            <a:r>
              <a:rPr lang="kk-KZ" sz="1800" dirty="0">
                <a:effectLst/>
                <a:latin typeface="Times New Roman" panose="02020603050405020304" pitchFamily="18" charset="0"/>
                <a:ea typeface="Malgun Gothic" panose="020B0503020000020004" pitchFamily="34" charset="-127"/>
                <a:cs typeface="Times New Roman" panose="02020603050405020304" pitchFamily="18" charset="0"/>
              </a:rPr>
              <a:t>  Күрделі әрі тезистік жоспар құрастырады.</a:t>
            </a:r>
            <a:br>
              <a:rPr lang="ru-RU" sz="1800" dirty="0">
                <a:effectLst/>
                <a:latin typeface="Calibri" panose="020F0502020204030204" pitchFamily="34" charset="0"/>
                <a:ea typeface="Malgun Gothic" panose="020B0503020000020004" pitchFamily="34" charset="-127"/>
                <a:cs typeface="Times New Roman" panose="02020603050405020304" pitchFamily="18" charset="0"/>
              </a:rPr>
            </a:br>
            <a:r>
              <a:rPr lang="kk-KZ" sz="1800" b="1" dirty="0">
                <a:effectLst/>
                <a:latin typeface="Times New Roman" panose="02020603050405020304" pitchFamily="18" charset="0"/>
                <a:ea typeface="Malgun Gothic" panose="020B0503020000020004" pitchFamily="34" charset="-127"/>
                <a:cs typeface="Times New Roman" panose="02020603050405020304" pitchFamily="18" charset="0"/>
              </a:rPr>
              <a:t>Кейбір оқушылар</a:t>
            </a:r>
            <a:br>
              <a:rPr lang="ru-RU" sz="1800" dirty="0">
                <a:effectLst/>
                <a:latin typeface="Calibri" panose="020F0502020204030204" pitchFamily="34" charset="0"/>
                <a:ea typeface="Malgun Gothic" panose="020B0503020000020004" pitchFamily="34" charset="-127"/>
                <a:cs typeface="Times New Roman" panose="02020603050405020304" pitchFamily="18" charset="0"/>
              </a:rPr>
            </a:br>
            <a:r>
              <a:rPr lang="kk-KZ" sz="1800" dirty="0">
                <a:effectLst/>
                <a:latin typeface="Times New Roman" panose="02020603050405020304" pitchFamily="18" charset="0"/>
                <a:ea typeface="Malgun Gothic" panose="020B0503020000020004" pitchFamily="34" charset="-127"/>
              </a:rPr>
              <a:t>Тірек-схема түріндегі жоспарды құра алады.</a:t>
            </a:r>
            <a:r>
              <a:rPr lang="kk-KZ" sz="1800" dirty="0">
                <a:effectLst/>
                <a:latin typeface="Times New Roman" panose="02020603050405020304" pitchFamily="18" charset="0"/>
                <a:ea typeface="Malgun Gothic" panose="020B0503020000020004" pitchFamily="34" charset="-127"/>
                <a:cs typeface="Times New Roman" panose="02020603050405020304" pitchFamily="18" charset="0"/>
              </a:rPr>
              <a:t> Жоспардың түрлерімен танысады, құрылымын ажыратады. </a:t>
            </a:r>
            <a:br>
              <a:rPr lang="ru-RU" sz="1800" dirty="0">
                <a:effectLst/>
                <a:latin typeface="Calibri" panose="020F0502020204030204" pitchFamily="34" charset="0"/>
                <a:ea typeface="Malgun Gothic" panose="020B0503020000020004" pitchFamily="34" charset="-127"/>
                <a:cs typeface="Times New Roman" panose="02020603050405020304" pitchFamily="18" charset="0"/>
              </a:rPr>
            </a:br>
            <a:r>
              <a:rPr lang="kk-KZ" sz="1800" b="1" dirty="0">
                <a:effectLst/>
                <a:latin typeface="Times New Roman" panose="02020603050405020304" pitchFamily="18" charset="0"/>
                <a:ea typeface="Malgun Gothic" panose="020B0503020000020004" pitchFamily="34" charset="-127"/>
                <a:cs typeface="Times New Roman" panose="02020603050405020304" pitchFamily="18" charset="0"/>
              </a:rPr>
              <a:t>Көптеген оқушылар</a:t>
            </a:r>
            <a:br>
              <a:rPr lang="ru-RU" sz="1800" dirty="0">
                <a:effectLst/>
                <a:latin typeface="Calibri" panose="020F0502020204030204" pitchFamily="34" charset="0"/>
                <a:ea typeface="Malgun Gothic" panose="020B0503020000020004" pitchFamily="34" charset="-127"/>
                <a:cs typeface="Times New Roman" panose="02020603050405020304" pitchFamily="18" charset="0"/>
              </a:rPr>
            </a:br>
            <a:r>
              <a:rPr lang="kk-KZ" sz="1800" dirty="0">
                <a:effectLst/>
                <a:latin typeface="Times New Roman" panose="02020603050405020304" pitchFamily="18" charset="0"/>
                <a:ea typeface="Malgun Gothic" panose="020B0503020000020004" pitchFamily="34" charset="-127"/>
                <a:cs typeface="Times New Roman" panose="02020603050405020304" pitchFamily="18" charset="0"/>
              </a:rPr>
              <a:t>  Күрделі әрі тезистік жоспар құрастырады.</a:t>
            </a:r>
            <a:br>
              <a:rPr lang="ru-RU" sz="1800" dirty="0">
                <a:effectLst/>
                <a:latin typeface="Calibri" panose="020F0502020204030204" pitchFamily="34" charset="0"/>
                <a:ea typeface="Malgun Gothic" panose="020B0503020000020004" pitchFamily="34" charset="-127"/>
                <a:cs typeface="Times New Roman" panose="02020603050405020304" pitchFamily="18" charset="0"/>
              </a:rPr>
            </a:br>
            <a:r>
              <a:rPr lang="kk-KZ" sz="1800" b="1" dirty="0">
                <a:effectLst/>
                <a:latin typeface="Times New Roman" panose="02020603050405020304" pitchFamily="18" charset="0"/>
                <a:ea typeface="Malgun Gothic" panose="020B0503020000020004" pitchFamily="34" charset="-127"/>
                <a:cs typeface="Times New Roman" panose="02020603050405020304" pitchFamily="18" charset="0"/>
              </a:rPr>
              <a:t>Кейбір оқушылар</a:t>
            </a:r>
            <a:br>
              <a:rPr lang="ru-RU" sz="1800" dirty="0">
                <a:effectLst/>
                <a:latin typeface="Calibri" panose="020F0502020204030204" pitchFamily="34" charset="0"/>
                <a:ea typeface="Malgun Gothic" panose="020B0503020000020004" pitchFamily="34" charset="-127"/>
                <a:cs typeface="Times New Roman" panose="02020603050405020304" pitchFamily="18" charset="0"/>
              </a:rPr>
            </a:br>
            <a:r>
              <a:rPr lang="kk-KZ" sz="1800" dirty="0">
                <a:effectLst/>
                <a:latin typeface="Times New Roman" panose="02020603050405020304" pitchFamily="18" charset="0"/>
                <a:ea typeface="Malgun Gothic" panose="020B0503020000020004" pitchFamily="34" charset="-127"/>
              </a:rPr>
              <a:t>Тірек-схема түріндегі жоспарды құра алады.</a:t>
            </a:r>
            <a:br>
              <a:rPr lang="ru-RU" b="1" dirty="0">
                <a:solidFill>
                  <a:srgbClr val="002060"/>
                </a:solidFill>
                <a:latin typeface="Times New Roman" panose="02020603050405020304" pitchFamily="18" charset="0"/>
                <a:cs typeface="Times New Roman" panose="02020603050405020304" pitchFamily="18" charset="0"/>
              </a:rPr>
            </a:br>
            <a:endParaRPr lang="ru-RU"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86886" y="3102264"/>
            <a:ext cx="11084414" cy="3539836"/>
          </a:xfrm>
        </p:spPr>
        <p:txBody>
          <a:bodyPr/>
          <a:lstStyle/>
          <a:p>
            <a:pPr marL="0" indent="0">
              <a:buNone/>
            </a:pPr>
            <a:endParaRPr lang="kk-KZ" dirty="0"/>
          </a:p>
          <a:p>
            <a:pPr marL="342900" lvl="0" indent="-342900">
              <a:buFont typeface="Wingdings" panose="05000000000000000000" pitchFamily="2" charset="2"/>
              <a:buChar char=""/>
            </a:pPr>
            <a:r>
              <a:rPr lang="kk-KZ" sz="3600" dirty="0">
                <a:effectLst/>
                <a:latin typeface="Times New Roman" panose="02020603050405020304" pitchFamily="18" charset="0"/>
                <a:ea typeface="Malgun Gothic" panose="020B0503020000020004" pitchFamily="34" charset="-127"/>
                <a:cs typeface="Times New Roman" panose="02020603050405020304" pitchFamily="18" charset="0"/>
              </a:rPr>
              <a:t>Жоспардың </a:t>
            </a:r>
            <a:r>
              <a:rPr lang="kk-KZ" sz="3600">
                <a:effectLst/>
                <a:latin typeface="Times New Roman" panose="02020603050405020304" pitchFamily="18" charset="0"/>
                <a:ea typeface="Malgun Gothic" panose="020B0503020000020004" pitchFamily="34" charset="-127"/>
                <a:cs typeface="Times New Roman" panose="02020603050405020304" pitchFamily="18" charset="0"/>
              </a:rPr>
              <a:t>түрлерімен танысу, </a:t>
            </a:r>
            <a:r>
              <a:rPr lang="kk-KZ" sz="3600" dirty="0">
                <a:effectLst/>
                <a:latin typeface="Times New Roman" panose="02020603050405020304" pitchFamily="18" charset="0"/>
                <a:ea typeface="Malgun Gothic" panose="020B0503020000020004" pitchFamily="34" charset="-127"/>
                <a:cs typeface="Times New Roman" panose="02020603050405020304" pitchFamily="18" charset="0"/>
              </a:rPr>
              <a:t>құрылымын ажырату.</a:t>
            </a:r>
            <a:endParaRPr lang="ru-RU" sz="3600" dirty="0">
              <a:effectLst/>
              <a:latin typeface="Calibri" panose="020F0502020204030204" pitchFamily="34" charset="0"/>
              <a:ea typeface="Malgun Gothic" panose="020B0503020000020004" pitchFamily="34" charset="-127"/>
              <a:cs typeface="Times New Roman" panose="02020603050405020304" pitchFamily="18" charset="0"/>
            </a:endParaRPr>
          </a:p>
          <a:p>
            <a:pPr>
              <a:buFont typeface="Wingdings" panose="05000000000000000000" pitchFamily="2" charset="2"/>
              <a:buChar char="ü"/>
            </a:pPr>
            <a:r>
              <a:rPr lang="kk-KZ" sz="3600" dirty="0">
                <a:effectLst/>
                <a:latin typeface="Times New Roman" panose="02020603050405020304" pitchFamily="18" charset="0"/>
                <a:ea typeface="Malgun Gothic" panose="020B0503020000020004" pitchFamily="34" charset="-127"/>
                <a:cs typeface="Times New Roman" panose="02020603050405020304" pitchFamily="18" charset="0"/>
              </a:rPr>
              <a:t>Күрделі әрі тезистік жоспар құрастыру.</a:t>
            </a:r>
            <a:endParaRPr lang="ru-RU" sz="3600" dirty="0">
              <a:effectLst/>
              <a:latin typeface="Calibri" panose="020F0502020204030204" pitchFamily="34" charset="0"/>
              <a:ea typeface="Malgun Gothic" panose="020B0503020000020004" pitchFamily="34" charset="-127"/>
              <a:cs typeface="Times New Roman" panose="02020603050405020304" pitchFamily="18" charset="0"/>
            </a:endParaRPr>
          </a:p>
          <a:p>
            <a:pPr>
              <a:buFont typeface="Wingdings" panose="05000000000000000000" pitchFamily="2" charset="2"/>
              <a:buChar char="ü"/>
            </a:pPr>
            <a:r>
              <a:rPr lang="kk-KZ" sz="3600" dirty="0">
                <a:effectLst/>
                <a:latin typeface="Times New Roman" panose="02020603050405020304" pitchFamily="18" charset="0"/>
                <a:ea typeface="Malgun Gothic" panose="020B0503020000020004" pitchFamily="34" charset="-127"/>
              </a:rPr>
              <a:t>Тірек-схема түріндегі жоспарды құру.</a:t>
            </a:r>
            <a:endParaRPr lang="ru-RU" sz="3600" dirty="0"/>
          </a:p>
        </p:txBody>
      </p:sp>
      <p:pic>
        <p:nvPicPr>
          <p:cNvPr id="2" name="Звук 1">
            <a:hlinkClick r:id="" action="ppaction://media"/>
            <a:extLst>
              <a:ext uri="{FF2B5EF4-FFF2-40B4-BE49-F238E27FC236}">
                <a16:creationId xmlns:a16="http://schemas.microsoft.com/office/drawing/2014/main" id="{350E5534-FD97-4573-AAE4-946E1B76ADD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73565416"/>
      </p:ext>
    </p:extLst>
  </p:cSld>
  <p:clrMapOvr>
    <a:masterClrMapping/>
  </p:clrMapOvr>
  <mc:AlternateContent xmlns:mc="http://schemas.openxmlformats.org/markup-compatibility/2006">
    <mc:Choice xmlns:p14="http://schemas.microsoft.com/office/powerpoint/2010/main" Requires="p14">
      <p:transition spd="slow" p14:dur="2000" advTm="24440">
        <p14:ferris dir="l"/>
      </p:transition>
    </mc:Choice>
    <mc:Fallback>
      <p:transition spd="slow" advTm="2444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kk-KZ" dirty="0">
                <a:solidFill>
                  <a:srgbClr val="FFFF00"/>
                </a:solidFill>
                <a:latin typeface="Times New Roman" panose="02020603050405020304" pitchFamily="18" charset="0"/>
                <a:cs typeface="Times New Roman" panose="02020603050405020304" pitchFamily="18" charset="0"/>
              </a:rPr>
              <a:t>Бағалау критерийлері:</a:t>
            </a:r>
            <a:endParaRPr lang="ru-RU" dirty="0">
              <a:solidFill>
                <a:srgbClr val="FFFF00"/>
              </a:solidFill>
              <a:latin typeface="Times New Roman" panose="02020603050405020304" pitchFamily="18" charset="0"/>
              <a:cs typeface="Times New Roman" panose="02020603050405020304" pitchFamily="18" charset="0"/>
            </a:endParaRPr>
          </a:p>
        </p:txBody>
      </p:sp>
      <p:sp>
        <p:nvSpPr>
          <p:cNvPr id="6" name="Объект 5"/>
          <p:cNvSpPr>
            <a:spLocks noGrp="1"/>
          </p:cNvSpPr>
          <p:nvPr>
            <p:ph idx="1"/>
          </p:nvPr>
        </p:nvSpPr>
        <p:spPr>
          <a:xfrm>
            <a:off x="1154954" y="2603499"/>
            <a:ext cx="9817845" cy="3728027"/>
          </a:xfrm>
        </p:spPr>
        <p:txBody>
          <a:bodyPr>
            <a:normAutofit/>
          </a:bodyPr>
          <a:lstStyle/>
          <a:p>
            <a:pPr marL="0" lvl="0" indent="0">
              <a:buNone/>
            </a:pPr>
            <a:r>
              <a:rPr lang="kk-KZ" sz="3600" dirty="0">
                <a:effectLst/>
                <a:latin typeface="Times New Roman" panose="02020603050405020304" pitchFamily="18" charset="0"/>
                <a:ea typeface="Calibri" panose="020F0502020204030204" pitchFamily="34" charset="0"/>
                <a:cs typeface="Times New Roman" panose="02020603050405020304" pitchFamily="18" charset="0"/>
              </a:rPr>
              <a:t>- Мәтін мазмұнына сай жоспар құрайды.</a:t>
            </a:r>
            <a:endParaRPr lang="ru-RU"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buNone/>
            </a:pPr>
            <a:r>
              <a:rPr lang="kk-KZ" sz="3600" dirty="0">
                <a:latin typeface="Times New Roman" panose="02020603050405020304" pitchFamily="18" charset="0"/>
                <a:ea typeface="Calibri" panose="020F0502020204030204" pitchFamily="34" charset="0"/>
                <a:cs typeface="Times New Roman" panose="02020603050405020304" pitchFamily="18" charset="0"/>
              </a:rPr>
              <a:t>- </a:t>
            </a:r>
            <a:r>
              <a:rPr lang="kk-KZ" sz="3600" dirty="0">
                <a:effectLst/>
                <a:latin typeface="Times New Roman" panose="02020603050405020304" pitchFamily="18" charset="0"/>
                <a:ea typeface="Calibri" panose="020F0502020204030204" pitchFamily="34" charset="0"/>
                <a:cs typeface="Times New Roman" panose="02020603050405020304" pitchFamily="18" charset="0"/>
              </a:rPr>
              <a:t>Күрделі әрі тезистік жоспар құрайды.</a:t>
            </a:r>
            <a:endParaRPr lang="ru-RU"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kk-KZ" sz="3600" dirty="0">
                <a:effectLst/>
                <a:latin typeface="Times New Roman" panose="02020603050405020304" pitchFamily="18" charset="0"/>
                <a:ea typeface="Malgun Gothic" panose="020B0503020000020004" pitchFamily="34" charset="-127"/>
                <a:cs typeface="Times New Roman" panose="02020603050405020304" pitchFamily="18" charset="0"/>
              </a:rPr>
              <a:t>- Тірек-схема түріндегі жоспарды құрастырады.</a:t>
            </a:r>
            <a:endParaRPr lang="ru-RU" sz="3600" dirty="0">
              <a:latin typeface="Times New Roman" panose="02020603050405020304" pitchFamily="18" charset="0"/>
              <a:cs typeface="Times New Roman" panose="02020603050405020304" pitchFamily="18" charset="0"/>
            </a:endParaRPr>
          </a:p>
        </p:txBody>
      </p:sp>
      <p:pic>
        <p:nvPicPr>
          <p:cNvPr id="2" name="Звук 1">
            <a:hlinkClick r:id="" action="ppaction://media"/>
            <a:extLst>
              <a:ext uri="{FF2B5EF4-FFF2-40B4-BE49-F238E27FC236}">
                <a16:creationId xmlns:a16="http://schemas.microsoft.com/office/drawing/2014/main" id="{EA769F99-E767-4B88-A55D-BB9E6565779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318216258"/>
      </p:ext>
    </p:extLst>
  </p:cSld>
  <p:clrMapOvr>
    <a:masterClrMapping/>
  </p:clrMapOvr>
  <mc:AlternateContent xmlns:mc="http://schemas.openxmlformats.org/markup-compatibility/2006">
    <mc:Choice xmlns:p14="http://schemas.microsoft.com/office/powerpoint/2010/main" Requires="p14">
      <p:transition spd="slow" p14:dur="800" advTm="17289">
        <p14:flythrough/>
      </p:transition>
    </mc:Choice>
    <mc:Fallback>
      <p:transition spd="slow" advTm="1728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k-KZ" b="1" u="sng" dirty="0">
                <a:solidFill>
                  <a:srgbClr val="FFFF00"/>
                </a:solidFill>
                <a:latin typeface="Times New Roman" panose="02020603050405020304" pitchFamily="18" charset="0"/>
                <a:cs typeface="Times New Roman" panose="02020603050405020304" pitchFamily="18" charset="0"/>
              </a:rPr>
              <a:t>1-тапсырма. Миға шабуыл</a:t>
            </a:r>
            <a:endParaRPr lang="ru-RU" b="1" u="sng" dirty="0">
              <a:solidFill>
                <a:srgbClr val="FFFF0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566670" y="2513109"/>
            <a:ext cx="10799830" cy="3231654"/>
          </a:xfrm>
          <a:prstGeom prst="rect">
            <a:avLst/>
          </a:prstGeom>
        </p:spPr>
        <p:txBody>
          <a:bodyPr wrap="square">
            <a:spAutoFit/>
          </a:bodyPr>
          <a:lstStyle/>
          <a:p>
            <a:pPr indent="76200"/>
            <a:r>
              <a:rPr lang="kk-KZ" sz="4400" dirty="0">
                <a:effectLst/>
                <a:latin typeface="Times New Roman" panose="02020603050405020304" pitchFamily="18" charset="0"/>
                <a:ea typeface="Malgun Gothic" panose="020B0503020000020004" pitchFamily="34" charset="-127"/>
                <a:cs typeface="Times New Roman" panose="02020603050405020304" pitchFamily="18" charset="0"/>
              </a:rPr>
              <a:t>Мәтінге жоспар жасаудың артықшылығы неде деп ойлайсың? </a:t>
            </a:r>
          </a:p>
          <a:p>
            <a:pPr indent="76200"/>
            <a:endParaRPr lang="kk-KZ" sz="4400" dirty="0">
              <a:latin typeface="Times New Roman" panose="02020603050405020304" pitchFamily="18" charset="0"/>
              <a:ea typeface="Malgun Gothic" panose="020B0503020000020004" pitchFamily="34" charset="-127"/>
              <a:cs typeface="Times New Roman" panose="02020603050405020304" pitchFamily="18" charset="0"/>
            </a:endParaRPr>
          </a:p>
          <a:p>
            <a:pPr indent="76200"/>
            <a:r>
              <a:rPr lang="kk-KZ" sz="4400" dirty="0">
                <a:effectLst/>
                <a:latin typeface="Times New Roman" panose="02020603050405020304" pitchFamily="18" charset="0"/>
                <a:ea typeface="Malgun Gothic" panose="020B0503020000020004" pitchFamily="34" charset="-127"/>
                <a:cs typeface="Times New Roman" panose="02020603050405020304" pitchFamily="18" charset="0"/>
              </a:rPr>
              <a:t>Ойыңды жаз.</a:t>
            </a:r>
            <a:endParaRPr lang="ru-RU" sz="4400" dirty="0">
              <a:effectLst/>
              <a:latin typeface="Times New Roman" panose="02020603050405020304" pitchFamily="18" charset="0"/>
              <a:ea typeface="Malgun Gothic" panose="020B0503020000020004" pitchFamily="34" charset="-127"/>
              <a:cs typeface="Times New Roman" panose="02020603050405020304" pitchFamily="18" charset="0"/>
            </a:endParaRPr>
          </a:p>
          <a:p>
            <a:endParaRPr lang="ru-RU" sz="2800" i="1" dirty="0">
              <a:solidFill>
                <a:srgbClr val="C00000"/>
              </a:solidFill>
            </a:endParaRPr>
          </a:p>
        </p:txBody>
      </p:sp>
      <p:sp>
        <p:nvSpPr>
          <p:cNvPr id="8" name="TextBox 7"/>
          <p:cNvSpPr txBox="1"/>
          <p:nvPr/>
        </p:nvSpPr>
        <p:spPr>
          <a:xfrm>
            <a:off x="1944710" y="3181081"/>
            <a:ext cx="4468969" cy="695459"/>
          </a:xfrm>
          <a:prstGeom prst="rect">
            <a:avLst/>
          </a:prstGeom>
          <a:noFill/>
        </p:spPr>
        <p:txBody>
          <a:bodyPr wrap="square" rtlCol="0">
            <a:spAutoFit/>
          </a:bodyPr>
          <a:lstStyle/>
          <a:p>
            <a:endParaRPr lang="ru-RU" dirty="0"/>
          </a:p>
        </p:txBody>
      </p:sp>
      <p:pic>
        <p:nvPicPr>
          <p:cNvPr id="3" name="Звук 2">
            <a:hlinkClick r:id="" action="ppaction://media"/>
            <a:extLst>
              <a:ext uri="{FF2B5EF4-FFF2-40B4-BE49-F238E27FC236}">
                <a16:creationId xmlns:a16="http://schemas.microsoft.com/office/drawing/2014/main" id="{D382586E-3104-44E9-8FB4-BBF5683EF18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162586228"/>
      </p:ext>
    </p:extLst>
  </p:cSld>
  <p:clrMapOvr>
    <a:masterClrMapping/>
  </p:clrMapOvr>
  <mc:AlternateContent xmlns:mc="http://schemas.openxmlformats.org/markup-compatibility/2006">
    <mc:Choice xmlns:p14="http://schemas.microsoft.com/office/powerpoint/2010/main" Requires="p14">
      <p:transition spd="slow" p14:dur="1600" advTm="31360">
        <p14:prism isContent="1" isInverted="1"/>
      </p:transition>
    </mc:Choice>
    <mc:Fallback>
      <p:transition spd="slow" advTm="3136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2E27D5-41EB-4EE0-889B-74CF75F186B5}"/>
              </a:ext>
            </a:extLst>
          </p:cNvPr>
          <p:cNvSpPr>
            <a:spLocks noGrp="1"/>
          </p:cNvSpPr>
          <p:nvPr>
            <p:ph type="title"/>
          </p:nvPr>
        </p:nvSpPr>
        <p:spPr/>
        <p:txBody>
          <a:bodyPr/>
          <a:lstStyle/>
          <a:p>
            <a:r>
              <a:rPr lang="kk-KZ" b="1" dirty="0">
                <a:latin typeface="Times New Roman" panose="02020603050405020304" pitchFamily="18" charset="0"/>
                <a:ea typeface="Malgun Gothic" panose="020B0503020000020004" pitchFamily="34" charset="-127"/>
                <a:cs typeface="Times New Roman" panose="02020603050405020304" pitchFamily="18" charset="0"/>
              </a:rPr>
              <a:t>Дұрыс жауап:</a:t>
            </a:r>
            <a:br>
              <a:rPr lang="ru-RU" dirty="0">
                <a:latin typeface="Calibri" panose="020F0502020204030204" pitchFamily="34" charset="0"/>
                <a:ea typeface="Malgun Gothic" panose="020B0503020000020004" pitchFamily="34" charset="-127"/>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8A3848EE-F17B-4654-8CB1-58F0A408205B}"/>
              </a:ext>
            </a:extLst>
          </p:cNvPr>
          <p:cNvSpPr>
            <a:spLocks noGrp="1"/>
          </p:cNvSpPr>
          <p:nvPr>
            <p:ph idx="1"/>
          </p:nvPr>
        </p:nvSpPr>
        <p:spPr/>
        <p:txBody>
          <a:bodyPr/>
          <a:lstStyle/>
          <a:p>
            <a:pPr marL="0" indent="0">
              <a:buNone/>
            </a:pPr>
            <a:endParaRPr lang="ru-RU" dirty="0"/>
          </a:p>
        </p:txBody>
      </p:sp>
      <p:sp>
        <p:nvSpPr>
          <p:cNvPr id="5" name="TextBox 4">
            <a:extLst>
              <a:ext uri="{FF2B5EF4-FFF2-40B4-BE49-F238E27FC236}">
                <a16:creationId xmlns:a16="http://schemas.microsoft.com/office/drawing/2014/main" id="{097C658F-BAAC-4715-A0F6-5F8F9904F8E9}"/>
              </a:ext>
            </a:extLst>
          </p:cNvPr>
          <p:cNvSpPr txBox="1"/>
          <p:nvPr/>
        </p:nvSpPr>
        <p:spPr>
          <a:xfrm>
            <a:off x="1288474" y="2798618"/>
            <a:ext cx="8021782" cy="2308324"/>
          </a:xfrm>
          <a:prstGeom prst="rect">
            <a:avLst/>
          </a:prstGeom>
          <a:noFill/>
        </p:spPr>
        <p:txBody>
          <a:bodyPr wrap="square">
            <a:spAutoFit/>
          </a:bodyPr>
          <a:lstStyle/>
          <a:p>
            <a:pPr indent="76200"/>
            <a:r>
              <a:rPr lang="kk-KZ" sz="3600" b="1" dirty="0">
                <a:effectLst/>
                <a:latin typeface="Times New Roman" panose="02020603050405020304" pitchFamily="18" charset="0"/>
                <a:ea typeface="Malgun Gothic" panose="020B0503020000020004" pitchFamily="34" charset="-127"/>
                <a:cs typeface="Times New Roman" panose="02020603050405020304" pitchFamily="18" charset="0"/>
              </a:rPr>
              <a:t>1. </a:t>
            </a:r>
            <a:r>
              <a:rPr lang="kk-KZ" sz="3600" dirty="0">
                <a:effectLst/>
                <a:latin typeface="Times New Roman" panose="02020603050405020304" pitchFamily="18" charset="0"/>
                <a:ea typeface="Malgun Gothic" panose="020B0503020000020004" pitchFamily="34" charset="-127"/>
                <a:cs typeface="Times New Roman" panose="02020603050405020304" pitchFamily="18" charset="0"/>
              </a:rPr>
              <a:t>Ой жинақы болады</a:t>
            </a:r>
            <a:endParaRPr lang="ru-RU" sz="3600" dirty="0">
              <a:effectLst/>
              <a:latin typeface="Calibri" panose="020F0502020204030204" pitchFamily="34" charset="0"/>
              <a:ea typeface="Malgun Gothic" panose="020B0503020000020004" pitchFamily="34" charset="-127"/>
              <a:cs typeface="Times New Roman" panose="02020603050405020304" pitchFamily="18" charset="0"/>
            </a:endParaRPr>
          </a:p>
          <a:p>
            <a:pPr indent="76200"/>
            <a:r>
              <a:rPr lang="kk-KZ" sz="3600" dirty="0">
                <a:effectLst/>
                <a:latin typeface="Times New Roman" panose="02020603050405020304" pitchFamily="18" charset="0"/>
                <a:ea typeface="Malgun Gothic" panose="020B0503020000020004" pitchFamily="34" charset="-127"/>
                <a:cs typeface="Times New Roman" panose="02020603050405020304" pitchFamily="18" charset="0"/>
              </a:rPr>
              <a:t>2. Нақтылық болады</a:t>
            </a:r>
            <a:endParaRPr lang="ru-RU" sz="3600" dirty="0">
              <a:effectLst/>
              <a:latin typeface="Calibri" panose="020F0502020204030204" pitchFamily="34" charset="0"/>
              <a:ea typeface="Malgun Gothic" panose="020B0503020000020004" pitchFamily="34" charset="-127"/>
              <a:cs typeface="Times New Roman" panose="02020603050405020304" pitchFamily="18" charset="0"/>
            </a:endParaRPr>
          </a:p>
          <a:p>
            <a:pPr indent="76200"/>
            <a:r>
              <a:rPr lang="kk-KZ" sz="3600" dirty="0">
                <a:effectLst/>
                <a:latin typeface="Times New Roman" panose="02020603050405020304" pitchFamily="18" charset="0"/>
                <a:ea typeface="Malgun Gothic" panose="020B0503020000020004" pitchFamily="34" charset="-127"/>
                <a:cs typeface="Times New Roman" panose="02020603050405020304" pitchFamily="18" charset="0"/>
              </a:rPr>
              <a:t>3. Тақырыптан ауытқымайды</a:t>
            </a:r>
            <a:endParaRPr lang="ru-RU" sz="3600" dirty="0">
              <a:effectLst/>
              <a:latin typeface="Calibri" panose="020F0502020204030204" pitchFamily="34" charset="0"/>
              <a:ea typeface="Malgun Gothic" panose="020B0503020000020004" pitchFamily="34" charset="-127"/>
              <a:cs typeface="Times New Roman" panose="02020603050405020304" pitchFamily="18" charset="0"/>
            </a:endParaRPr>
          </a:p>
          <a:p>
            <a:pPr indent="76200"/>
            <a:r>
              <a:rPr lang="kk-KZ" sz="3600" dirty="0">
                <a:effectLst/>
                <a:latin typeface="Times New Roman" panose="02020603050405020304" pitchFamily="18" charset="0"/>
                <a:ea typeface="Malgun Gothic" panose="020B0503020000020004" pitchFamily="34" charset="-127"/>
                <a:cs typeface="Times New Roman" panose="02020603050405020304" pitchFamily="18" charset="0"/>
              </a:rPr>
              <a:t>4. Материалды меңгергені байқалады</a:t>
            </a:r>
            <a:endParaRPr lang="ru-RU" sz="3600" dirty="0">
              <a:effectLst/>
              <a:latin typeface="Calibri" panose="020F0502020204030204" pitchFamily="34" charset="0"/>
              <a:ea typeface="Malgun Gothic" panose="020B0503020000020004" pitchFamily="34" charset="-127"/>
              <a:cs typeface="Times New Roman" panose="02020603050405020304" pitchFamily="18" charset="0"/>
            </a:endParaRPr>
          </a:p>
        </p:txBody>
      </p:sp>
      <p:pic>
        <p:nvPicPr>
          <p:cNvPr id="4" name="Звук 3">
            <a:hlinkClick r:id="" action="ppaction://media"/>
            <a:extLst>
              <a:ext uri="{FF2B5EF4-FFF2-40B4-BE49-F238E27FC236}">
                <a16:creationId xmlns:a16="http://schemas.microsoft.com/office/drawing/2014/main" id="{816B2116-031E-4BD2-8CAB-A507783EFFF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300849536"/>
      </p:ext>
    </p:extLst>
  </p:cSld>
  <p:clrMapOvr>
    <a:masterClrMapping/>
  </p:clrMapOvr>
  <mc:AlternateContent xmlns:mc="http://schemas.openxmlformats.org/markup-compatibility/2006">
    <mc:Choice xmlns:p14="http://schemas.microsoft.com/office/powerpoint/2010/main" Requires="p14">
      <p:transition spd="slow" p14:dur="2000" advTm="42790"/>
    </mc:Choice>
    <mc:Fallback>
      <p:transition spd="slow" advTm="427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997BE1-C874-4BCB-9FEC-499520FFB801}"/>
              </a:ext>
            </a:extLst>
          </p:cNvPr>
          <p:cNvSpPr>
            <a:spLocks noGrp="1"/>
          </p:cNvSpPr>
          <p:nvPr>
            <p:ph type="title"/>
          </p:nvPr>
        </p:nvSpPr>
        <p:spPr/>
        <p:txBody>
          <a:bodyPr/>
          <a:lstStyle/>
          <a:p>
            <a:r>
              <a:rPr lang="kk-KZ" sz="4800" dirty="0">
                <a:solidFill>
                  <a:schemeClr val="bg1"/>
                </a:solidFill>
                <a:latin typeface="Times New Roman" panose="02020603050405020304" pitchFamily="18" charset="0"/>
                <a:cs typeface="Times New Roman" panose="02020603050405020304" pitchFamily="18" charset="0"/>
              </a:rPr>
              <a:t>Жаңа ақпарат</a:t>
            </a:r>
            <a:endParaRPr lang="ru-RU" sz="4800" dirty="0">
              <a:solidFill>
                <a:schemeClr val="bg1"/>
              </a:solidFill>
              <a:latin typeface="Times New Roman" panose="02020603050405020304" pitchFamily="18" charset="0"/>
              <a:cs typeface="Times New Roman" panose="02020603050405020304" pitchFamily="18" charset="0"/>
            </a:endParaRPr>
          </a:p>
        </p:txBody>
      </p:sp>
      <p:graphicFrame>
        <p:nvGraphicFramePr>
          <p:cNvPr id="4" name="Объект 3">
            <a:extLst>
              <a:ext uri="{FF2B5EF4-FFF2-40B4-BE49-F238E27FC236}">
                <a16:creationId xmlns:a16="http://schemas.microsoft.com/office/drawing/2014/main" id="{2C763843-24AF-4E7B-AA80-C77027FF279C}"/>
              </a:ext>
            </a:extLst>
          </p:cNvPr>
          <p:cNvGraphicFramePr>
            <a:graphicFrameLocks noGrp="1"/>
          </p:cNvGraphicFramePr>
          <p:nvPr>
            <p:ph idx="1"/>
            <p:extLst>
              <p:ext uri="{D42A27DB-BD31-4B8C-83A1-F6EECF244321}">
                <p14:modId xmlns:p14="http://schemas.microsoft.com/office/powerpoint/2010/main" val="375722735"/>
              </p:ext>
            </p:extLst>
          </p:nvPr>
        </p:nvGraphicFramePr>
        <p:xfrm>
          <a:off x="1014412" y="2128838"/>
          <a:ext cx="10715625" cy="8024697"/>
        </p:xfrm>
        <a:graphic>
          <a:graphicData uri="http://schemas.openxmlformats.org/drawingml/2006/table">
            <a:tbl>
              <a:tblPr firstRow="1" firstCol="1" bandRow="1">
                <a:tableStyleId>{5C22544A-7EE6-4342-B048-85BDC9FD1C3A}</a:tableStyleId>
              </a:tblPr>
              <a:tblGrid>
                <a:gridCol w="36822">
                  <a:extLst>
                    <a:ext uri="{9D8B030D-6E8A-4147-A177-3AD203B41FA5}">
                      <a16:colId xmlns:a16="http://schemas.microsoft.com/office/drawing/2014/main" val="1602315514"/>
                    </a:ext>
                  </a:extLst>
                </a:gridCol>
                <a:gridCol w="3498229">
                  <a:extLst>
                    <a:ext uri="{9D8B030D-6E8A-4147-A177-3AD203B41FA5}">
                      <a16:colId xmlns:a16="http://schemas.microsoft.com/office/drawing/2014/main" val="3237572148"/>
                    </a:ext>
                  </a:extLst>
                </a:gridCol>
                <a:gridCol w="3912492">
                  <a:extLst>
                    <a:ext uri="{9D8B030D-6E8A-4147-A177-3AD203B41FA5}">
                      <a16:colId xmlns:a16="http://schemas.microsoft.com/office/drawing/2014/main" val="2002698013"/>
                    </a:ext>
                  </a:extLst>
                </a:gridCol>
                <a:gridCol w="3268082">
                  <a:extLst>
                    <a:ext uri="{9D8B030D-6E8A-4147-A177-3AD203B41FA5}">
                      <a16:colId xmlns:a16="http://schemas.microsoft.com/office/drawing/2014/main" val="700907944"/>
                    </a:ext>
                  </a:extLst>
                </a:gridCol>
              </a:tblGrid>
              <a:tr h="1715041">
                <a:tc>
                  <a:txBody>
                    <a:bodyPr/>
                    <a:lstStyle/>
                    <a:p>
                      <a:pPr algn="just">
                        <a:spcAft>
                          <a:spcPts val="750"/>
                        </a:spcAft>
                      </a:pPr>
                      <a:r>
                        <a:rPr lang="kk-KZ" sz="1200">
                          <a:effectLst/>
                        </a:rPr>
                        <a:t>Жай жоспар</a:t>
                      </a:r>
                      <a:endParaRPr lang="ru-RU" sz="12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algn="just">
                        <a:spcAft>
                          <a:spcPts val="750"/>
                        </a:spcAft>
                      </a:pPr>
                      <a:r>
                        <a:rPr lang="kk-KZ" sz="2400" dirty="0">
                          <a:effectLst/>
                          <a:latin typeface="Times New Roman" panose="02020603050405020304" pitchFamily="18" charset="0"/>
                          <a:cs typeface="Times New Roman" panose="02020603050405020304" pitchFamily="18" charset="0"/>
                        </a:rPr>
                        <a:t>Күрделі жоспар</a:t>
                      </a:r>
                      <a:endParaRPr lang="ru-RU" sz="24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0" marR="0" marT="0" marB="0"/>
                </a:tc>
                <a:tc>
                  <a:txBody>
                    <a:bodyPr/>
                    <a:lstStyle/>
                    <a:p>
                      <a:pPr algn="just">
                        <a:spcAft>
                          <a:spcPts val="750"/>
                        </a:spcAft>
                      </a:pPr>
                      <a:r>
                        <a:rPr lang="kk-KZ" sz="2400" dirty="0">
                          <a:effectLst/>
                          <a:latin typeface="Times New Roman" panose="02020603050405020304" pitchFamily="18" charset="0"/>
                          <a:cs typeface="Times New Roman" panose="02020603050405020304" pitchFamily="18" charset="0"/>
                        </a:rPr>
                        <a:t>Тезистік жоспар</a:t>
                      </a:r>
                      <a:endParaRPr lang="ru-RU" sz="24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0" marR="0" marT="0" marB="0"/>
                </a:tc>
                <a:tc>
                  <a:txBody>
                    <a:bodyPr/>
                    <a:lstStyle/>
                    <a:p>
                      <a:pPr algn="just">
                        <a:spcAft>
                          <a:spcPts val="750"/>
                        </a:spcAft>
                      </a:pPr>
                      <a:r>
                        <a:rPr lang="kk-KZ" sz="2400">
                          <a:effectLst/>
                          <a:latin typeface="Times New Roman" panose="02020603050405020304" pitchFamily="18" charset="0"/>
                          <a:cs typeface="Times New Roman" panose="02020603050405020304" pitchFamily="18" charset="0"/>
                        </a:rPr>
                        <a:t>Сұраулы жоспар</a:t>
                      </a:r>
                      <a:endParaRPr lang="ru-RU" sz="2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0" marR="0" marT="0" marB="0"/>
                </a:tc>
                <a:extLst>
                  <a:ext uri="{0D108BD9-81ED-4DB2-BD59-A6C34878D82A}">
                    <a16:rowId xmlns:a16="http://schemas.microsoft.com/office/drawing/2014/main" val="23971626"/>
                  </a:ext>
                </a:extLst>
              </a:tr>
              <a:tr h="6309656">
                <a:tc>
                  <a:txBody>
                    <a:bodyPr/>
                    <a:lstStyle/>
                    <a:p>
                      <a:pPr algn="just">
                        <a:spcAft>
                          <a:spcPts val="750"/>
                        </a:spcAft>
                      </a:pPr>
                      <a:r>
                        <a:rPr lang="kk-KZ" sz="1200">
                          <a:effectLst/>
                        </a:rPr>
                        <a:t>Мәтіндегі</a:t>
                      </a:r>
                      <a:endParaRPr lang="ru-RU" sz="1200">
                        <a:effectLst/>
                      </a:endParaRPr>
                    </a:p>
                    <a:p>
                      <a:pPr algn="just">
                        <a:spcAft>
                          <a:spcPts val="750"/>
                        </a:spcAft>
                      </a:pPr>
                      <a:r>
                        <a:rPr lang="kk-KZ" sz="1200">
                          <a:effectLst/>
                        </a:rPr>
                        <a:t>маңызды</a:t>
                      </a:r>
                      <a:endParaRPr lang="ru-RU" sz="1200">
                        <a:effectLst/>
                      </a:endParaRPr>
                    </a:p>
                    <a:p>
                      <a:pPr algn="just">
                        <a:spcAft>
                          <a:spcPts val="750"/>
                        </a:spcAft>
                      </a:pPr>
                      <a:r>
                        <a:rPr lang="kk-KZ" sz="1200">
                          <a:effectLst/>
                        </a:rPr>
                        <a:t>бөлімдердің атауы</a:t>
                      </a:r>
                      <a:endParaRPr lang="ru-RU" sz="12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algn="just">
                        <a:spcAft>
                          <a:spcPts val="750"/>
                        </a:spcAft>
                      </a:pPr>
                      <a:r>
                        <a:rPr lang="kk-KZ" sz="2400" dirty="0">
                          <a:effectLst/>
                          <a:latin typeface="Times New Roman" panose="02020603050405020304" pitchFamily="18" charset="0"/>
                          <a:cs typeface="Times New Roman" panose="02020603050405020304" pitchFamily="18" charset="0"/>
                        </a:rPr>
                        <a:t>Мәтіндегі маңызды</a:t>
                      </a:r>
                      <a:endParaRPr lang="ru-RU" sz="2400" dirty="0">
                        <a:effectLst/>
                        <a:latin typeface="Times New Roman" panose="02020603050405020304" pitchFamily="18" charset="0"/>
                        <a:cs typeface="Times New Roman" panose="02020603050405020304" pitchFamily="18" charset="0"/>
                      </a:endParaRPr>
                    </a:p>
                    <a:p>
                      <a:pPr algn="just">
                        <a:spcAft>
                          <a:spcPts val="750"/>
                        </a:spcAft>
                      </a:pPr>
                      <a:r>
                        <a:rPr lang="kk-KZ" sz="2400" dirty="0">
                          <a:effectLst/>
                          <a:latin typeface="Times New Roman" panose="02020603050405020304" pitchFamily="18" charset="0"/>
                          <a:cs typeface="Times New Roman" panose="02020603050405020304" pitchFamily="18" charset="0"/>
                        </a:rPr>
                        <a:t>бөлім атаулары</a:t>
                      </a:r>
                      <a:endParaRPr lang="ru-RU" sz="2400" dirty="0">
                        <a:effectLst/>
                        <a:latin typeface="Times New Roman" panose="02020603050405020304" pitchFamily="18" charset="0"/>
                        <a:cs typeface="Times New Roman" panose="02020603050405020304" pitchFamily="18" charset="0"/>
                      </a:endParaRPr>
                    </a:p>
                    <a:p>
                      <a:pPr algn="just">
                        <a:spcAft>
                          <a:spcPts val="750"/>
                        </a:spcAft>
                      </a:pPr>
                      <a:r>
                        <a:rPr lang="kk-KZ" sz="2400" dirty="0">
                          <a:effectLst/>
                          <a:latin typeface="Times New Roman" panose="02020603050405020304" pitchFamily="18" charset="0"/>
                          <a:cs typeface="Times New Roman" panose="02020603050405020304" pitchFamily="18" charset="0"/>
                        </a:rPr>
                        <a:t>мағыналық</a:t>
                      </a:r>
                      <a:endParaRPr lang="ru-RU" sz="2400" dirty="0">
                        <a:effectLst/>
                        <a:latin typeface="Times New Roman" panose="02020603050405020304" pitchFamily="18" charset="0"/>
                        <a:cs typeface="Times New Roman" panose="02020603050405020304" pitchFamily="18" charset="0"/>
                      </a:endParaRPr>
                    </a:p>
                    <a:p>
                      <a:pPr algn="just">
                        <a:spcAft>
                          <a:spcPts val="750"/>
                        </a:spcAft>
                      </a:pPr>
                      <a:r>
                        <a:rPr lang="kk-KZ" sz="2400" dirty="0">
                          <a:effectLst/>
                          <a:latin typeface="Times New Roman" panose="02020603050405020304" pitchFamily="18" charset="0"/>
                          <a:cs typeface="Times New Roman" panose="02020603050405020304" pitchFamily="18" charset="0"/>
                        </a:rPr>
                        <a:t>компоненттерімен                            (тірек сөздер)</a:t>
                      </a:r>
                      <a:endParaRPr lang="ru-RU" sz="2400" dirty="0">
                        <a:effectLst/>
                        <a:latin typeface="Times New Roman" panose="02020603050405020304" pitchFamily="18" charset="0"/>
                        <a:cs typeface="Times New Roman" panose="02020603050405020304" pitchFamily="18" charset="0"/>
                      </a:endParaRPr>
                    </a:p>
                    <a:p>
                      <a:pPr algn="just">
                        <a:spcAft>
                          <a:spcPts val="750"/>
                        </a:spcAft>
                      </a:pPr>
                      <a:r>
                        <a:rPr lang="ru-RU" sz="2400" dirty="0" err="1">
                          <a:effectLst/>
                          <a:latin typeface="Times New Roman" panose="02020603050405020304" pitchFamily="18" charset="0"/>
                          <a:cs typeface="Times New Roman" panose="02020603050405020304" pitchFamily="18" charset="0"/>
                        </a:rPr>
                        <a:t>бірге</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ұсынылады</a:t>
                      </a:r>
                      <a:r>
                        <a:rPr lang="ru-RU" sz="2400" dirty="0">
                          <a:effectLst/>
                          <a:latin typeface="Times New Roman" panose="02020603050405020304" pitchFamily="18" charset="0"/>
                          <a:cs typeface="Times New Roman" panose="02020603050405020304" pitchFamily="18" charset="0"/>
                        </a:rPr>
                        <a:t>.</a:t>
                      </a:r>
                      <a:endParaRPr lang="ru-RU" sz="24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0" marR="0" marT="0" marB="0"/>
                </a:tc>
                <a:tc>
                  <a:txBody>
                    <a:bodyPr/>
                    <a:lstStyle/>
                    <a:p>
                      <a:pPr algn="just">
                        <a:spcAft>
                          <a:spcPts val="750"/>
                        </a:spcAft>
                      </a:pPr>
                      <a:r>
                        <a:rPr lang="ru-RU" sz="2400" dirty="0" err="1">
                          <a:effectLst/>
                          <a:latin typeface="Times New Roman" panose="02020603050405020304" pitchFamily="18" charset="0"/>
                          <a:cs typeface="Times New Roman" panose="02020603050405020304" pitchFamily="18" charset="0"/>
                        </a:rPr>
                        <a:t>Мәтін</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бөлімдерінің</a:t>
                      </a:r>
                      <a:endParaRPr lang="ru-RU" sz="2400" dirty="0">
                        <a:effectLst/>
                        <a:latin typeface="Times New Roman" panose="02020603050405020304" pitchFamily="18" charset="0"/>
                        <a:cs typeface="Times New Roman" panose="02020603050405020304" pitchFamily="18" charset="0"/>
                      </a:endParaRPr>
                    </a:p>
                    <a:p>
                      <a:pPr algn="just">
                        <a:spcAft>
                          <a:spcPts val="750"/>
                        </a:spcAft>
                      </a:pPr>
                      <a:r>
                        <a:rPr lang="ru-RU" sz="2400" dirty="0" err="1">
                          <a:effectLst/>
                          <a:latin typeface="Times New Roman" panose="02020603050405020304" pitchFamily="18" charset="0"/>
                          <a:cs typeface="Times New Roman" panose="02020603050405020304" pitchFamily="18" charset="0"/>
                        </a:rPr>
                        <a:t>тақырыпшалары</a:t>
                      </a:r>
                      <a:endParaRPr lang="ru-RU" sz="2400" dirty="0">
                        <a:effectLst/>
                        <a:latin typeface="Times New Roman" panose="02020603050405020304" pitchFamily="18" charset="0"/>
                        <a:cs typeface="Times New Roman" panose="02020603050405020304" pitchFamily="18" charset="0"/>
                      </a:endParaRPr>
                    </a:p>
                    <a:p>
                      <a:pPr algn="just">
                        <a:spcAft>
                          <a:spcPts val="750"/>
                        </a:spcAft>
                      </a:pPr>
                      <a:r>
                        <a:rPr lang="ru-RU" sz="2400" dirty="0">
                          <a:effectLst/>
                          <a:latin typeface="Times New Roman" panose="02020603050405020304" pitchFamily="18" charset="0"/>
                          <a:cs typeface="Times New Roman" panose="02020603050405020304" pitchFamily="18" charset="0"/>
                        </a:rPr>
                        <a:t>мен </a:t>
                      </a:r>
                      <a:r>
                        <a:rPr lang="ru-RU" sz="2400" dirty="0" err="1">
                          <a:effectLst/>
                          <a:latin typeface="Times New Roman" panose="02020603050405020304" pitchFamily="18" charset="0"/>
                          <a:cs typeface="Times New Roman" panose="02020603050405020304" pitchFamily="18" charset="0"/>
                        </a:rPr>
                        <a:t>азат</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жолдардың</a:t>
                      </a:r>
                      <a:endParaRPr lang="ru-RU" sz="2400" dirty="0">
                        <a:effectLst/>
                        <a:latin typeface="Times New Roman" panose="02020603050405020304" pitchFamily="18" charset="0"/>
                        <a:cs typeface="Times New Roman" panose="02020603050405020304" pitchFamily="18" charset="0"/>
                      </a:endParaRPr>
                    </a:p>
                    <a:p>
                      <a:pPr algn="just">
                        <a:spcAft>
                          <a:spcPts val="750"/>
                        </a:spcAft>
                      </a:pP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негізгі</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мазмұнына</a:t>
                      </a:r>
                      <a:endParaRPr lang="ru-RU" sz="2400" dirty="0">
                        <a:effectLst/>
                        <a:latin typeface="Times New Roman" panose="02020603050405020304" pitchFamily="18" charset="0"/>
                        <a:cs typeface="Times New Roman" panose="02020603050405020304" pitchFamily="18" charset="0"/>
                      </a:endParaRPr>
                    </a:p>
                    <a:p>
                      <a:pPr algn="just">
                        <a:spcAft>
                          <a:spcPts val="750"/>
                        </a:spcAft>
                      </a:pPr>
                      <a:r>
                        <a:rPr lang="ru-RU" sz="2400" dirty="0" err="1">
                          <a:effectLst/>
                          <a:latin typeface="Times New Roman" panose="02020603050405020304" pitchFamily="18" charset="0"/>
                          <a:cs typeface="Times New Roman" panose="02020603050405020304" pitchFamily="18" charset="0"/>
                        </a:rPr>
                        <a:t>қатысты</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атаулар</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қамтылады</a:t>
                      </a:r>
                      <a:r>
                        <a:rPr lang="ru-RU" sz="2400" dirty="0">
                          <a:effectLst/>
                          <a:latin typeface="Times New Roman" panose="02020603050405020304" pitchFamily="18" charset="0"/>
                          <a:cs typeface="Times New Roman" panose="02020603050405020304" pitchFamily="18" charset="0"/>
                        </a:rPr>
                        <a:t>.</a:t>
                      </a:r>
                      <a:endParaRPr lang="ru-RU" sz="24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0" marR="0" marT="0" marB="0"/>
                </a:tc>
                <a:tc>
                  <a:txBody>
                    <a:bodyPr/>
                    <a:lstStyle/>
                    <a:p>
                      <a:pPr algn="just">
                        <a:spcAft>
                          <a:spcPts val="750"/>
                        </a:spcAft>
                      </a:pPr>
                      <a:r>
                        <a:rPr lang="ru-RU" sz="2400" dirty="0" err="1">
                          <a:effectLst/>
                          <a:latin typeface="Times New Roman" panose="02020603050405020304" pitchFamily="18" charset="0"/>
                          <a:cs typeface="Times New Roman" panose="02020603050405020304" pitchFamily="18" charset="0"/>
                        </a:rPr>
                        <a:t>Әр</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сауал</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мәтіннің</a:t>
                      </a:r>
                      <a:endParaRPr lang="ru-RU" sz="2400" dirty="0">
                        <a:effectLst/>
                        <a:latin typeface="Times New Roman" panose="02020603050405020304" pitchFamily="18" charset="0"/>
                        <a:cs typeface="Times New Roman" panose="02020603050405020304" pitchFamily="18" charset="0"/>
                      </a:endParaRPr>
                    </a:p>
                    <a:p>
                      <a:pPr algn="just">
                        <a:spcAft>
                          <a:spcPts val="750"/>
                        </a:spcAft>
                      </a:pPr>
                      <a:r>
                        <a:rPr lang="ru-RU" sz="2400" dirty="0" err="1">
                          <a:effectLst/>
                          <a:latin typeface="Times New Roman" panose="02020603050405020304" pitchFamily="18" charset="0"/>
                          <a:cs typeface="Times New Roman" panose="02020603050405020304" pitchFamily="18" charset="0"/>
                        </a:rPr>
                        <a:t>ақпараттық</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бөлігін</a:t>
                      </a:r>
                      <a:endParaRPr lang="ru-RU" sz="2400" dirty="0">
                        <a:effectLst/>
                        <a:latin typeface="Times New Roman" panose="02020603050405020304" pitchFamily="18" charset="0"/>
                        <a:cs typeface="Times New Roman" panose="02020603050405020304" pitchFamily="18" charset="0"/>
                      </a:endParaRPr>
                    </a:p>
                    <a:p>
                      <a:pPr algn="just">
                        <a:spcAft>
                          <a:spcPts val="750"/>
                        </a:spcAft>
                      </a:pPr>
                      <a:r>
                        <a:rPr lang="ru-RU" sz="2400" dirty="0" err="1">
                          <a:effectLst/>
                          <a:latin typeface="Times New Roman" panose="02020603050405020304" pitchFamily="18" charset="0"/>
                          <a:cs typeface="Times New Roman" panose="02020603050405020304" pitchFamily="18" charset="0"/>
                        </a:rPr>
                        <a:t>қамтиды</a:t>
                      </a:r>
                      <a:endParaRPr lang="ru-RU" sz="24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0" marR="0" marT="0" marB="0"/>
                </a:tc>
                <a:extLst>
                  <a:ext uri="{0D108BD9-81ED-4DB2-BD59-A6C34878D82A}">
                    <a16:rowId xmlns:a16="http://schemas.microsoft.com/office/drawing/2014/main" val="3336807248"/>
                  </a:ext>
                </a:extLst>
              </a:tr>
            </a:tbl>
          </a:graphicData>
        </a:graphic>
      </p:graphicFrame>
      <p:sp>
        <p:nvSpPr>
          <p:cNvPr id="5" name="Rectangle 1">
            <a:extLst>
              <a:ext uri="{FF2B5EF4-FFF2-40B4-BE49-F238E27FC236}">
                <a16:creationId xmlns:a16="http://schemas.microsoft.com/office/drawing/2014/main" id="{2CC80612-6923-4AF2-B9A1-6A446CD4312A}"/>
              </a:ext>
            </a:extLst>
          </p:cNvPr>
          <p:cNvSpPr>
            <a:spLocks noChangeArrowheads="1"/>
          </p:cNvSpPr>
          <p:nvPr/>
        </p:nvSpPr>
        <p:spPr bwMode="auto">
          <a:xfrm>
            <a:off x="-4058230" y="-150189"/>
            <a:ext cx="2032094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altLang="ru-RU" sz="1200" b="1" i="0" u="none" strike="noStrike" cap="none" normalizeH="0" baseline="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Жаңа ақпарат</a:t>
            </a:r>
            <a:endParaRPr kumimoji="0" lang="ru-RU" altLang="ru-RU"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a:ln>
                <a:noFill/>
              </a:ln>
              <a:solidFill>
                <a:schemeClr val="tx1"/>
              </a:solidFill>
              <a:effectLst/>
              <a:latin typeface="Arial" panose="020B0604020202020204" pitchFamily="34" charset="0"/>
            </a:endParaRPr>
          </a:p>
        </p:txBody>
      </p:sp>
      <p:pic>
        <p:nvPicPr>
          <p:cNvPr id="3" name="Звук 2">
            <a:hlinkClick r:id="" action="ppaction://media"/>
            <a:extLst>
              <a:ext uri="{FF2B5EF4-FFF2-40B4-BE49-F238E27FC236}">
                <a16:creationId xmlns:a16="http://schemas.microsoft.com/office/drawing/2014/main" id="{4879342F-5DBC-4A36-B18D-5BAF3B374DE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302128544"/>
      </p:ext>
    </p:extLst>
  </p:cSld>
  <p:clrMapOvr>
    <a:masterClrMapping/>
  </p:clrMapOvr>
  <mc:AlternateContent xmlns:mc="http://schemas.openxmlformats.org/markup-compatibility/2006">
    <mc:Choice xmlns:p14="http://schemas.microsoft.com/office/powerpoint/2010/main" Requires="p14">
      <p:transition spd="slow" p14:dur="2000" advTm="25249"/>
    </mc:Choice>
    <mc:Fallback>
      <p:transition spd="slow" advTm="252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901" y="-1"/>
            <a:ext cx="11976100" cy="6539345"/>
          </a:xfrm>
        </p:spPr>
        <p:txBody>
          <a:bodyPr/>
          <a:lstStyle/>
          <a:p>
            <a:r>
              <a:rPr lang="kk-KZ" sz="2000" b="1" dirty="0">
                <a:solidFill>
                  <a:srgbClr val="FFFF00"/>
                </a:solidFill>
                <a:latin typeface="Times New Roman" panose="02020603050405020304" pitchFamily="18" charset="0"/>
                <a:cs typeface="Times New Roman" panose="02020603050405020304" pitchFamily="18" charset="0"/>
              </a:rPr>
              <a:t>      </a:t>
            </a:r>
            <a:r>
              <a:rPr lang="kk-KZ" sz="2000" b="1" u="sng" dirty="0">
                <a:solidFill>
                  <a:srgbClr val="FFFF00"/>
                </a:solidFill>
                <a:latin typeface="Times New Roman" panose="02020603050405020304" pitchFamily="18" charset="0"/>
                <a:cs typeface="Times New Roman" panose="02020603050405020304" pitchFamily="18" charset="0"/>
              </a:rPr>
              <a:t>2-тапсырма:</a:t>
            </a:r>
            <a:br>
              <a:rPr lang="ru-RU" sz="2000" u="sng" dirty="0">
                <a:solidFill>
                  <a:srgbClr val="FFFF00"/>
                </a:solidFill>
                <a:latin typeface="Times New Roman" panose="02020603050405020304" pitchFamily="18" charset="0"/>
                <a:cs typeface="Times New Roman" panose="02020603050405020304" pitchFamily="18" charset="0"/>
              </a:rPr>
            </a:br>
            <a:r>
              <a:rPr lang="ru-RU" sz="2000" dirty="0">
                <a:solidFill>
                  <a:srgbClr val="FFFF00"/>
                </a:solidFill>
                <a:latin typeface="Times New Roman" panose="02020603050405020304" pitchFamily="18" charset="0"/>
                <a:cs typeface="Times New Roman" panose="02020603050405020304" pitchFamily="18" charset="0"/>
              </a:rPr>
              <a:t>                              </a:t>
            </a:r>
            <a:br>
              <a:rPr lang="kk-KZ" sz="2000" dirty="0">
                <a:solidFill>
                  <a:schemeClr val="bg1"/>
                </a:solidFill>
                <a:latin typeface="Times New Roman" panose="02020603050405020304" pitchFamily="18" charset="0"/>
                <a:cs typeface="Times New Roman" panose="02020603050405020304" pitchFamily="18" charset="0"/>
              </a:rPr>
            </a:br>
            <a:br>
              <a:rPr lang="ru-RU" sz="2000" dirty="0">
                <a:solidFill>
                  <a:schemeClr val="tx1"/>
                </a:solidFill>
                <a:latin typeface="Times New Roman" panose="02020603050405020304" pitchFamily="18" charset="0"/>
                <a:cs typeface="Times New Roman" panose="02020603050405020304" pitchFamily="18" charset="0"/>
              </a:rPr>
            </a:br>
            <a:r>
              <a:rPr lang="ru-RU" sz="2800" b="1" dirty="0">
                <a:solidFill>
                  <a:srgbClr val="C00000"/>
                </a:solidFill>
                <a:latin typeface="Times New Roman" panose="02020603050405020304" pitchFamily="18" charset="0"/>
                <a:cs typeface="Times New Roman" panose="02020603050405020304" pitchFamily="18" charset="0"/>
              </a:rPr>
              <a:t>2-тапсырма</a:t>
            </a:r>
            <a:br>
              <a:rPr lang="ru-RU" sz="2000" dirty="0">
                <a:solidFill>
                  <a:schemeClr val="bg1"/>
                </a:solidFill>
                <a:latin typeface="Times New Roman" panose="02020603050405020304" pitchFamily="18" charset="0"/>
                <a:cs typeface="Times New Roman" panose="02020603050405020304" pitchFamily="18" charset="0"/>
              </a:rPr>
            </a:br>
            <a:r>
              <a:rPr lang="ru-RU" sz="2000" dirty="0">
                <a:solidFill>
                  <a:schemeClr val="bg1"/>
                </a:solidFill>
                <a:latin typeface="Times New Roman" panose="02020603050405020304" pitchFamily="18" charset="0"/>
                <a:cs typeface="Times New Roman" panose="02020603050405020304" pitchFamily="18" charset="0"/>
              </a:rPr>
              <a:t>   </a:t>
            </a:r>
            <a:r>
              <a:rPr lang="kk-KZ" sz="2400" b="1" dirty="0">
                <a:solidFill>
                  <a:srgbClr val="C00000"/>
                </a:solidFill>
                <a:effectLst/>
                <a:latin typeface="Times New Roman" panose="02020603050405020304" pitchFamily="18" charset="0"/>
                <a:ea typeface="Malgun Gothic" panose="020B0503020000020004" pitchFamily="34" charset="-127"/>
                <a:cs typeface="Times New Roman" panose="02020603050405020304" pitchFamily="18" charset="0"/>
              </a:rPr>
              <a:t>Мәтінді оқып, күрделі және тезистік жоспар құрастыр</a:t>
            </a:r>
            <a:r>
              <a:rPr lang="kk-KZ" sz="2000" b="1" dirty="0">
                <a:effectLst/>
                <a:latin typeface="Times New Roman" panose="02020603050405020304" pitchFamily="18" charset="0"/>
                <a:ea typeface="Malgun Gothic" panose="020B0503020000020004" pitchFamily="34" charset="-127"/>
                <a:cs typeface="Times New Roman" panose="02020603050405020304" pitchFamily="18" charset="0"/>
              </a:rPr>
              <a:t>.</a:t>
            </a:r>
            <a:br>
              <a:rPr lang="ru-RU" sz="2000" dirty="0">
                <a:effectLst/>
                <a:latin typeface="Times New Roman" panose="02020603050405020304" pitchFamily="18" charset="0"/>
                <a:ea typeface="Malgun Gothic" panose="020B0503020000020004" pitchFamily="34" charset="-127"/>
                <a:cs typeface="Times New Roman" panose="02020603050405020304" pitchFamily="18" charset="0"/>
              </a:rPr>
            </a:br>
            <a:r>
              <a:rPr lang="kk-KZ" sz="2000" dirty="0">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lang="kk-KZ" sz="2000" dirty="0">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rPr>
              <a:t>Бүгінде цифрландыру әлемдік ауқымдағы трендке айналды. Дамыған елдің барлығы цифрлық саясатты қолға алып, даму қарқынын арттыруға күш салып жатыр. Десе де, инновация мен технология тілін түсінетін, оны жүргізетін мамандар тапшы. Сол тапшылық IT-саласының дамуына кері әсерін тигізіп, </a:t>
            </a:r>
            <a:r>
              <a:rPr lang="kk-KZ" sz="2000" dirty="0">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цифрлық </a:t>
            </a:r>
            <a:r>
              <a:rPr lang="kk-KZ" sz="2000" dirty="0">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rPr>
              <a:t>экономиканы жүргізуге, озық технологияның игілігін көруге кедергі келтіріп келеді.</a:t>
            </a:r>
            <a:br>
              <a:rPr lang="ru-RU" sz="2000" dirty="0">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rPr>
            </a:br>
            <a:r>
              <a:rPr lang="kk-KZ" sz="2000" dirty="0">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        IT мамандарға сұраныс артып келеді. Жалпы айтқанда, IT cаласын дамытпай, ақпараттық технологияны басқару мүмкін емес.  Сондықтан елімізде IT мамандар IT саласы трендте деп айтсақ болады. Бұл -тәжірибені көп керек ететін, еңбекті көп қажет ететін мамандық. Оны игеру үшін барлық елдің тәжірибесінен хабардар болу керек,- деп есептеймін Нұрлан Исин. Осы мамандық бойынша жұмыссыздық мүлде жоқ. Оларға ішкі нарықта да, шетелде де сұраныс өте жоғары. «Цифрлық Қазақстан» бағдарламасы бойынша кемінде 60 мың маман талап етіліп отыр. </a:t>
            </a:r>
            <a:br>
              <a:rPr lang="ru-RU" sz="2000" dirty="0">
                <a:effectLst/>
                <a:latin typeface="Times New Roman" panose="02020603050405020304" pitchFamily="18" charset="0"/>
                <a:ea typeface="Malgun Gothic" panose="020B0503020000020004" pitchFamily="34" charset="-127"/>
                <a:cs typeface="Times New Roman" panose="02020603050405020304" pitchFamily="18" charset="0"/>
              </a:rPr>
            </a:br>
            <a:r>
              <a:rPr lang="kk-KZ" sz="2000" dirty="0">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       Кез келген компьютер маманы Google, Microsoft және Apple сияқты алпауыт компаниялардың Отанында білім алуды армандайды. Өйткені дәл осы елде әлемдік сұранысқа сай келетін IT-мамандарды даярлайды. </a:t>
            </a:r>
            <a:r>
              <a:rPr lang="ru-RU" sz="2000" dirty="0" err="1">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Cала</a:t>
            </a:r>
            <a:r>
              <a:rPr lang="ru-RU" sz="2000" dirty="0">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lang="ru-RU" sz="2000" dirty="0" err="1">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бойынша</a:t>
            </a:r>
            <a:r>
              <a:rPr lang="ru-RU" sz="2000" dirty="0">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lang="ru-RU" sz="2000" dirty="0" err="1">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үздік</a:t>
            </a:r>
            <a:r>
              <a:rPr lang="ru-RU" sz="2000" dirty="0">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 университет – Массачусетс </a:t>
            </a:r>
            <a:r>
              <a:rPr lang="ru-RU" sz="2000" dirty="0" err="1">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технологиялық</a:t>
            </a:r>
            <a:r>
              <a:rPr lang="ru-RU" sz="2000" dirty="0">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 институты. Стэнфорд </a:t>
            </a:r>
            <a:r>
              <a:rPr lang="ru-RU" sz="2000" dirty="0" err="1">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университеті</a:t>
            </a:r>
            <a:r>
              <a:rPr lang="ru-RU" sz="2000" dirty="0">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 де </a:t>
            </a:r>
            <a:r>
              <a:rPr lang="ru-RU" sz="2000" dirty="0" err="1">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мықтылардың</a:t>
            </a:r>
            <a:r>
              <a:rPr lang="ru-RU" sz="2000" dirty="0">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lang="ru-RU" sz="2000" dirty="0" err="1">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қатарында</a:t>
            </a:r>
            <a:r>
              <a:rPr lang="ru-RU" sz="2000" dirty="0">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 Ал Карнеги-Меллон </a:t>
            </a:r>
            <a:r>
              <a:rPr lang="ru-RU" sz="2000" dirty="0" err="1">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университеті</a:t>
            </a:r>
            <a:r>
              <a:rPr lang="ru-RU" sz="2000" dirty="0">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lang="ru-RU" sz="2000" dirty="0" err="1">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болса</a:t>
            </a:r>
            <a:r>
              <a:rPr lang="ru-RU" sz="2000" dirty="0">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lang="ru-RU" sz="2000" dirty="0" err="1">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ғылым</a:t>
            </a:r>
            <a:r>
              <a:rPr lang="ru-RU" sz="2000" dirty="0">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 мен техника </a:t>
            </a:r>
            <a:r>
              <a:rPr lang="ru-RU" sz="2000" dirty="0" err="1">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саласын</a:t>
            </a:r>
            <a:r>
              <a:rPr lang="ru-RU" sz="2000" dirty="0">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lang="ru-RU" sz="2000" dirty="0" err="1">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зерттеу</a:t>
            </a:r>
            <a:r>
              <a:rPr lang="ru-RU" sz="2000" dirty="0">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lang="ru-RU" sz="2000" dirty="0" err="1">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жүйесімен</a:t>
            </a:r>
            <a:r>
              <a:rPr lang="ru-RU" sz="2000" dirty="0">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lang="ru-RU" sz="2000" dirty="0" err="1">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әлемге</a:t>
            </a:r>
            <a:r>
              <a:rPr lang="ru-RU" sz="2000" dirty="0">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lang="ru-RU" sz="2000" dirty="0" err="1">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әйгілі</a:t>
            </a:r>
            <a:r>
              <a:rPr lang="ru-RU" sz="2000" dirty="0">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lang="ru-RU" sz="2000" dirty="0" err="1">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Онда</a:t>
            </a:r>
            <a:r>
              <a:rPr lang="ru-RU" sz="2000" dirty="0">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lang="ru-RU" sz="2000" dirty="0" err="1">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қазіргі</a:t>
            </a:r>
            <a:r>
              <a:rPr lang="ru-RU" sz="2000" dirty="0">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lang="ru-RU" sz="2000" dirty="0" err="1">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технологиялық</a:t>
            </a:r>
            <a:r>
              <a:rPr lang="ru-RU" sz="2000" dirty="0">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 тренд </a:t>
            </a:r>
            <a:r>
              <a:rPr lang="ru-RU" sz="2000" dirty="0" err="1">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саналатын</a:t>
            </a:r>
            <a:r>
              <a:rPr lang="ru-RU" sz="2000" dirty="0">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lang="ru-RU" sz="2000" dirty="0" err="1">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жасанды</a:t>
            </a:r>
            <a:r>
              <a:rPr lang="ru-RU" sz="2000" dirty="0">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 интеллект пен </a:t>
            </a:r>
            <a:r>
              <a:rPr lang="ru-RU" sz="2000" dirty="0" err="1">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роботехниканы</a:t>
            </a:r>
            <a:r>
              <a:rPr lang="ru-RU" sz="2000" dirty="0">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lang="ru-RU" sz="2000" dirty="0" err="1">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оқытады</a:t>
            </a:r>
            <a:r>
              <a:rPr lang="ru-RU" sz="2000" dirty="0">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lang="ru-RU" sz="2000" dirty="0" err="1">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әрі</a:t>
            </a:r>
            <a:r>
              <a:rPr lang="ru-RU" sz="2000" dirty="0">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lang="ru-RU" sz="2000" dirty="0" err="1">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зерттеумен</a:t>
            </a:r>
            <a:r>
              <a:rPr lang="ru-RU" sz="2000" dirty="0">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lang="ru-RU" sz="2000" dirty="0" err="1">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айналысуға</a:t>
            </a:r>
            <a:r>
              <a:rPr lang="ru-RU" sz="2000" dirty="0">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lang="ru-RU" sz="2000" dirty="0" err="1">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мүмкіндік</a:t>
            </a:r>
            <a:r>
              <a:rPr lang="ru-RU" sz="2000" dirty="0">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lang="ru-RU" sz="2000" dirty="0" err="1">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жасалған</a:t>
            </a:r>
            <a:r>
              <a:rPr lang="ru-RU" sz="2000" dirty="0">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 АҚШ-та IT-</a:t>
            </a:r>
            <a:r>
              <a:rPr lang="ru-RU" sz="2000" dirty="0" err="1">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саласы</a:t>
            </a:r>
            <a:r>
              <a:rPr lang="ru-RU" sz="2000" dirty="0">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lang="ru-RU" sz="2000" dirty="0" err="1">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жоғары</a:t>
            </a:r>
            <a:r>
              <a:rPr lang="ru-RU" sz="2000" dirty="0">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lang="ru-RU" sz="2000" dirty="0" err="1">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жылдамдықпен</a:t>
            </a:r>
            <a:r>
              <a:rPr lang="ru-RU" sz="2000" dirty="0">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lang="ru-RU" sz="2000" dirty="0" err="1">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дамып</a:t>
            </a:r>
            <a:r>
              <a:rPr lang="ru-RU" sz="2000" dirty="0">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lang="ru-RU" sz="2000" dirty="0" err="1">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келеді</a:t>
            </a:r>
            <a:r>
              <a:rPr lang="ru-RU" sz="2000" dirty="0">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 Сол </a:t>
            </a:r>
            <a:r>
              <a:rPr lang="ru-RU" sz="2000" dirty="0" err="1">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себепті</a:t>
            </a:r>
            <a:r>
              <a:rPr lang="ru-RU" sz="2000" dirty="0">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 де </a:t>
            </a:r>
            <a:r>
              <a:rPr lang="ru-RU" sz="2000" dirty="0" err="1">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бұл</a:t>
            </a:r>
            <a:r>
              <a:rPr lang="ru-RU" sz="2000" dirty="0">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lang="ru-RU" sz="2000" dirty="0" err="1">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мемлекетте</a:t>
            </a:r>
            <a:r>
              <a:rPr lang="ru-RU" sz="2000" dirty="0">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lang="ru-RU" sz="2000" dirty="0" err="1">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ақпараттық</a:t>
            </a:r>
            <a:r>
              <a:rPr lang="ru-RU" sz="2000" dirty="0">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 технология </a:t>
            </a:r>
            <a:r>
              <a:rPr lang="ru-RU" sz="2000" dirty="0" err="1">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мамандарының</a:t>
            </a:r>
            <a:r>
              <a:rPr lang="ru-RU" sz="2000" dirty="0">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lang="ru-RU" sz="2000" dirty="0" err="1">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жетіспеушілігі</a:t>
            </a:r>
            <a:r>
              <a:rPr lang="ru-RU" sz="2000" dirty="0">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 бар. </a:t>
            </a:r>
            <a:r>
              <a:rPr lang="ru-RU" sz="2000" dirty="0" err="1">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Атап</a:t>
            </a:r>
            <a:r>
              <a:rPr lang="ru-RU" sz="2000" dirty="0">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lang="ru-RU" sz="2000" dirty="0" err="1">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айтқанда</a:t>
            </a:r>
            <a:r>
              <a:rPr lang="ru-RU" sz="2000" dirty="0">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 Финикс, Колумбус, Денвер, Даллас, Бостон, Остин, Сиэтл, Сан-Франциско, Сан-Хосе </a:t>
            </a:r>
            <a:r>
              <a:rPr lang="ru-RU" sz="2000" dirty="0" err="1">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қалаларында</a:t>
            </a:r>
            <a:r>
              <a:rPr lang="ru-RU" sz="2000" dirty="0">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 АКТ-</a:t>
            </a:r>
            <a:r>
              <a:rPr lang="ru-RU" sz="2000" dirty="0" err="1">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маманына</a:t>
            </a:r>
            <a:r>
              <a:rPr lang="ru-RU" sz="2000" dirty="0">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lang="ru-RU" sz="2000" dirty="0" err="1">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сұраныс</a:t>
            </a:r>
            <a:r>
              <a:rPr lang="ru-RU" sz="2000" dirty="0">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lang="ru-RU" sz="2000" dirty="0" err="1">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көп</a:t>
            </a:r>
            <a:r>
              <a:rPr lang="ru-RU" sz="2000" dirty="0">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a:t>
            </a:r>
            <a:br>
              <a:rPr lang="ru-RU" sz="2000" dirty="0">
                <a:effectLst/>
                <a:latin typeface="Calibri" panose="020F0502020204030204" pitchFamily="34" charset="0"/>
                <a:ea typeface="Malgun Gothic" panose="020B0503020000020004" pitchFamily="34" charset="-127"/>
                <a:cs typeface="Times New Roman" panose="02020603050405020304" pitchFamily="18" charset="0"/>
              </a:rPr>
            </a:br>
            <a:r>
              <a:rPr lang="kk-KZ" sz="2000" dirty="0">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      </a:t>
            </a:r>
            <a:br>
              <a:rPr lang="ru-RU" sz="2000" dirty="0">
                <a:effectLst/>
                <a:latin typeface="Calibri" panose="020F0502020204030204" pitchFamily="34" charset="0"/>
                <a:ea typeface="Malgun Gothic" panose="020B0503020000020004" pitchFamily="34" charset="-127"/>
                <a:cs typeface="Times New Roman" panose="02020603050405020304" pitchFamily="18" charset="0"/>
              </a:rPr>
            </a:br>
            <a:endParaRPr lang="ru-RU" sz="2000" dirty="0"/>
          </a:p>
        </p:txBody>
      </p:sp>
      <p:pic>
        <p:nvPicPr>
          <p:cNvPr id="5" name="Звук 4">
            <a:hlinkClick r:id="" action="ppaction://media"/>
            <a:extLst>
              <a:ext uri="{FF2B5EF4-FFF2-40B4-BE49-F238E27FC236}">
                <a16:creationId xmlns:a16="http://schemas.microsoft.com/office/drawing/2014/main" id="{2BE3327E-261D-4374-83CF-C78CF15309A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731212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2013">
        <p15:prstTrans prst="prestige"/>
      </p:transition>
    </mc:Choice>
    <mc:Fallback xmlns="">
      <p:transition spd="slow" advTm="220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B4C593-D36A-45F8-BFB4-DDF9A2B6593D}"/>
              </a:ext>
            </a:extLst>
          </p:cNvPr>
          <p:cNvSpPr>
            <a:spLocks noGrp="1"/>
          </p:cNvSpPr>
          <p:nvPr>
            <p:ph type="title"/>
          </p:nvPr>
        </p:nvSpPr>
        <p:spPr>
          <a:xfrm>
            <a:off x="1154954" y="838200"/>
            <a:ext cx="8761412" cy="842432"/>
          </a:xfrm>
        </p:spPr>
        <p:txBody>
          <a:bodyPr/>
          <a:lstStyle/>
          <a:p>
            <a:r>
              <a:rPr lang="kk-KZ" b="1" dirty="0">
                <a:solidFill>
                  <a:schemeClr val="bg1"/>
                </a:solidFill>
                <a:latin typeface="Times New Roman" panose="02020603050405020304" pitchFamily="18" charset="0"/>
                <a:ea typeface="Times New Roman" panose="02020603050405020304" pitchFamily="18" charset="0"/>
              </a:rPr>
              <a:t>Дескриптор:</a:t>
            </a:r>
            <a:br>
              <a:rPr lang="ru-RU" dirty="0">
                <a:solidFill>
                  <a:schemeClr val="bg1"/>
                </a:solidFill>
                <a:latin typeface="Times New Roman" panose="02020603050405020304" pitchFamily="18" charset="0"/>
                <a:ea typeface="Times New Roman" panose="02020603050405020304" pitchFamily="18" charset="0"/>
              </a:rPr>
            </a:br>
            <a:endParaRPr lang="ru-RU" dirty="0">
              <a:solidFill>
                <a:schemeClr val="bg1"/>
              </a:solidFill>
            </a:endParaRPr>
          </a:p>
        </p:txBody>
      </p:sp>
      <p:sp>
        <p:nvSpPr>
          <p:cNvPr id="3" name="Объект 2">
            <a:extLst>
              <a:ext uri="{FF2B5EF4-FFF2-40B4-BE49-F238E27FC236}">
                <a16:creationId xmlns:a16="http://schemas.microsoft.com/office/drawing/2014/main" id="{34A49A78-A801-42ED-B448-D83B8D45E700}"/>
              </a:ext>
            </a:extLst>
          </p:cNvPr>
          <p:cNvSpPr>
            <a:spLocks noGrp="1"/>
          </p:cNvSpPr>
          <p:nvPr>
            <p:ph idx="1"/>
          </p:nvPr>
        </p:nvSpPr>
        <p:spPr/>
        <p:txBody>
          <a:bodyPr/>
          <a:lstStyle/>
          <a:p>
            <a:pPr>
              <a:spcAft>
                <a:spcPts val="1010"/>
              </a:spcAft>
            </a:pPr>
            <a:r>
              <a:rPr lang="kk-KZ" sz="4800" dirty="0">
                <a:solidFill>
                  <a:srgbClr val="000000"/>
                </a:solidFill>
                <a:effectLst/>
                <a:latin typeface="Times New Roman" panose="02020603050405020304" pitchFamily="18" charset="0"/>
                <a:ea typeface="Times New Roman" panose="02020603050405020304" pitchFamily="18" charset="0"/>
              </a:rPr>
              <a:t>1. мәтінді түсінеді.</a:t>
            </a:r>
            <a:endParaRPr lang="ru-RU" sz="4800" dirty="0">
              <a:effectLst/>
              <a:latin typeface="Times New Roman" panose="02020603050405020304" pitchFamily="18" charset="0"/>
              <a:ea typeface="Times New Roman" panose="02020603050405020304" pitchFamily="18" charset="0"/>
            </a:endParaRPr>
          </a:p>
          <a:p>
            <a:pPr>
              <a:spcAft>
                <a:spcPts val="1010"/>
              </a:spcAft>
            </a:pPr>
            <a:r>
              <a:rPr lang="kk-KZ" sz="4800" dirty="0">
                <a:solidFill>
                  <a:srgbClr val="000000"/>
                </a:solidFill>
                <a:effectLst/>
                <a:latin typeface="Times New Roman" panose="02020603050405020304" pitchFamily="18" charset="0"/>
                <a:ea typeface="Times New Roman" panose="02020603050405020304" pitchFamily="18" charset="0"/>
              </a:rPr>
              <a:t>2. күрделі жоспар құрайды.</a:t>
            </a:r>
            <a:endParaRPr lang="ru-RU" sz="4800" dirty="0">
              <a:effectLst/>
              <a:latin typeface="Times New Roman" panose="02020603050405020304" pitchFamily="18" charset="0"/>
              <a:ea typeface="Times New Roman" panose="02020603050405020304" pitchFamily="18" charset="0"/>
            </a:endParaRPr>
          </a:p>
          <a:p>
            <a:pPr>
              <a:spcAft>
                <a:spcPts val="1010"/>
              </a:spcAft>
            </a:pPr>
            <a:r>
              <a:rPr lang="kk-KZ" sz="4800" dirty="0">
                <a:solidFill>
                  <a:srgbClr val="000000"/>
                </a:solidFill>
                <a:effectLst/>
                <a:latin typeface="Times New Roman" panose="02020603050405020304" pitchFamily="18" charset="0"/>
                <a:ea typeface="Times New Roman" panose="02020603050405020304" pitchFamily="18" charset="0"/>
              </a:rPr>
              <a:t>3. тезистік жоспар құрайды.</a:t>
            </a:r>
            <a:endParaRPr lang="ru-RU" sz="4800"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3962085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74E9BE-2965-4459-A23C-C349576F5356}"/>
              </a:ext>
            </a:extLst>
          </p:cNvPr>
          <p:cNvSpPr>
            <a:spLocks noGrp="1"/>
          </p:cNvSpPr>
          <p:nvPr>
            <p:ph type="title"/>
          </p:nvPr>
        </p:nvSpPr>
        <p:spPr>
          <a:xfrm>
            <a:off x="1260764" y="973668"/>
            <a:ext cx="8655602" cy="1049096"/>
          </a:xfrm>
        </p:spPr>
        <p:txBody>
          <a:bodyPr/>
          <a:lstStyle/>
          <a:p>
            <a:r>
              <a:rPr lang="kk-KZ" b="1" dirty="0">
                <a:latin typeface="Times New Roman" panose="02020603050405020304" pitchFamily="18" charset="0"/>
                <a:ea typeface="Malgun Gothic" panose="020B0503020000020004" pitchFamily="34" charset="-127"/>
                <a:cs typeface="Times New Roman" panose="02020603050405020304" pitchFamily="18" charset="0"/>
              </a:rPr>
              <a:t>Жоспарыңды тексер!</a:t>
            </a:r>
            <a:br>
              <a:rPr lang="ru-RU" dirty="0">
                <a:latin typeface="Calibri" panose="020F0502020204030204" pitchFamily="34" charset="0"/>
                <a:ea typeface="Malgun Gothic" panose="020B0503020000020004" pitchFamily="34" charset="-127"/>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24E86DA5-B84D-4E05-A5A6-E61F47591B8F}"/>
              </a:ext>
            </a:extLst>
          </p:cNvPr>
          <p:cNvSpPr>
            <a:spLocks noGrp="1"/>
          </p:cNvSpPr>
          <p:nvPr>
            <p:ph idx="1"/>
          </p:nvPr>
        </p:nvSpPr>
        <p:spPr>
          <a:xfrm>
            <a:off x="360218" y="1910771"/>
            <a:ext cx="9916367" cy="4393045"/>
          </a:xfrm>
        </p:spPr>
        <p:txBody>
          <a:bodyPr>
            <a:normAutofit fontScale="92500" lnSpcReduction="20000"/>
          </a:bodyPr>
          <a:lstStyle/>
          <a:p>
            <a:pPr indent="76200" algn="ctr"/>
            <a:endParaRPr lang="ru-RU" sz="1800" dirty="0">
              <a:effectLst/>
              <a:latin typeface="Calibri" panose="020F0502020204030204" pitchFamily="34" charset="0"/>
              <a:ea typeface="Malgun Gothic" panose="020B0503020000020004" pitchFamily="34" charset="-127"/>
              <a:cs typeface="Times New Roman" panose="02020603050405020304" pitchFamily="18" charset="0"/>
            </a:endParaRPr>
          </a:p>
          <a:p>
            <a:pPr indent="0" algn="ctr">
              <a:buNone/>
            </a:pPr>
            <a:r>
              <a:rPr lang="kk-KZ" sz="2600" b="1" dirty="0">
                <a:effectLst/>
                <a:latin typeface="Times New Roman" panose="02020603050405020304" pitchFamily="18" charset="0"/>
                <a:ea typeface="Malgun Gothic" panose="020B0503020000020004" pitchFamily="34" charset="-127"/>
                <a:cs typeface="Times New Roman" panose="02020603050405020304" pitchFamily="18" charset="0"/>
              </a:rPr>
              <a:t>Күрделі жоспар:</a:t>
            </a:r>
            <a:endParaRPr lang="ru-RU" sz="2600" dirty="0">
              <a:effectLst/>
              <a:latin typeface="Calibri" panose="020F0502020204030204" pitchFamily="34" charset="0"/>
              <a:ea typeface="Malgun Gothic" panose="020B0503020000020004" pitchFamily="34" charset="-127"/>
              <a:cs typeface="Times New Roman" panose="02020603050405020304" pitchFamily="18" charset="0"/>
            </a:endParaRPr>
          </a:p>
          <a:p>
            <a:pPr indent="76200"/>
            <a:r>
              <a:rPr lang="kk-KZ" sz="2600" b="1" dirty="0">
                <a:effectLst/>
                <a:latin typeface="Times New Roman" panose="02020603050405020304" pitchFamily="18" charset="0"/>
                <a:ea typeface="Malgun Gothic" panose="020B0503020000020004" pitchFamily="34" charset="-127"/>
                <a:cs typeface="Times New Roman" panose="02020603050405020304" pitchFamily="18" charset="0"/>
              </a:rPr>
              <a:t>1. И</a:t>
            </a:r>
            <a:r>
              <a:rPr lang="kk-KZ" sz="2600" dirty="0">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нновация мен технология тілін түсінетін мамандардардың жетіспеуі.</a:t>
            </a:r>
            <a:endParaRPr lang="ru-RU" sz="2600" dirty="0">
              <a:effectLst/>
              <a:latin typeface="Calibri" panose="020F0502020204030204" pitchFamily="34" charset="0"/>
              <a:ea typeface="Malgun Gothic" panose="020B0503020000020004" pitchFamily="34" charset="-127"/>
              <a:cs typeface="Times New Roman" panose="02020603050405020304" pitchFamily="18" charset="0"/>
            </a:endParaRPr>
          </a:p>
          <a:p>
            <a:pPr indent="76200"/>
            <a:r>
              <a:rPr lang="kk-KZ" sz="2600" b="1" dirty="0">
                <a:effectLst/>
                <a:latin typeface="Times New Roman" panose="02020603050405020304" pitchFamily="18" charset="0"/>
                <a:ea typeface="Malgun Gothic" panose="020B0503020000020004" pitchFamily="34" charset="-127"/>
                <a:cs typeface="Times New Roman" panose="02020603050405020304" pitchFamily="18" charset="0"/>
              </a:rPr>
              <a:t>2. </a:t>
            </a:r>
            <a:r>
              <a:rPr lang="kk-KZ" sz="2600" dirty="0">
                <a:effectLst/>
                <a:latin typeface="Times New Roman" panose="02020603050405020304" pitchFamily="18" charset="0"/>
                <a:ea typeface="Malgun Gothic" panose="020B0503020000020004" pitchFamily="34" charset="-127"/>
                <a:cs typeface="Times New Roman" panose="02020603050405020304" pitchFamily="18" charset="0"/>
              </a:rPr>
              <a:t>Сұранысқа ие мамандық</a:t>
            </a:r>
            <a:endParaRPr lang="ru-RU" sz="2600" dirty="0">
              <a:effectLst/>
              <a:latin typeface="Calibri" panose="020F0502020204030204" pitchFamily="34" charset="0"/>
              <a:ea typeface="Malgun Gothic" panose="020B0503020000020004" pitchFamily="34" charset="-127"/>
              <a:cs typeface="Times New Roman" panose="02020603050405020304" pitchFamily="18" charset="0"/>
            </a:endParaRPr>
          </a:p>
          <a:p>
            <a:pPr indent="76200"/>
            <a:r>
              <a:rPr lang="kk-KZ" sz="2600" dirty="0">
                <a:effectLst/>
                <a:latin typeface="Times New Roman" panose="02020603050405020304" pitchFamily="18" charset="0"/>
                <a:ea typeface="Malgun Gothic" panose="020B0503020000020004" pitchFamily="34" charset="-127"/>
                <a:cs typeface="Times New Roman" panose="02020603050405020304" pitchFamily="18" charset="0"/>
              </a:rPr>
              <a:t>3. </a:t>
            </a:r>
            <a:r>
              <a:rPr lang="kk-KZ" sz="2600" dirty="0">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IT-саласының шетелде дамуы</a:t>
            </a:r>
            <a:endParaRPr lang="ru-RU" sz="2600" dirty="0">
              <a:effectLst/>
              <a:latin typeface="Calibri" panose="020F0502020204030204" pitchFamily="34" charset="0"/>
              <a:ea typeface="Malgun Gothic" panose="020B0503020000020004" pitchFamily="34" charset="-127"/>
              <a:cs typeface="Times New Roman" panose="02020603050405020304" pitchFamily="18" charset="0"/>
            </a:endParaRPr>
          </a:p>
          <a:p>
            <a:pPr indent="76200"/>
            <a:endParaRPr lang="ru-RU" sz="2600" dirty="0">
              <a:effectLst/>
              <a:latin typeface="Calibri" panose="020F0502020204030204" pitchFamily="34" charset="0"/>
              <a:ea typeface="Malgun Gothic" panose="020B0503020000020004" pitchFamily="34" charset="-127"/>
              <a:cs typeface="Times New Roman" panose="02020603050405020304" pitchFamily="18" charset="0"/>
            </a:endParaRPr>
          </a:p>
          <a:p>
            <a:pPr indent="0">
              <a:buNone/>
            </a:pPr>
            <a:r>
              <a:rPr lang="kk-KZ" sz="2600" b="1" dirty="0">
                <a:effectLst/>
                <a:latin typeface="Times New Roman" panose="02020603050405020304" pitchFamily="18" charset="0"/>
                <a:ea typeface="Malgun Gothic" panose="020B0503020000020004" pitchFamily="34" charset="-127"/>
                <a:cs typeface="Times New Roman" panose="02020603050405020304" pitchFamily="18" charset="0"/>
              </a:rPr>
              <a:t>                                                Тезистік жоспар</a:t>
            </a:r>
            <a:endParaRPr lang="ru-RU" sz="2600" dirty="0">
              <a:effectLst/>
              <a:latin typeface="Calibri" panose="020F0502020204030204" pitchFamily="34" charset="0"/>
              <a:ea typeface="Malgun Gothic" panose="020B0503020000020004" pitchFamily="34" charset="-127"/>
              <a:cs typeface="Times New Roman" panose="02020603050405020304" pitchFamily="18" charset="0"/>
            </a:endParaRPr>
          </a:p>
          <a:p>
            <a:pPr marL="0" indent="0">
              <a:buNone/>
            </a:pPr>
            <a:r>
              <a:rPr lang="kk-KZ" sz="2600" b="1" dirty="0">
                <a:effectLst/>
                <a:latin typeface="Times New Roman" panose="02020603050405020304" pitchFamily="18" charset="0"/>
                <a:ea typeface="Malgun Gothic" panose="020B0503020000020004" pitchFamily="34" charset="-127"/>
                <a:cs typeface="Times New Roman" panose="02020603050405020304" pitchFamily="18" charset="0"/>
              </a:rPr>
              <a:t>         1. Ә</a:t>
            </a:r>
            <a:r>
              <a:rPr lang="kk-KZ" sz="2600" dirty="0">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лемде трендке енген мамандық.</a:t>
            </a:r>
            <a:endParaRPr lang="ru-RU" sz="2600" dirty="0">
              <a:effectLst/>
              <a:latin typeface="Calibri" panose="020F0502020204030204" pitchFamily="34" charset="0"/>
              <a:ea typeface="Malgun Gothic" panose="020B0503020000020004" pitchFamily="34" charset="-127"/>
              <a:cs typeface="Times New Roman" panose="02020603050405020304" pitchFamily="18" charset="0"/>
            </a:endParaRPr>
          </a:p>
          <a:p>
            <a:pPr indent="76200"/>
            <a:r>
              <a:rPr lang="kk-KZ" sz="2600" b="1" dirty="0">
                <a:effectLst/>
                <a:latin typeface="Times New Roman" panose="02020603050405020304" pitchFamily="18" charset="0"/>
                <a:ea typeface="Malgun Gothic" panose="020B0503020000020004" pitchFamily="34" charset="-127"/>
                <a:cs typeface="Times New Roman" panose="02020603050405020304" pitchFamily="18" charset="0"/>
              </a:rPr>
              <a:t>2. </a:t>
            </a:r>
            <a:r>
              <a:rPr lang="kk-KZ" sz="2600" dirty="0">
                <a:effectLst/>
                <a:latin typeface="Times New Roman" panose="02020603050405020304" pitchFamily="18" charset="0"/>
                <a:ea typeface="Malgun Gothic" panose="020B0503020000020004" pitchFamily="34" charset="-127"/>
                <a:cs typeface="Times New Roman" panose="02020603050405020304" pitchFamily="18" charset="0"/>
              </a:rPr>
              <a:t>60 мың маман қажет</a:t>
            </a:r>
            <a:endParaRPr lang="ru-RU" sz="2600" dirty="0">
              <a:effectLst/>
              <a:latin typeface="Calibri" panose="020F0502020204030204" pitchFamily="34" charset="0"/>
              <a:ea typeface="Malgun Gothic" panose="020B0503020000020004" pitchFamily="34" charset="-127"/>
              <a:cs typeface="Times New Roman" panose="02020603050405020304" pitchFamily="18" charset="0"/>
            </a:endParaRPr>
          </a:p>
          <a:p>
            <a:pPr indent="76200"/>
            <a:r>
              <a:rPr lang="kk-KZ" sz="2600" b="1" dirty="0">
                <a:effectLst/>
                <a:latin typeface="Times New Roman" panose="02020603050405020304" pitchFamily="18" charset="0"/>
                <a:ea typeface="Malgun Gothic" panose="020B0503020000020004" pitchFamily="34" charset="-127"/>
                <a:cs typeface="Times New Roman" panose="02020603050405020304" pitchFamily="18" charset="0"/>
              </a:rPr>
              <a:t>3.  </a:t>
            </a:r>
            <a:r>
              <a:rPr lang="kk-KZ" sz="2600" dirty="0">
                <a:solidFill>
                  <a:srgbClr val="222222"/>
                </a:solidFill>
                <a:effectLst/>
                <a:latin typeface="Times New Roman" panose="02020603050405020304" pitchFamily="18" charset="0"/>
                <a:ea typeface="Malgun Gothic" panose="020B0503020000020004" pitchFamily="34" charset="-127"/>
                <a:cs typeface="Times New Roman" panose="02020603050405020304" pitchFamily="18" charset="0"/>
              </a:rPr>
              <a:t>IT-мамандардың даярлануы</a:t>
            </a:r>
            <a:endParaRPr lang="ru-RU" sz="2600" dirty="0">
              <a:effectLst/>
              <a:latin typeface="Calibri" panose="020F0502020204030204" pitchFamily="34" charset="0"/>
              <a:ea typeface="Malgun Gothic" panose="020B0503020000020004" pitchFamily="34" charset="-127"/>
              <a:cs typeface="Times New Roman" panose="02020603050405020304" pitchFamily="18" charset="0"/>
            </a:endParaRPr>
          </a:p>
          <a:p>
            <a:pPr indent="76200"/>
            <a:endParaRPr lang="ru-RU" sz="1800" dirty="0">
              <a:effectLst/>
              <a:latin typeface="Calibri" panose="020F0502020204030204" pitchFamily="34" charset="0"/>
              <a:ea typeface="Malgun Gothic" panose="020B0503020000020004" pitchFamily="34" charset="-127"/>
              <a:cs typeface="Times New Roman" panose="02020603050405020304" pitchFamily="18" charset="0"/>
            </a:endParaRPr>
          </a:p>
          <a:p>
            <a:endParaRPr lang="ru-RU" dirty="0"/>
          </a:p>
        </p:txBody>
      </p:sp>
    </p:spTree>
    <p:extLst>
      <p:ext uri="{BB962C8B-B14F-4D97-AF65-F5344CB8AC3E}">
        <p14:creationId xmlns:p14="http://schemas.microsoft.com/office/powerpoint/2010/main" val="42639950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конференц-зал)">
  <a:themeElements>
    <a:clrScheme name="Ион (конференц-зал)">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Ион (конференц-зал)">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конференц-зал)">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61D76DB127BD6B47802B4AD53E086344" ma:contentTypeVersion="3" ma:contentTypeDescription="Создание документа." ma:contentTypeScope="" ma:versionID="33a1fd0ec3a2ad9772496b7ed5b4c985">
  <xsd:schema xmlns:xsd="http://www.w3.org/2001/XMLSchema" xmlns:xs="http://www.w3.org/2001/XMLSchema" xmlns:p="http://schemas.microsoft.com/office/2006/metadata/properties" xmlns:ns2="792d701b-f7dd-4c05-8c9a-4b23972ce6ec" targetNamespace="http://schemas.microsoft.com/office/2006/metadata/properties" ma:root="true" ma:fieldsID="5ee8cddb9bb8553f6122457c5c986f01" ns2:_="">
    <xsd:import namespace="792d701b-f7dd-4c05-8c9a-4b23972ce6ec"/>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2d701b-f7dd-4c05-8c9a-4b23972ce6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EA0A99-D763-4F73-B95C-FE0097E818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2d701b-f7dd-4c05-8c9a-4b23972ce6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D20562-B1FC-4900-8886-A8AEBF2064C4}">
  <ds:schemaRefs>
    <ds:schemaRef ds:uri="http://purl.org/dc/terms/"/>
    <ds:schemaRef ds:uri="http://purl.org/dc/dcmitype/"/>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792d701b-f7dd-4c05-8c9a-4b23972ce6ec"/>
  </ds:schemaRefs>
</ds:datastoreItem>
</file>

<file path=customXml/itemProps3.xml><?xml version="1.0" encoding="utf-8"?>
<ds:datastoreItem xmlns:ds="http://schemas.openxmlformats.org/officeDocument/2006/customXml" ds:itemID="{F0BE54E4-1477-42C5-89FB-7BE8D1AC54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 Boardroom</Template>
  <TotalTime>1080</TotalTime>
  <Words>901</Words>
  <Application>Microsoft Office PowerPoint</Application>
  <PresentationFormat>Широкоэкранный</PresentationFormat>
  <Paragraphs>83</Paragraphs>
  <Slides>13</Slides>
  <Notes>0</Notes>
  <HiddenSlides>0</HiddenSlides>
  <MMClips>8</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13</vt:i4>
      </vt:variant>
    </vt:vector>
  </HeadingPairs>
  <TitlesOfParts>
    <vt:vector size="20" baseType="lpstr">
      <vt:lpstr>Arial</vt:lpstr>
      <vt:lpstr>Calibri</vt:lpstr>
      <vt:lpstr>Century Gothic</vt:lpstr>
      <vt:lpstr>Times New Roman</vt:lpstr>
      <vt:lpstr>Wingdings</vt:lpstr>
      <vt:lpstr>Wingdings 3</vt:lpstr>
      <vt:lpstr>Ион (конференц-зал)</vt:lpstr>
      <vt:lpstr>Бөлім тақырыбы: Еңбек нарығы және сұраныс.  Шешендік сөздер Сабақтың тақырыбы:       Цифрлы Қазақстан: мамандыққа сұраныс</vt:lpstr>
      <vt:lpstr>Оқу мақсаты: 11.3.1.1 жоспар түрлерін құру (күрделі,тезистік, тірек-схема түріндегі жоспар)  Сабақ мақсаты: Жоспардың түрлерімен танысады, құрылымын ажыратады.  Көптеген оқушылар   Күрделі әрі тезистік жоспар құрастырады. Кейбір оқушылар Тірек-схема түріндегі жоспарды құра алады. Жоспардың түрлерімен танысады, құрылымын ажыратады.  Көптеген оқушылар   Күрделі әрі тезистік жоспар құрастырады. Кейбір оқушылар Тірек-схема түріндегі жоспарды құра алады. </vt:lpstr>
      <vt:lpstr>Бағалау критерийлері:</vt:lpstr>
      <vt:lpstr>1-тапсырма. Миға шабуыл</vt:lpstr>
      <vt:lpstr>Дұрыс жауап: </vt:lpstr>
      <vt:lpstr>Жаңа ақпарат</vt:lpstr>
      <vt:lpstr>      2-тапсырма:                                 2-тапсырма    Мәтінді оқып, күрделі және тезистік жоспар құрастыр.          Бүгінде цифрландыру әлемдік ауқымдағы трендке айналды. Дамыған елдің барлығы цифрлық саясатты қолға алып, даму қарқынын арттыруға күш салып жатыр. Десе де, инновация мен технология тілін түсінетін, оны жүргізетін мамандар тапшы. Сол тапшылық IT-саласының дамуына кері әсерін тигізіп, цифрлық экономиканы жүргізуге, озық технологияның игілігін көруге кедергі келтіріп келеді.         IT мамандарға сұраныс артып келеді. Жалпы айтқанда, IT cаласын дамытпай, ақпараттық технологияны басқару мүмкін емес.  Сондықтан елімізде IT мамандар IT саласы трендте деп айтсақ болады. Бұл -тәжірибені көп керек ететін, еңбекті көп қажет ететін мамандық. Оны игеру үшін барлық елдің тәжірибесінен хабардар болу керек,- деп есептеймін Нұрлан Исин. Осы мамандық бойынша жұмыссыздық мүлде жоқ. Оларға ішкі нарықта да, шетелде де сұраныс өте жоғары. «Цифрлық Қазақстан» бағдарламасы бойынша кемінде 60 мың маман талап етіліп отыр.         Кез келген компьютер маманы Google, Microsoft және Apple сияқты алпауыт компаниялардың Отанында білім алуды армандайды. Өйткені дәл осы елде әлемдік сұранысқа сай келетін IT-мамандарды даярлайды. Cала бойынша үздік университет – Массачусетс технологиялық институты. Стэнфорд университеті де мықтылардың қатарында. Ал Карнеги-Меллон университеті болса, ғылым мен техника саласын зерттеу жүйесімен әлемге әйгілі. Онда қазіргі технологиялық тренд саналатын жасанды интеллект пен роботехниканы оқытады әрі зерттеумен айналысуға мүмкіндік жасалған. АҚШ-та IT-саласы жоғары жылдамдықпен дамып келеді. Сол себепті де бұл мемлекетте ақпараттық технология мамандарының жетіспеушілігі бар. Атап айтқанда, Финикс, Колумбус, Денвер, Даллас, Бостон, Остин, Сиэтл, Сан-Франциско, Сан-Хосе қалаларында АКТ-маманына сұраныс көп.        </vt:lpstr>
      <vt:lpstr>Дескриптор: </vt:lpstr>
      <vt:lpstr>Жоспарыңды тексер! </vt:lpstr>
      <vt:lpstr>3-тапсырма. Берілген мәтінге  «Фиш-боун» тірек-схемасы түрінде жоспар құр. </vt:lpstr>
      <vt:lpstr>Презентация PowerPoint</vt:lpstr>
      <vt:lpstr>Презентация PowerPoint</vt:lpstr>
      <vt:lpstr>Қорытынды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Елюбаева  Гульнар Тоқтарбекқызы</cp:lastModifiedBy>
  <cp:revision>53</cp:revision>
  <dcterms:created xsi:type="dcterms:W3CDTF">2020-10-12T06:43:10Z</dcterms:created>
  <dcterms:modified xsi:type="dcterms:W3CDTF">2021-04-15T06:46:37Z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0x01010061D76DB127BD6B47802B4AD53E086344</vt:lpwstr>
  </property>
</Properties>
</file>