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9"/>
  </p:notesMasterIdLst>
  <p:sldIdLst>
    <p:sldId id="257" r:id="rId2"/>
    <p:sldId id="320" r:id="rId3"/>
    <p:sldId id="256" r:id="rId4"/>
    <p:sldId id="319" r:id="rId5"/>
    <p:sldId id="310" r:id="rId6"/>
    <p:sldId id="264" r:id="rId7"/>
    <p:sldId id="311" r:id="rId8"/>
    <p:sldId id="312" r:id="rId9"/>
    <p:sldId id="313" r:id="rId10"/>
    <p:sldId id="323" r:id="rId11"/>
    <p:sldId id="324" r:id="rId12"/>
    <p:sldId id="315" r:id="rId13"/>
    <p:sldId id="314" r:id="rId14"/>
    <p:sldId id="316" r:id="rId15"/>
    <p:sldId id="317" r:id="rId16"/>
    <p:sldId id="309" r:id="rId17"/>
    <p:sldId id="318" r:id="rId18"/>
  </p:sldIdLst>
  <p:sldSz cx="12192000" cy="6858000"/>
  <p:notesSz cx="6858000" cy="9144000"/>
  <p:defaultTextStyle>
    <a:defPPr>
      <a:defRPr lang="kk-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2C8C85-51F0-491E-9774-3900AFEF0FD7}" styleName="Светлый стиль 2 — акцент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Средний стиль 3 - акцент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03" autoAdjust="0"/>
    <p:restoredTop sz="94660"/>
  </p:normalViewPr>
  <p:slideViewPr>
    <p:cSldViewPr snapToGrid="0">
      <p:cViewPr varScale="1">
        <p:scale>
          <a:sx n="84" d="100"/>
          <a:sy n="84" d="100"/>
        </p:scale>
        <p:origin x="576" y="53"/>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k-KZ"/>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FB128B-8A9E-4ECF-A54B-73E177E76CFF}" type="datetimeFigureOut">
              <a:rPr lang="kk-KZ" smtClean="0"/>
              <a:pPr/>
              <a:t>19.01.2021</a:t>
            </a:fld>
            <a:endParaRPr lang="kk-KZ"/>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k-KZ"/>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kk-KZ"/>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k-KZ"/>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2AA200-90A6-426B-9205-5679D7B71FBE}" type="slidenum">
              <a:rPr lang="kk-KZ" smtClean="0"/>
              <a:pPr/>
              <a:t>‹#›</a:t>
            </a:fld>
            <a:endParaRPr lang="kk-KZ"/>
          </a:p>
        </p:txBody>
      </p:sp>
    </p:spTree>
    <p:extLst>
      <p:ext uri="{BB962C8B-B14F-4D97-AF65-F5344CB8AC3E}">
        <p14:creationId xmlns:p14="http://schemas.microsoft.com/office/powerpoint/2010/main" val="1035031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kk-KZ" dirty="0"/>
          </a:p>
        </p:txBody>
      </p:sp>
      <p:sp>
        <p:nvSpPr>
          <p:cNvPr id="4" name="Номер слайда 3"/>
          <p:cNvSpPr>
            <a:spLocks noGrp="1"/>
          </p:cNvSpPr>
          <p:nvPr>
            <p:ph type="sldNum" sz="quarter" idx="10"/>
          </p:nvPr>
        </p:nvSpPr>
        <p:spPr/>
        <p:txBody>
          <a:bodyPr/>
          <a:lstStyle/>
          <a:p>
            <a:fld id="{482AA200-90A6-426B-9205-5679D7B71FBE}" type="slidenum">
              <a:rPr lang="kk-KZ" smtClean="0">
                <a:solidFill>
                  <a:prstClr val="black"/>
                </a:solidFill>
              </a:rPr>
              <a:pPr/>
              <a:t>16</a:t>
            </a:fld>
            <a:endParaRPr lang="kk-KZ">
              <a:solidFill>
                <a:prstClr val="black"/>
              </a:solidFill>
            </a:endParaRPr>
          </a:p>
        </p:txBody>
      </p:sp>
    </p:spTree>
    <p:extLst>
      <p:ext uri="{BB962C8B-B14F-4D97-AF65-F5344CB8AC3E}">
        <p14:creationId xmlns:p14="http://schemas.microsoft.com/office/powerpoint/2010/main" val="237217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kk-KZ" dirty="0"/>
          </a:p>
        </p:txBody>
      </p:sp>
      <p:sp>
        <p:nvSpPr>
          <p:cNvPr id="4" name="Номер слайда 3"/>
          <p:cNvSpPr>
            <a:spLocks noGrp="1"/>
          </p:cNvSpPr>
          <p:nvPr>
            <p:ph type="sldNum" sz="quarter" idx="10"/>
          </p:nvPr>
        </p:nvSpPr>
        <p:spPr/>
        <p:txBody>
          <a:bodyPr/>
          <a:lstStyle/>
          <a:p>
            <a:fld id="{482AA200-90A6-426B-9205-5679D7B71FBE}" type="slidenum">
              <a:rPr lang="kk-KZ" smtClean="0">
                <a:solidFill>
                  <a:prstClr val="black"/>
                </a:solidFill>
              </a:rPr>
              <a:pPr/>
              <a:t>17</a:t>
            </a:fld>
            <a:endParaRPr lang="kk-KZ">
              <a:solidFill>
                <a:prstClr val="black"/>
              </a:solidFill>
            </a:endParaRPr>
          </a:p>
        </p:txBody>
      </p:sp>
    </p:spTree>
    <p:extLst>
      <p:ext uri="{BB962C8B-B14F-4D97-AF65-F5344CB8AC3E}">
        <p14:creationId xmlns:p14="http://schemas.microsoft.com/office/powerpoint/2010/main" val="237217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ED84376-E0DF-4D3B-A93B-1C6109D39EAE}" type="datetimeFigureOut">
              <a:rPr lang="kk-KZ" smtClean="0"/>
              <a:pPr/>
              <a:t>19.01.2021</a:t>
            </a:fld>
            <a:endParaRPr lang="kk-KZ"/>
          </a:p>
        </p:txBody>
      </p:sp>
      <p:sp>
        <p:nvSpPr>
          <p:cNvPr id="5" name="Footer Placeholder 4"/>
          <p:cNvSpPr>
            <a:spLocks noGrp="1"/>
          </p:cNvSpPr>
          <p:nvPr>
            <p:ph type="ftr" sz="quarter" idx="11"/>
          </p:nvPr>
        </p:nvSpPr>
        <p:spPr/>
        <p:txBody>
          <a:bodyPr/>
          <a:lstStyle/>
          <a:p>
            <a:endParaRPr lang="kk-KZ"/>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A20196B-E68D-4960-9FAC-2210703E59A0}" type="slidenum">
              <a:rPr lang="kk-KZ" smtClean="0"/>
              <a:pPr/>
              <a:t>‹#›</a:t>
            </a:fld>
            <a:endParaRPr lang="kk-KZ"/>
          </a:p>
        </p:txBody>
      </p:sp>
    </p:spTree>
    <p:extLst>
      <p:ext uri="{BB962C8B-B14F-4D97-AF65-F5344CB8AC3E}">
        <p14:creationId xmlns:p14="http://schemas.microsoft.com/office/powerpoint/2010/main" val="3406751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ED84376-E0DF-4D3B-A93B-1C6109D39EAE}" type="datetimeFigureOut">
              <a:rPr lang="kk-KZ" smtClean="0"/>
              <a:pPr/>
              <a:t>19.01.2021</a:t>
            </a:fld>
            <a:endParaRPr lang="kk-KZ"/>
          </a:p>
        </p:txBody>
      </p:sp>
      <p:sp>
        <p:nvSpPr>
          <p:cNvPr id="5" name="Footer Placeholder 4"/>
          <p:cNvSpPr>
            <a:spLocks noGrp="1"/>
          </p:cNvSpPr>
          <p:nvPr>
            <p:ph type="ftr" sz="quarter" idx="11"/>
          </p:nvPr>
        </p:nvSpPr>
        <p:spPr/>
        <p:txBody>
          <a:bodyPr/>
          <a:lstStyle/>
          <a:p>
            <a:endParaRPr lang="kk-KZ"/>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A20196B-E68D-4960-9FAC-2210703E59A0}" type="slidenum">
              <a:rPr lang="kk-KZ" smtClean="0"/>
              <a:pPr/>
              <a:t>‹#›</a:t>
            </a:fld>
            <a:endParaRPr lang="kk-KZ"/>
          </a:p>
        </p:txBody>
      </p:sp>
    </p:spTree>
    <p:extLst>
      <p:ext uri="{BB962C8B-B14F-4D97-AF65-F5344CB8AC3E}">
        <p14:creationId xmlns:p14="http://schemas.microsoft.com/office/powerpoint/2010/main" val="2921519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ED84376-E0DF-4D3B-A93B-1C6109D39EAE}" type="datetimeFigureOut">
              <a:rPr lang="kk-KZ" smtClean="0"/>
              <a:pPr/>
              <a:t>19.01.2021</a:t>
            </a:fld>
            <a:endParaRPr lang="kk-KZ"/>
          </a:p>
        </p:txBody>
      </p:sp>
      <p:sp>
        <p:nvSpPr>
          <p:cNvPr id="5" name="Footer Placeholder 4"/>
          <p:cNvSpPr>
            <a:spLocks noGrp="1"/>
          </p:cNvSpPr>
          <p:nvPr>
            <p:ph type="ftr" sz="quarter" idx="11"/>
          </p:nvPr>
        </p:nvSpPr>
        <p:spPr/>
        <p:txBody>
          <a:bodyPr/>
          <a:lstStyle/>
          <a:p>
            <a:endParaRPr lang="kk-KZ"/>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A20196B-E68D-4960-9FAC-2210703E59A0}" type="slidenum">
              <a:rPr lang="kk-KZ" smtClean="0"/>
              <a:pPr/>
              <a:t>‹#›</a:t>
            </a:fld>
            <a:endParaRPr lang="kk-KZ"/>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25474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9ED84376-E0DF-4D3B-A93B-1C6109D39EAE}" type="datetimeFigureOut">
              <a:rPr lang="kk-KZ" smtClean="0"/>
              <a:pPr/>
              <a:t>19.01.2021</a:t>
            </a:fld>
            <a:endParaRPr lang="kk-KZ"/>
          </a:p>
        </p:txBody>
      </p:sp>
      <p:sp>
        <p:nvSpPr>
          <p:cNvPr id="6" name="Footer Placeholder 5"/>
          <p:cNvSpPr>
            <a:spLocks noGrp="1"/>
          </p:cNvSpPr>
          <p:nvPr>
            <p:ph type="ftr" sz="quarter" idx="11"/>
          </p:nvPr>
        </p:nvSpPr>
        <p:spPr/>
        <p:txBody>
          <a:bodyPr/>
          <a:lstStyle/>
          <a:p>
            <a:endParaRPr lang="kk-K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A20196B-E68D-4960-9FAC-2210703E59A0}" type="slidenum">
              <a:rPr lang="kk-KZ" smtClean="0"/>
              <a:pPr/>
              <a:t>‹#›</a:t>
            </a:fld>
            <a:endParaRPr lang="kk-KZ"/>
          </a:p>
        </p:txBody>
      </p:sp>
    </p:spTree>
    <p:extLst>
      <p:ext uri="{BB962C8B-B14F-4D97-AF65-F5344CB8AC3E}">
        <p14:creationId xmlns:p14="http://schemas.microsoft.com/office/powerpoint/2010/main" val="367022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9ED84376-E0DF-4D3B-A93B-1C6109D39EAE}" type="datetimeFigureOut">
              <a:rPr lang="kk-KZ" smtClean="0"/>
              <a:pPr/>
              <a:t>19.01.2021</a:t>
            </a:fld>
            <a:endParaRPr lang="kk-KZ"/>
          </a:p>
        </p:txBody>
      </p:sp>
      <p:sp>
        <p:nvSpPr>
          <p:cNvPr id="6" name="Footer Placeholder 5"/>
          <p:cNvSpPr>
            <a:spLocks noGrp="1"/>
          </p:cNvSpPr>
          <p:nvPr>
            <p:ph type="ftr" sz="quarter" idx="11"/>
          </p:nvPr>
        </p:nvSpPr>
        <p:spPr/>
        <p:txBody>
          <a:bodyPr/>
          <a:lstStyle/>
          <a:p>
            <a:endParaRPr lang="kk-KZ"/>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A20196B-E68D-4960-9FAC-2210703E59A0}" type="slidenum">
              <a:rPr lang="kk-KZ" smtClean="0"/>
              <a:pPr/>
              <a:t>‹#›</a:t>
            </a:fld>
            <a:endParaRPr lang="kk-KZ"/>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167354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9ED84376-E0DF-4D3B-A93B-1C6109D39EAE}" type="datetimeFigureOut">
              <a:rPr lang="kk-KZ" smtClean="0"/>
              <a:pPr/>
              <a:t>19.01.2021</a:t>
            </a:fld>
            <a:endParaRPr lang="kk-KZ"/>
          </a:p>
        </p:txBody>
      </p:sp>
      <p:sp>
        <p:nvSpPr>
          <p:cNvPr id="6" name="Footer Placeholder 5"/>
          <p:cNvSpPr>
            <a:spLocks noGrp="1"/>
          </p:cNvSpPr>
          <p:nvPr>
            <p:ph type="ftr" sz="quarter" idx="11"/>
          </p:nvPr>
        </p:nvSpPr>
        <p:spPr/>
        <p:txBody>
          <a:bodyPr/>
          <a:lstStyle/>
          <a:p>
            <a:endParaRPr lang="kk-K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A20196B-E68D-4960-9FAC-2210703E59A0}" type="slidenum">
              <a:rPr lang="kk-KZ" smtClean="0"/>
              <a:pPr/>
              <a:t>‹#›</a:t>
            </a:fld>
            <a:endParaRPr lang="kk-KZ"/>
          </a:p>
        </p:txBody>
      </p:sp>
    </p:spTree>
    <p:extLst>
      <p:ext uri="{BB962C8B-B14F-4D97-AF65-F5344CB8AC3E}">
        <p14:creationId xmlns:p14="http://schemas.microsoft.com/office/powerpoint/2010/main" val="18193646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ED84376-E0DF-4D3B-A93B-1C6109D39EAE}" type="datetimeFigureOut">
              <a:rPr lang="kk-KZ" smtClean="0"/>
              <a:pPr/>
              <a:t>19.01.2021</a:t>
            </a:fld>
            <a:endParaRPr lang="kk-KZ"/>
          </a:p>
        </p:txBody>
      </p:sp>
      <p:sp>
        <p:nvSpPr>
          <p:cNvPr id="5" name="Footer Placeholder 4"/>
          <p:cNvSpPr>
            <a:spLocks noGrp="1"/>
          </p:cNvSpPr>
          <p:nvPr>
            <p:ph type="ftr" sz="quarter" idx="11"/>
          </p:nvPr>
        </p:nvSpPr>
        <p:spPr/>
        <p:txBody>
          <a:bodyPr/>
          <a:lstStyle/>
          <a:p>
            <a:endParaRPr lang="kk-K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A20196B-E68D-4960-9FAC-2210703E59A0}" type="slidenum">
              <a:rPr lang="kk-KZ" smtClean="0"/>
              <a:pPr/>
              <a:t>‹#›</a:t>
            </a:fld>
            <a:endParaRPr lang="kk-KZ"/>
          </a:p>
        </p:txBody>
      </p:sp>
    </p:spTree>
    <p:extLst>
      <p:ext uri="{BB962C8B-B14F-4D97-AF65-F5344CB8AC3E}">
        <p14:creationId xmlns:p14="http://schemas.microsoft.com/office/powerpoint/2010/main" val="33611286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ED84376-E0DF-4D3B-A93B-1C6109D39EAE}" type="datetimeFigureOut">
              <a:rPr lang="kk-KZ" smtClean="0"/>
              <a:pPr/>
              <a:t>19.01.2021</a:t>
            </a:fld>
            <a:endParaRPr lang="kk-KZ"/>
          </a:p>
        </p:txBody>
      </p:sp>
      <p:sp>
        <p:nvSpPr>
          <p:cNvPr id="5" name="Footer Placeholder 4"/>
          <p:cNvSpPr>
            <a:spLocks noGrp="1"/>
          </p:cNvSpPr>
          <p:nvPr>
            <p:ph type="ftr" sz="quarter" idx="11"/>
          </p:nvPr>
        </p:nvSpPr>
        <p:spPr/>
        <p:txBody>
          <a:bodyPr/>
          <a:lstStyle/>
          <a:p>
            <a:endParaRPr lang="kk-K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A20196B-E68D-4960-9FAC-2210703E59A0}" type="slidenum">
              <a:rPr lang="kk-KZ" smtClean="0"/>
              <a:pPr/>
              <a:t>‹#›</a:t>
            </a:fld>
            <a:endParaRPr lang="kk-KZ"/>
          </a:p>
        </p:txBody>
      </p:sp>
    </p:spTree>
    <p:extLst>
      <p:ext uri="{BB962C8B-B14F-4D97-AF65-F5344CB8AC3E}">
        <p14:creationId xmlns:p14="http://schemas.microsoft.com/office/powerpoint/2010/main" val="8161187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3743490"/>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ED84376-E0DF-4D3B-A93B-1C6109D39EAE}" type="datetimeFigureOut">
              <a:rPr lang="kk-KZ" smtClean="0"/>
              <a:pPr/>
              <a:t>19.01.2021</a:t>
            </a:fld>
            <a:endParaRPr lang="kk-KZ"/>
          </a:p>
        </p:txBody>
      </p:sp>
      <p:sp>
        <p:nvSpPr>
          <p:cNvPr id="5" name="Footer Placeholder 4"/>
          <p:cNvSpPr>
            <a:spLocks noGrp="1"/>
          </p:cNvSpPr>
          <p:nvPr>
            <p:ph type="ftr" sz="quarter" idx="11"/>
          </p:nvPr>
        </p:nvSpPr>
        <p:spPr/>
        <p:txBody>
          <a:bodyPr/>
          <a:lstStyle/>
          <a:p>
            <a:endParaRPr lang="kk-K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A20196B-E68D-4960-9FAC-2210703E59A0}" type="slidenum">
              <a:rPr lang="kk-KZ" smtClean="0"/>
              <a:pPr/>
              <a:t>‹#›</a:t>
            </a:fld>
            <a:endParaRPr lang="kk-KZ"/>
          </a:p>
        </p:txBody>
      </p:sp>
    </p:spTree>
    <p:extLst>
      <p:ext uri="{BB962C8B-B14F-4D97-AF65-F5344CB8AC3E}">
        <p14:creationId xmlns:p14="http://schemas.microsoft.com/office/powerpoint/2010/main" val="2531978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ED84376-E0DF-4D3B-A93B-1C6109D39EAE}" type="datetimeFigureOut">
              <a:rPr lang="kk-KZ" smtClean="0"/>
              <a:pPr/>
              <a:t>19.01.2021</a:t>
            </a:fld>
            <a:endParaRPr lang="kk-KZ"/>
          </a:p>
        </p:txBody>
      </p:sp>
      <p:sp>
        <p:nvSpPr>
          <p:cNvPr id="5" name="Footer Placeholder 4"/>
          <p:cNvSpPr>
            <a:spLocks noGrp="1"/>
          </p:cNvSpPr>
          <p:nvPr>
            <p:ph type="ftr" sz="quarter" idx="11"/>
          </p:nvPr>
        </p:nvSpPr>
        <p:spPr/>
        <p:txBody>
          <a:bodyPr/>
          <a:lstStyle/>
          <a:p>
            <a:endParaRPr lang="kk-KZ"/>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A20196B-E68D-4960-9FAC-2210703E59A0}" type="slidenum">
              <a:rPr lang="kk-KZ" smtClean="0"/>
              <a:pPr/>
              <a:t>‹#›</a:t>
            </a:fld>
            <a:endParaRPr lang="kk-KZ"/>
          </a:p>
        </p:txBody>
      </p:sp>
    </p:spTree>
    <p:extLst>
      <p:ext uri="{BB962C8B-B14F-4D97-AF65-F5344CB8AC3E}">
        <p14:creationId xmlns:p14="http://schemas.microsoft.com/office/powerpoint/2010/main" val="3212906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ED84376-E0DF-4D3B-A93B-1C6109D39EAE}" type="datetimeFigureOut">
              <a:rPr lang="kk-KZ" smtClean="0"/>
              <a:pPr/>
              <a:t>19.01.2021</a:t>
            </a:fld>
            <a:endParaRPr lang="kk-KZ"/>
          </a:p>
        </p:txBody>
      </p:sp>
      <p:sp>
        <p:nvSpPr>
          <p:cNvPr id="6" name="Footer Placeholder 5"/>
          <p:cNvSpPr>
            <a:spLocks noGrp="1"/>
          </p:cNvSpPr>
          <p:nvPr>
            <p:ph type="ftr" sz="quarter" idx="11"/>
          </p:nvPr>
        </p:nvSpPr>
        <p:spPr/>
        <p:txBody>
          <a:bodyPr/>
          <a:lstStyle/>
          <a:p>
            <a:endParaRPr lang="kk-KZ"/>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A20196B-E68D-4960-9FAC-2210703E59A0}" type="slidenum">
              <a:rPr lang="kk-KZ" smtClean="0"/>
              <a:pPr/>
              <a:t>‹#›</a:t>
            </a:fld>
            <a:endParaRPr lang="kk-KZ"/>
          </a:p>
        </p:txBody>
      </p:sp>
    </p:spTree>
    <p:extLst>
      <p:ext uri="{BB962C8B-B14F-4D97-AF65-F5344CB8AC3E}">
        <p14:creationId xmlns:p14="http://schemas.microsoft.com/office/powerpoint/2010/main" val="3502742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ED84376-E0DF-4D3B-A93B-1C6109D39EAE}" type="datetimeFigureOut">
              <a:rPr lang="kk-KZ" smtClean="0"/>
              <a:pPr/>
              <a:t>19.01.2021</a:t>
            </a:fld>
            <a:endParaRPr lang="kk-KZ"/>
          </a:p>
        </p:txBody>
      </p:sp>
      <p:sp>
        <p:nvSpPr>
          <p:cNvPr id="8" name="Footer Placeholder 7"/>
          <p:cNvSpPr>
            <a:spLocks noGrp="1"/>
          </p:cNvSpPr>
          <p:nvPr>
            <p:ph type="ftr" sz="quarter" idx="11"/>
          </p:nvPr>
        </p:nvSpPr>
        <p:spPr/>
        <p:txBody>
          <a:bodyPr/>
          <a:lstStyle/>
          <a:p>
            <a:endParaRPr lang="kk-KZ"/>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A20196B-E68D-4960-9FAC-2210703E59A0}" type="slidenum">
              <a:rPr lang="kk-KZ" smtClean="0"/>
              <a:pPr/>
              <a:t>‹#›</a:t>
            </a:fld>
            <a:endParaRPr lang="kk-KZ"/>
          </a:p>
        </p:txBody>
      </p:sp>
    </p:spTree>
    <p:extLst>
      <p:ext uri="{BB962C8B-B14F-4D97-AF65-F5344CB8AC3E}">
        <p14:creationId xmlns:p14="http://schemas.microsoft.com/office/powerpoint/2010/main" val="4241630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ED84376-E0DF-4D3B-A93B-1C6109D39EAE}" type="datetimeFigureOut">
              <a:rPr lang="kk-KZ" smtClean="0"/>
              <a:pPr/>
              <a:t>19.01.2021</a:t>
            </a:fld>
            <a:endParaRPr lang="kk-KZ"/>
          </a:p>
        </p:txBody>
      </p:sp>
      <p:sp>
        <p:nvSpPr>
          <p:cNvPr id="4" name="Footer Placeholder 3"/>
          <p:cNvSpPr>
            <a:spLocks noGrp="1"/>
          </p:cNvSpPr>
          <p:nvPr>
            <p:ph type="ftr" sz="quarter" idx="11"/>
          </p:nvPr>
        </p:nvSpPr>
        <p:spPr/>
        <p:txBody>
          <a:bodyPr/>
          <a:lstStyle/>
          <a:p>
            <a:endParaRPr lang="kk-KZ"/>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A20196B-E68D-4960-9FAC-2210703E59A0}" type="slidenum">
              <a:rPr lang="kk-KZ" smtClean="0"/>
              <a:pPr/>
              <a:t>‹#›</a:t>
            </a:fld>
            <a:endParaRPr lang="kk-KZ"/>
          </a:p>
        </p:txBody>
      </p:sp>
    </p:spTree>
    <p:extLst>
      <p:ext uri="{BB962C8B-B14F-4D97-AF65-F5344CB8AC3E}">
        <p14:creationId xmlns:p14="http://schemas.microsoft.com/office/powerpoint/2010/main" val="3963007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D84376-E0DF-4D3B-A93B-1C6109D39EAE}" type="datetimeFigureOut">
              <a:rPr lang="kk-KZ" smtClean="0"/>
              <a:pPr/>
              <a:t>19.01.2021</a:t>
            </a:fld>
            <a:endParaRPr lang="kk-KZ"/>
          </a:p>
        </p:txBody>
      </p:sp>
      <p:sp>
        <p:nvSpPr>
          <p:cNvPr id="3" name="Footer Placeholder 2"/>
          <p:cNvSpPr>
            <a:spLocks noGrp="1"/>
          </p:cNvSpPr>
          <p:nvPr>
            <p:ph type="ftr" sz="quarter" idx="11"/>
          </p:nvPr>
        </p:nvSpPr>
        <p:spPr/>
        <p:txBody>
          <a:bodyPr/>
          <a:lstStyle/>
          <a:p>
            <a:endParaRPr lang="kk-KZ"/>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A20196B-E68D-4960-9FAC-2210703E59A0}" type="slidenum">
              <a:rPr lang="kk-KZ" smtClean="0"/>
              <a:pPr/>
              <a:t>‹#›</a:t>
            </a:fld>
            <a:endParaRPr lang="kk-KZ"/>
          </a:p>
        </p:txBody>
      </p:sp>
    </p:spTree>
    <p:extLst>
      <p:ext uri="{BB962C8B-B14F-4D97-AF65-F5344CB8AC3E}">
        <p14:creationId xmlns:p14="http://schemas.microsoft.com/office/powerpoint/2010/main" val="526136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ED84376-E0DF-4D3B-A93B-1C6109D39EAE}" type="datetimeFigureOut">
              <a:rPr lang="kk-KZ" smtClean="0"/>
              <a:pPr/>
              <a:t>19.01.2021</a:t>
            </a:fld>
            <a:endParaRPr lang="kk-KZ"/>
          </a:p>
        </p:txBody>
      </p:sp>
      <p:sp>
        <p:nvSpPr>
          <p:cNvPr id="6" name="Footer Placeholder 5"/>
          <p:cNvSpPr>
            <a:spLocks noGrp="1"/>
          </p:cNvSpPr>
          <p:nvPr>
            <p:ph type="ftr" sz="quarter" idx="11"/>
          </p:nvPr>
        </p:nvSpPr>
        <p:spPr/>
        <p:txBody>
          <a:bodyPr/>
          <a:lstStyle/>
          <a:p>
            <a:endParaRPr lang="kk-KZ"/>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A20196B-E68D-4960-9FAC-2210703E59A0}" type="slidenum">
              <a:rPr lang="kk-KZ" smtClean="0"/>
              <a:pPr/>
              <a:t>‹#›</a:t>
            </a:fld>
            <a:endParaRPr lang="kk-KZ"/>
          </a:p>
        </p:txBody>
      </p:sp>
    </p:spTree>
    <p:extLst>
      <p:ext uri="{BB962C8B-B14F-4D97-AF65-F5344CB8AC3E}">
        <p14:creationId xmlns:p14="http://schemas.microsoft.com/office/powerpoint/2010/main" val="2340257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ED84376-E0DF-4D3B-A93B-1C6109D39EAE}" type="datetimeFigureOut">
              <a:rPr lang="kk-KZ" smtClean="0"/>
              <a:pPr/>
              <a:t>19.01.2021</a:t>
            </a:fld>
            <a:endParaRPr lang="kk-KZ"/>
          </a:p>
        </p:txBody>
      </p:sp>
      <p:sp>
        <p:nvSpPr>
          <p:cNvPr id="6" name="Footer Placeholder 5"/>
          <p:cNvSpPr>
            <a:spLocks noGrp="1"/>
          </p:cNvSpPr>
          <p:nvPr>
            <p:ph type="ftr" sz="quarter" idx="11"/>
          </p:nvPr>
        </p:nvSpPr>
        <p:spPr/>
        <p:txBody>
          <a:bodyPr/>
          <a:lstStyle/>
          <a:p>
            <a:endParaRPr lang="kk-K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A20196B-E68D-4960-9FAC-2210703E59A0}" type="slidenum">
              <a:rPr lang="kk-KZ" smtClean="0"/>
              <a:pPr/>
              <a:t>‹#›</a:t>
            </a:fld>
            <a:endParaRPr lang="kk-KZ"/>
          </a:p>
        </p:txBody>
      </p:sp>
    </p:spTree>
    <p:extLst>
      <p:ext uri="{BB962C8B-B14F-4D97-AF65-F5344CB8AC3E}">
        <p14:creationId xmlns:p14="http://schemas.microsoft.com/office/powerpoint/2010/main" val="3212087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ED84376-E0DF-4D3B-A93B-1C6109D39EAE}" type="datetimeFigureOut">
              <a:rPr lang="kk-KZ" smtClean="0"/>
              <a:pPr/>
              <a:t>19.01.2021</a:t>
            </a:fld>
            <a:endParaRPr lang="kk-KZ"/>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kk-KZ"/>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A20196B-E68D-4960-9FAC-2210703E59A0}" type="slidenum">
              <a:rPr lang="kk-KZ" smtClean="0"/>
              <a:pPr/>
              <a:t>‹#›</a:t>
            </a:fld>
            <a:endParaRPr lang="kk-KZ"/>
          </a:p>
        </p:txBody>
      </p:sp>
    </p:spTree>
    <p:extLst>
      <p:ext uri="{BB962C8B-B14F-4D97-AF65-F5344CB8AC3E}">
        <p14:creationId xmlns:p14="http://schemas.microsoft.com/office/powerpoint/2010/main" val="408583329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ight Triangle 284">
            <a:extLst>
              <a:ext uri="{FF2B5EF4-FFF2-40B4-BE49-F238E27FC236}">
                <a16:creationId xmlns:a16="http://schemas.microsoft.com/office/drawing/2014/main" xmlns="" id="{435BB2B0-C349-4460-B4C7-26BB1DF46915}"/>
              </a:ext>
            </a:extLst>
          </p:cNvPr>
          <p:cNvSpPr/>
          <p:nvPr/>
        </p:nvSpPr>
        <p:spPr>
          <a:xfrm rot="5400000" flipH="1" flipV="1">
            <a:off x="5656310" y="339007"/>
            <a:ext cx="4796112" cy="8303851"/>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2" name="Прямоугольник 1"/>
          <p:cNvSpPr/>
          <p:nvPr/>
        </p:nvSpPr>
        <p:spPr>
          <a:xfrm>
            <a:off x="666679" y="1974116"/>
            <a:ext cx="5923722" cy="584775"/>
          </a:xfrm>
          <a:prstGeom prst="rect">
            <a:avLst/>
          </a:prstGeom>
        </p:spPr>
        <p:txBody>
          <a:bodyPr wrap="square">
            <a:spAutoFit/>
          </a:bodyPr>
          <a:lstStyle/>
          <a:p>
            <a:pPr algn="ctr"/>
            <a:endParaRPr lang="kk-KZ" sz="3200" b="1" dirty="0">
              <a:ln w="0"/>
              <a:effectLst>
                <a:outerShdw blurRad="38100" dist="19050" dir="2700000" algn="tl" rotWithShape="0">
                  <a:schemeClr val="dk1">
                    <a:alpha val="40000"/>
                  </a:schemeClr>
                </a:outerShdw>
              </a:effectLst>
              <a:latin typeface="Tahoma" pitchFamily="34" charset="0"/>
              <a:ea typeface="Tahoma" pitchFamily="34" charset="0"/>
              <a:cs typeface="Tahoma" pitchFamily="34" charset="0"/>
            </a:endParaRPr>
          </a:p>
        </p:txBody>
      </p:sp>
      <p:sp>
        <p:nvSpPr>
          <p:cNvPr id="17" name="TextBox 9"/>
          <p:cNvSpPr txBox="1">
            <a:spLocks noChangeArrowheads="1"/>
          </p:cNvSpPr>
          <p:nvPr/>
        </p:nvSpPr>
        <p:spPr bwMode="auto">
          <a:xfrm>
            <a:off x="8654533" y="557702"/>
            <a:ext cx="24399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cs typeface="Arial" pitchFamily="34" charset="0"/>
              </a:defRPr>
            </a:lvl1pPr>
            <a:lvl2pPr marL="742950" indent="-285750">
              <a:defRPr>
                <a:solidFill>
                  <a:schemeClr val="tx1"/>
                </a:solidFill>
                <a:latin typeface="Calibri" pitchFamily="34" charset="0"/>
                <a:cs typeface="Arial" pitchFamily="34" charset="0"/>
              </a:defRPr>
            </a:lvl2pPr>
            <a:lvl3pPr marL="1143000" indent="-228600">
              <a:defRPr>
                <a:solidFill>
                  <a:schemeClr val="tx1"/>
                </a:solidFill>
                <a:latin typeface="Calibri" pitchFamily="34" charset="0"/>
                <a:cs typeface="Arial" pitchFamily="34" charset="0"/>
              </a:defRPr>
            </a:lvl3pPr>
            <a:lvl4pPr marL="1600200" indent="-228600">
              <a:defRPr>
                <a:solidFill>
                  <a:schemeClr val="tx1"/>
                </a:solidFill>
                <a:latin typeface="Calibri" pitchFamily="34" charset="0"/>
                <a:cs typeface="Arial" pitchFamily="34" charset="0"/>
              </a:defRPr>
            </a:lvl4pPr>
            <a:lvl5pPr marL="2057400" indent="-22860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r>
              <a:rPr lang="kk-KZ" sz="1600" b="1" dirty="0">
                <a:solidFill>
                  <a:srgbClr val="FF0000"/>
                </a:solidFill>
                <a:latin typeface="Times New Roman" pitchFamily="18" charset="0"/>
                <a:cs typeface="Times New Roman" pitchFamily="18" charset="0"/>
              </a:rPr>
              <a:t>ҚАЗАҚ ӘДЕБИЕТІ (Т</a:t>
            </a:r>
            <a:r>
              <a:rPr lang="ru-RU" sz="1600" b="1" dirty="0">
                <a:solidFill>
                  <a:srgbClr val="FF0000"/>
                </a:solidFill>
                <a:latin typeface="Times New Roman" pitchFamily="18" charset="0"/>
                <a:cs typeface="Times New Roman" pitchFamily="18" charset="0"/>
              </a:rPr>
              <a:t>1)</a:t>
            </a:r>
          </a:p>
          <a:p>
            <a:pPr algn="ctr" eaLnBrk="1" hangingPunct="1"/>
            <a:r>
              <a:rPr lang="ru-RU" sz="1600" b="1" dirty="0">
                <a:solidFill>
                  <a:srgbClr val="FF0000"/>
                </a:solidFill>
                <a:latin typeface="Times New Roman" pitchFamily="18" charset="0"/>
                <a:cs typeface="Times New Roman" pitchFamily="18" charset="0"/>
              </a:rPr>
              <a:t>9-СЫНЫП</a:t>
            </a:r>
          </a:p>
        </p:txBody>
      </p:sp>
      <p:sp>
        <p:nvSpPr>
          <p:cNvPr id="18" name="TextBox 4"/>
          <p:cNvSpPr txBox="1">
            <a:spLocks noChangeArrowheads="1"/>
          </p:cNvSpPr>
          <p:nvPr/>
        </p:nvSpPr>
        <p:spPr bwMode="auto">
          <a:xfrm>
            <a:off x="1197045" y="1316037"/>
            <a:ext cx="94170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cs typeface="Arial" pitchFamily="34" charset="0"/>
              </a:defRPr>
            </a:lvl1pPr>
            <a:lvl2pPr marL="742950" indent="-285750">
              <a:defRPr>
                <a:solidFill>
                  <a:schemeClr val="tx1"/>
                </a:solidFill>
                <a:latin typeface="Calibri" pitchFamily="34" charset="0"/>
                <a:cs typeface="Arial" pitchFamily="34" charset="0"/>
              </a:defRPr>
            </a:lvl2pPr>
            <a:lvl3pPr marL="1143000" indent="-228600">
              <a:defRPr>
                <a:solidFill>
                  <a:schemeClr val="tx1"/>
                </a:solidFill>
                <a:latin typeface="Calibri" pitchFamily="34" charset="0"/>
                <a:cs typeface="Arial" pitchFamily="34" charset="0"/>
              </a:defRPr>
            </a:lvl3pPr>
            <a:lvl4pPr marL="1600200" indent="-228600">
              <a:defRPr>
                <a:solidFill>
                  <a:schemeClr val="tx1"/>
                </a:solidFill>
                <a:latin typeface="Calibri" pitchFamily="34" charset="0"/>
                <a:cs typeface="Arial" pitchFamily="34" charset="0"/>
              </a:defRPr>
            </a:lvl4pPr>
            <a:lvl5pPr marL="2057400" indent="-22860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r>
              <a:rPr lang="kk-KZ" sz="3200" b="1" dirty="0">
                <a:solidFill>
                  <a:srgbClr val="FF0000"/>
                </a:solidFill>
                <a:latin typeface="Times New Roman" pitchFamily="18" charset="0"/>
                <a:cs typeface="Times New Roman" pitchFamily="18" charset="0"/>
              </a:rPr>
              <a:t>3-бөлім: Адам жанының құпиясы</a:t>
            </a:r>
            <a:endParaRPr lang="en-US" sz="3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066859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906011" y="449650"/>
            <a:ext cx="9979311" cy="1200329"/>
          </a:xfrm>
          <a:prstGeom prst="rect">
            <a:avLst/>
          </a:prstGeom>
        </p:spPr>
        <p:txBody>
          <a:bodyPr wrap="square">
            <a:spAutoFit/>
          </a:bodyPr>
          <a:lstStyle/>
          <a:p>
            <a:r>
              <a:rPr lang="kk-KZ" sz="2400" b="1" dirty="0">
                <a:solidFill>
                  <a:srgbClr val="7030A0"/>
                </a:solidFill>
                <a:latin typeface="Tahoma" pitchFamily="34" charset="0"/>
                <a:ea typeface="Tahoma" pitchFamily="34" charset="0"/>
                <a:cs typeface="Tahoma" pitchFamily="34" charset="0"/>
              </a:rPr>
              <a:t> </a:t>
            </a:r>
            <a:r>
              <a:rPr lang="kk-KZ" sz="2400" b="1" dirty="0" smtClean="0">
                <a:solidFill>
                  <a:srgbClr val="7030A0"/>
                </a:solidFill>
                <a:latin typeface="Tahoma" pitchFamily="34" charset="0"/>
                <a:ea typeface="Tahoma" pitchFamily="34" charset="0"/>
                <a:cs typeface="Tahoma" pitchFamily="34" charset="0"/>
              </a:rPr>
              <a:t>3-тапсырма.</a:t>
            </a:r>
            <a:endParaRPr lang="kk-KZ" sz="2400" b="1" dirty="0">
              <a:solidFill>
                <a:srgbClr val="7030A0"/>
              </a:solidFill>
              <a:latin typeface="Tahoma" pitchFamily="34" charset="0"/>
              <a:ea typeface="Tahoma" pitchFamily="34" charset="0"/>
              <a:cs typeface="Tahoma" pitchFamily="34" charset="0"/>
            </a:endParaRPr>
          </a:p>
          <a:p>
            <a:r>
              <a:rPr lang="kk-KZ" sz="2400" b="1" dirty="0" smtClean="0">
                <a:solidFill>
                  <a:srgbClr val="7030A0"/>
                </a:solidFill>
                <a:latin typeface="Tahoma" pitchFamily="34" charset="0"/>
                <a:ea typeface="Tahoma" pitchFamily="34" charset="0"/>
                <a:cs typeface="Tahoma" pitchFamily="34" charset="0"/>
              </a:rPr>
              <a:t>Шығармадан түсінігімізді қалыптастырып, 5 жолды өлең әдісін пайдаланып тапсырманы орындаңыз. </a:t>
            </a:r>
            <a:endParaRPr lang="ru-RU" sz="2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18" name="TextBox 17">
            <a:extLst>
              <a:ext uri="{FF2B5EF4-FFF2-40B4-BE49-F238E27FC236}">
                <a16:creationId xmlns:a16="http://schemas.microsoft.com/office/drawing/2014/main" xmlns="" id="{C71D5CCB-6432-4691-80A0-3792D6950B98}"/>
              </a:ext>
            </a:extLst>
          </p:cNvPr>
          <p:cNvSpPr txBox="1"/>
          <p:nvPr/>
        </p:nvSpPr>
        <p:spPr>
          <a:xfrm>
            <a:off x="-290352" y="2429385"/>
            <a:ext cx="7008920" cy="646331"/>
          </a:xfrm>
          <a:prstGeom prst="rect">
            <a:avLst/>
          </a:prstGeom>
          <a:noFill/>
        </p:spPr>
        <p:txBody>
          <a:bodyPr wrap="square">
            <a:spAutoFit/>
          </a:bodyPr>
          <a:lstStyle/>
          <a:p>
            <a:r>
              <a:rPr lang="ru-RU" dirty="0"/>
              <a:t/>
            </a:r>
            <a:br>
              <a:rPr lang="ru-RU" dirty="0"/>
            </a:br>
            <a:endParaRPr lang="ru-RU" dirty="0"/>
          </a:p>
        </p:txBody>
      </p:sp>
      <p:sp>
        <p:nvSpPr>
          <p:cNvPr id="12" name="Прямоугольник 11"/>
          <p:cNvSpPr/>
          <p:nvPr/>
        </p:nvSpPr>
        <p:spPr>
          <a:xfrm>
            <a:off x="5726413" y="1681367"/>
            <a:ext cx="6096000" cy="646331"/>
          </a:xfrm>
          <a:prstGeom prst="rect">
            <a:avLst/>
          </a:prstGeom>
        </p:spPr>
        <p:txBody>
          <a:bodyPr>
            <a:spAutoFit/>
          </a:bodyPr>
          <a:lstStyle/>
          <a:p>
            <a:pPr algn="just">
              <a:spcAft>
                <a:spcPts val="0"/>
              </a:spcAft>
            </a:pPr>
            <a:r>
              <a:rPr lang="kk-KZ" b="1" dirty="0">
                <a:latin typeface="Times New Roman"/>
                <a:ea typeface="Calibri"/>
                <a:cs typeface="Times New Roman"/>
              </a:rPr>
              <a:t>Дескриптор:</a:t>
            </a:r>
          </a:p>
          <a:p>
            <a:pPr marL="342900" indent="-342900" algn="just">
              <a:spcAft>
                <a:spcPts val="0"/>
              </a:spcAft>
              <a:buFont typeface="Arial" panose="020B0604020202020204" pitchFamily="34" charset="0"/>
              <a:buChar char="•"/>
            </a:pPr>
            <a:r>
              <a:rPr lang="kk-KZ" dirty="0" smtClean="0">
                <a:latin typeface="Times New Roman" panose="02020603050405020304" pitchFamily="18" charset="0"/>
                <a:ea typeface="Calibri"/>
                <a:cs typeface="Times New Roman" panose="02020603050405020304" pitchFamily="18" charset="0"/>
              </a:rPr>
              <a:t>5 жолды өлең талабына сай өлең құрайды.</a:t>
            </a:r>
            <a:endParaRPr lang="ru-RU" dirty="0">
              <a:latin typeface="Times New Roman" panose="02020603050405020304" pitchFamily="18" charset="0"/>
              <a:ea typeface="Calibri"/>
              <a:cs typeface="Times New Roman" panose="02020603050405020304" pitchFamily="18" charset="0"/>
            </a:endParaRPr>
          </a:p>
        </p:txBody>
      </p:sp>
      <p:sp>
        <p:nvSpPr>
          <p:cNvPr id="13" name="Прямоугольник 12"/>
          <p:cNvSpPr/>
          <p:nvPr/>
        </p:nvSpPr>
        <p:spPr>
          <a:xfrm>
            <a:off x="2002971" y="2583122"/>
            <a:ext cx="7157095" cy="2677656"/>
          </a:xfrm>
          <a:prstGeom prst="rect">
            <a:avLst/>
          </a:prstGeom>
        </p:spPr>
        <p:txBody>
          <a:bodyPr wrap="square">
            <a:spAutoFit/>
          </a:bodyPr>
          <a:lstStyle/>
          <a:p>
            <a:r>
              <a:rPr lang="ru-RU" sz="2400" dirty="0">
                <a:latin typeface="Times New Roman" panose="02020603050405020304" pitchFamily="18" charset="0"/>
                <a:cs typeface="Times New Roman" panose="02020603050405020304" pitchFamily="18" charset="0"/>
              </a:rPr>
              <a:t>1. </a:t>
            </a:r>
            <a:r>
              <a:rPr lang="ru-RU" sz="2400" dirty="0" err="1">
                <a:latin typeface="Times New Roman" panose="02020603050405020304" pitchFamily="18" charset="0"/>
                <a:cs typeface="Times New Roman" panose="02020603050405020304" pitchFamily="18" charset="0"/>
              </a:rPr>
              <a:t>Тақырыпқа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қатысты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есім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кім</a:t>
            </a:r>
            <a:r>
              <a:rPr lang="ru-RU" sz="2400" dirty="0">
                <a:latin typeface="Times New Roman" panose="02020603050405020304" pitchFamily="18" charset="0"/>
                <a:cs typeface="Times New Roman" panose="02020603050405020304" pitchFamily="18" charset="0"/>
              </a:rPr>
              <a:t>? не?):</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2. </a:t>
            </a:r>
            <a:r>
              <a:rPr lang="ru-RU" sz="2400" dirty="0" err="1">
                <a:latin typeface="Times New Roman" panose="02020603050405020304" pitchFamily="18" charset="0"/>
                <a:cs typeface="Times New Roman" panose="02020603050405020304" pitchFamily="18" charset="0"/>
              </a:rPr>
              <a:t>бірінші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есімге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қатысты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екі</a:t>
            </a:r>
            <a:r>
              <a:rPr lang="ru-RU" sz="2400" dirty="0">
                <a:latin typeface="Times New Roman" panose="02020603050405020304" pitchFamily="18" charset="0"/>
                <a:cs typeface="Times New Roman" panose="02020603050405020304" pitchFamily="18" charset="0"/>
              </a:rPr>
              <a:t> сын </a:t>
            </a:r>
            <a:r>
              <a:rPr lang="ru-RU" sz="2400" dirty="0" err="1">
                <a:latin typeface="Times New Roman" panose="02020603050405020304" pitchFamily="18" charset="0"/>
                <a:cs typeface="Times New Roman" panose="02020603050405020304" pitchFamily="18" charset="0"/>
              </a:rPr>
              <a:t>есім</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қандай</a:t>
            </a:r>
            <a:r>
              <a:rPr lang="ru-RU" sz="2400" dirty="0">
                <a:latin typeface="Times New Roman" panose="02020603050405020304" pitchFamily="18" charset="0"/>
                <a:cs typeface="Times New Roman" panose="02020603050405020304" pitchFamily="18" charset="0"/>
              </a:rPr>
              <a:t>?).</a:t>
            </a:r>
            <a:br>
              <a:rPr lang="ru-RU" sz="24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3. </a:t>
            </a:r>
            <a:r>
              <a:rPr lang="ru-RU" sz="2400" dirty="0" err="1">
                <a:latin typeface="Times New Roman" panose="02020603050405020304" pitchFamily="18" charset="0"/>
                <a:cs typeface="Times New Roman" panose="02020603050405020304" pitchFamily="18" charset="0"/>
              </a:rPr>
              <a:t>бірінші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есімге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қатысты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үш</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етістік</a:t>
            </a:r>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не </a:t>
            </a:r>
            <a:r>
              <a:rPr lang="ru-RU" sz="2400" dirty="0" err="1">
                <a:latin typeface="Times New Roman" panose="02020603050405020304" pitchFamily="18" charset="0"/>
                <a:cs typeface="Times New Roman" panose="02020603050405020304" pitchFamily="18" charset="0"/>
              </a:rPr>
              <a:t>істеді</a:t>
            </a:r>
            <a:r>
              <a:rPr lang="ru-RU"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i</a:t>
            </a:r>
            <a:r>
              <a:rPr lang="ru-RU" sz="2400" dirty="0" err="1">
                <a:latin typeface="Times New Roman" panose="02020603050405020304" pitchFamily="18" charset="0"/>
                <a:cs typeface="Times New Roman" panose="02020603050405020304" pitchFamily="18" charset="0"/>
              </a:rPr>
              <a:t>стейді</a:t>
            </a:r>
            <a:r>
              <a:rPr lang="ru-RU" sz="2400" dirty="0">
                <a:latin typeface="Times New Roman" panose="02020603050405020304" pitchFamily="18" charset="0"/>
                <a:cs typeface="Times New Roman" panose="02020603050405020304" pitchFamily="18" charset="0"/>
              </a:rPr>
              <a:t>?),</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4. </a:t>
            </a:r>
            <a:r>
              <a:rPr lang="ru-RU" sz="2400" dirty="0" err="1">
                <a:latin typeface="Times New Roman" panose="02020603050405020304" pitchFamily="18" charset="0"/>
                <a:cs typeface="Times New Roman" panose="02020603050405020304" pitchFamily="18" charset="0"/>
              </a:rPr>
              <a:t>бірінші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есіммен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төрт</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сөзден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тұратын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сөйлем</a:t>
            </a:r>
            <a:r>
              <a:rPr lang="ru-RU" sz="2400" dirty="0">
                <a:latin typeface="Times New Roman" panose="02020603050405020304" pitchFamily="18" charset="0"/>
                <a:cs typeface="Times New Roman" panose="02020603050405020304" pitchFamily="18" charset="0"/>
              </a:rPr>
              <a:t>.</a:t>
            </a:r>
            <a:br>
              <a:rPr lang="ru-RU" sz="2400" dirty="0">
                <a:latin typeface="Times New Roman" panose="02020603050405020304" pitchFamily="18" charset="0"/>
                <a:cs typeface="Times New Roman" panose="02020603050405020304" pitchFamily="18" charset="0"/>
              </a:rPr>
            </a:br>
            <a:r>
              <a:rPr lang="ru-RU" sz="2400" dirty="0">
                <a:latin typeface="Times New Roman" panose="02020603050405020304" pitchFamily="18" charset="0"/>
                <a:cs typeface="Times New Roman" panose="02020603050405020304" pitchFamily="18" charset="0"/>
              </a:rPr>
              <a:t>5. </a:t>
            </a:r>
            <a:r>
              <a:rPr lang="ru-RU" sz="2400" dirty="0" err="1">
                <a:latin typeface="Times New Roman" panose="02020603050405020304" pitchFamily="18" charset="0"/>
                <a:cs typeface="Times New Roman" panose="02020603050405020304" pitchFamily="18" charset="0"/>
              </a:rPr>
              <a:t>Ол</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кім</a:t>
            </a:r>
            <a:r>
              <a:rPr lang="ru-RU" sz="2400" dirty="0">
                <a:latin typeface="Times New Roman" panose="02020603050405020304" pitchFamily="18" charset="0"/>
                <a:cs typeface="Times New Roman" panose="02020603050405020304" pitchFamily="18" charset="0"/>
              </a:rPr>
              <a:t>?</a:t>
            </a:r>
            <a:r>
              <a:rPr lang="ru-RU" sz="2400" dirty="0"/>
              <a:t/>
            </a:r>
            <a:br>
              <a:rPr lang="ru-RU" sz="2400" dirty="0"/>
            </a:br>
            <a:endParaRPr lang="ru-RU" sz="2400" dirty="0"/>
          </a:p>
        </p:txBody>
      </p:sp>
    </p:spTree>
    <p:extLst>
      <p:ext uri="{BB962C8B-B14F-4D97-AF65-F5344CB8AC3E}">
        <p14:creationId xmlns:p14="http://schemas.microsoft.com/office/powerpoint/2010/main" val="21702707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1140241" y="826828"/>
            <a:ext cx="9979311" cy="830997"/>
          </a:xfrm>
          <a:prstGeom prst="rect">
            <a:avLst/>
          </a:prstGeom>
        </p:spPr>
        <p:txBody>
          <a:bodyPr wrap="square">
            <a:spAutoFit/>
          </a:bodyPr>
          <a:lstStyle/>
          <a:p>
            <a:r>
              <a:rPr lang="kk-KZ" sz="2400" b="1" dirty="0">
                <a:solidFill>
                  <a:srgbClr val="7030A0"/>
                </a:solidFill>
                <a:latin typeface="Tahoma" pitchFamily="34" charset="0"/>
                <a:ea typeface="Tahoma" pitchFamily="34" charset="0"/>
                <a:cs typeface="Tahoma" pitchFamily="34" charset="0"/>
              </a:rPr>
              <a:t> </a:t>
            </a:r>
            <a:r>
              <a:rPr lang="kk-KZ" sz="2400" b="1" dirty="0" smtClean="0">
                <a:solidFill>
                  <a:srgbClr val="7030A0"/>
                </a:solidFill>
                <a:latin typeface="Tahoma" pitchFamily="34" charset="0"/>
                <a:ea typeface="Tahoma" pitchFamily="34" charset="0"/>
                <a:cs typeface="Tahoma" pitchFamily="34" charset="0"/>
              </a:rPr>
              <a:t>Жауап үлгісі:</a:t>
            </a:r>
            <a:endParaRPr lang="kk-KZ" sz="2400" b="1" dirty="0">
              <a:solidFill>
                <a:srgbClr val="7030A0"/>
              </a:solidFill>
              <a:latin typeface="Tahoma" pitchFamily="34" charset="0"/>
              <a:ea typeface="Tahoma" pitchFamily="34" charset="0"/>
              <a:cs typeface="Tahoma" pitchFamily="34" charset="0"/>
            </a:endParaRPr>
          </a:p>
          <a:p>
            <a:r>
              <a:rPr lang="kk-KZ" sz="2400" b="1" dirty="0">
                <a:solidFill>
                  <a:srgbClr val="7030A0"/>
                </a:solidFill>
                <a:latin typeface="Tahoma" pitchFamily="34" charset="0"/>
                <a:ea typeface="Tahoma" pitchFamily="34" charset="0"/>
                <a:cs typeface="Tahoma" pitchFamily="34" charset="0"/>
              </a:rPr>
              <a:t> </a:t>
            </a:r>
            <a:endParaRPr lang="ru-RU" sz="2000"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18" name="TextBox 17">
            <a:extLst>
              <a:ext uri="{FF2B5EF4-FFF2-40B4-BE49-F238E27FC236}">
                <a16:creationId xmlns:a16="http://schemas.microsoft.com/office/drawing/2014/main" xmlns="" id="{C71D5CCB-6432-4691-80A0-3792D6950B98}"/>
              </a:ext>
            </a:extLst>
          </p:cNvPr>
          <p:cNvSpPr txBox="1"/>
          <p:nvPr/>
        </p:nvSpPr>
        <p:spPr>
          <a:xfrm>
            <a:off x="983101" y="1973525"/>
            <a:ext cx="7008920" cy="646331"/>
          </a:xfrm>
          <a:prstGeom prst="rect">
            <a:avLst/>
          </a:prstGeom>
          <a:noFill/>
        </p:spPr>
        <p:txBody>
          <a:bodyPr wrap="square">
            <a:spAutoFit/>
          </a:bodyPr>
          <a:lstStyle/>
          <a:p>
            <a:r>
              <a:rPr lang="ru-RU" dirty="0"/>
              <a:t/>
            </a:r>
            <a:br>
              <a:rPr lang="ru-RU" dirty="0"/>
            </a:br>
            <a:endParaRPr lang="ru-RU" dirty="0"/>
          </a:p>
        </p:txBody>
      </p:sp>
      <p:sp>
        <p:nvSpPr>
          <p:cNvPr id="13" name="Прямоугольник 12"/>
          <p:cNvSpPr/>
          <p:nvPr/>
        </p:nvSpPr>
        <p:spPr>
          <a:xfrm>
            <a:off x="2756533" y="1657825"/>
            <a:ext cx="6480231" cy="3077766"/>
          </a:xfrm>
          <a:prstGeom prst="rect">
            <a:avLst/>
          </a:prstGeom>
        </p:spPr>
        <p:txBody>
          <a:bodyPr wrap="square">
            <a:spAutoFit/>
          </a:bodyPr>
          <a:lstStyle/>
          <a:p>
            <a:r>
              <a:rPr lang="ru-RU" sz="2000" b="1" dirty="0">
                <a:solidFill>
                  <a:srgbClr val="002060"/>
                </a:solidFill>
                <a:latin typeface="Times New Roman" panose="02020603050405020304" pitchFamily="18" charset="0"/>
                <a:cs typeface="Times New Roman" panose="02020603050405020304" pitchFamily="18" charset="0"/>
              </a:rPr>
              <a:t>1. </a:t>
            </a:r>
            <a:r>
              <a:rPr lang="ru-RU" sz="2000" b="1" dirty="0" err="1">
                <a:solidFill>
                  <a:srgbClr val="002060"/>
                </a:solidFill>
                <a:latin typeface="Times New Roman" panose="02020603050405020304" pitchFamily="18" charset="0"/>
                <a:cs typeface="Times New Roman" panose="02020603050405020304" pitchFamily="18" charset="0"/>
              </a:rPr>
              <a:t>Зат</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есім</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smtClean="0">
                <a:solidFill>
                  <a:srgbClr val="002060"/>
                </a:solidFill>
                <a:latin typeface="Times New Roman" panose="02020603050405020304" pitchFamily="18" charset="0"/>
                <a:cs typeface="Times New Roman" panose="02020603050405020304" pitchFamily="18" charset="0"/>
              </a:rPr>
              <a:t>(</a:t>
            </a:r>
            <a:r>
              <a:rPr lang="kk-KZ" sz="2000" b="1" dirty="0" smtClean="0">
                <a:solidFill>
                  <a:srgbClr val="002060"/>
                </a:solidFill>
                <a:latin typeface="Times New Roman" panose="02020603050405020304" pitchFamily="18" charset="0"/>
                <a:cs typeface="Times New Roman" panose="02020603050405020304" pitchFamily="18" charset="0"/>
              </a:rPr>
              <a:t>Әбдірахман</a:t>
            </a:r>
            <a:r>
              <a:rPr lang="ru-RU" sz="2000" b="1" dirty="0" smtClean="0">
                <a:solidFill>
                  <a:srgbClr val="002060"/>
                </a:solidFill>
                <a:latin typeface="Times New Roman" panose="02020603050405020304" pitchFamily="18" charset="0"/>
                <a:cs typeface="Times New Roman" panose="02020603050405020304" pitchFamily="18" charset="0"/>
              </a:rPr>
              <a:t>)</a:t>
            </a:r>
            <a:r>
              <a:rPr lang="ru-RU" sz="2000" b="1" dirty="0">
                <a:solidFill>
                  <a:srgbClr val="002060"/>
                </a:solidFill>
                <a:latin typeface="Times New Roman" panose="02020603050405020304" pitchFamily="18" charset="0"/>
                <a:cs typeface="Times New Roman" panose="02020603050405020304" pitchFamily="18" charset="0"/>
              </a:rPr>
              <a:t/>
            </a:r>
            <a:br>
              <a:rPr lang="ru-RU" sz="2000" b="1" dirty="0">
                <a:solidFill>
                  <a:srgbClr val="002060"/>
                </a:solidFill>
                <a:latin typeface="Times New Roman" panose="02020603050405020304" pitchFamily="18" charset="0"/>
                <a:cs typeface="Times New Roman" panose="02020603050405020304" pitchFamily="18" charset="0"/>
              </a:rPr>
            </a:br>
            <a:r>
              <a:rPr lang="ru-RU" sz="2000" b="1" dirty="0">
                <a:solidFill>
                  <a:srgbClr val="002060"/>
                </a:solidFill>
                <a:latin typeface="Times New Roman" panose="02020603050405020304" pitchFamily="18" charset="0"/>
                <a:cs typeface="Times New Roman" panose="02020603050405020304" pitchFamily="18" charset="0"/>
              </a:rPr>
              <a:t/>
            </a:r>
            <a:br>
              <a:rPr lang="ru-RU" sz="2000" b="1" dirty="0">
                <a:solidFill>
                  <a:srgbClr val="002060"/>
                </a:solidFill>
                <a:latin typeface="Times New Roman" panose="02020603050405020304" pitchFamily="18" charset="0"/>
                <a:cs typeface="Times New Roman" panose="02020603050405020304" pitchFamily="18" charset="0"/>
              </a:rPr>
            </a:br>
            <a:r>
              <a:rPr lang="ru-RU" sz="2000" b="1" dirty="0">
                <a:solidFill>
                  <a:srgbClr val="002060"/>
                </a:solidFill>
                <a:latin typeface="Times New Roman" panose="02020603050405020304" pitchFamily="18" charset="0"/>
                <a:cs typeface="Times New Roman" panose="02020603050405020304" pitchFamily="18" charset="0"/>
              </a:rPr>
              <a:t>2. Сын </a:t>
            </a:r>
            <a:r>
              <a:rPr lang="ru-RU" sz="2000" b="1" dirty="0" err="1">
                <a:solidFill>
                  <a:srgbClr val="002060"/>
                </a:solidFill>
                <a:latin typeface="Times New Roman" panose="02020603050405020304" pitchFamily="18" charset="0"/>
                <a:cs typeface="Times New Roman" panose="02020603050405020304" pitchFamily="18" charset="0"/>
              </a:rPr>
              <a:t>есім</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smtClean="0">
                <a:solidFill>
                  <a:srgbClr val="002060"/>
                </a:solidFill>
                <a:latin typeface="Times New Roman" panose="02020603050405020304" pitchFamily="18" charset="0"/>
                <a:cs typeface="Times New Roman" panose="02020603050405020304" pitchFamily="18" charset="0"/>
              </a:rPr>
              <a:t>(</a:t>
            </a:r>
            <a:r>
              <a:rPr lang="ru-RU" sz="2000" b="1" dirty="0" err="1" smtClean="0">
                <a:solidFill>
                  <a:srgbClr val="002060"/>
                </a:solidFill>
                <a:latin typeface="Times New Roman" panose="02020603050405020304" pitchFamily="18" charset="0"/>
                <a:cs typeface="Times New Roman" panose="02020603050405020304" pitchFamily="18" charset="0"/>
              </a:rPr>
              <a:t>Зерек</a:t>
            </a:r>
            <a:r>
              <a:rPr lang="ru-RU" sz="2000" b="1" dirty="0" smtClean="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әділ</a:t>
            </a:r>
            <a:r>
              <a:rPr lang="ru-RU" sz="2000" b="1" dirty="0">
                <a:solidFill>
                  <a:srgbClr val="002060"/>
                </a:solidFill>
                <a:latin typeface="Times New Roman" panose="02020603050405020304" pitchFamily="18" charset="0"/>
                <a:cs typeface="Times New Roman" panose="02020603050405020304" pitchFamily="18" charset="0"/>
              </a:rPr>
              <a:t>)</a:t>
            </a:r>
            <a:br>
              <a:rPr lang="ru-RU" sz="2000" b="1" dirty="0">
                <a:solidFill>
                  <a:srgbClr val="002060"/>
                </a:solidFill>
                <a:latin typeface="Times New Roman" panose="02020603050405020304" pitchFamily="18" charset="0"/>
                <a:cs typeface="Times New Roman" panose="02020603050405020304" pitchFamily="18" charset="0"/>
              </a:rPr>
            </a:br>
            <a:r>
              <a:rPr lang="ru-RU" sz="2000" b="1" dirty="0">
                <a:solidFill>
                  <a:srgbClr val="002060"/>
                </a:solidFill>
                <a:latin typeface="Times New Roman" panose="02020603050405020304" pitchFamily="18" charset="0"/>
                <a:cs typeface="Times New Roman" panose="02020603050405020304" pitchFamily="18" charset="0"/>
              </a:rPr>
              <a:t/>
            </a:r>
            <a:br>
              <a:rPr lang="ru-RU" sz="2000" b="1" dirty="0">
                <a:solidFill>
                  <a:srgbClr val="002060"/>
                </a:solidFill>
                <a:latin typeface="Times New Roman" panose="02020603050405020304" pitchFamily="18" charset="0"/>
                <a:cs typeface="Times New Roman" panose="02020603050405020304" pitchFamily="18" charset="0"/>
              </a:rPr>
            </a:br>
            <a:r>
              <a:rPr lang="ru-RU" sz="2000" b="1" dirty="0">
                <a:solidFill>
                  <a:srgbClr val="002060"/>
                </a:solidFill>
                <a:latin typeface="Times New Roman" panose="02020603050405020304" pitchFamily="18" charset="0"/>
                <a:cs typeface="Times New Roman" panose="02020603050405020304" pitchFamily="18" charset="0"/>
              </a:rPr>
              <a:t>3. </a:t>
            </a:r>
            <a:r>
              <a:rPr lang="ru-RU" sz="2000" b="1" dirty="0" err="1">
                <a:solidFill>
                  <a:srgbClr val="002060"/>
                </a:solidFill>
                <a:latin typeface="Times New Roman" panose="02020603050405020304" pitchFamily="18" charset="0"/>
                <a:cs typeface="Times New Roman" panose="02020603050405020304" pitchFamily="18" charset="0"/>
              </a:rPr>
              <a:t>Етістік</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smtClean="0">
                <a:solidFill>
                  <a:srgbClr val="002060"/>
                </a:solidFill>
                <a:latin typeface="Times New Roman" panose="02020603050405020304" pitchFamily="18" charset="0"/>
                <a:cs typeface="Times New Roman" panose="02020603050405020304" pitchFamily="18" charset="0"/>
              </a:rPr>
              <a:t>( бала </a:t>
            </a:r>
            <a:r>
              <a:rPr lang="ru-RU" sz="2000" b="1" dirty="0" err="1" smtClean="0">
                <a:solidFill>
                  <a:srgbClr val="002060"/>
                </a:solidFill>
                <a:latin typeface="Times New Roman" panose="02020603050405020304" pitchFamily="18" charset="0"/>
                <a:cs typeface="Times New Roman" panose="02020603050405020304" pitchFamily="18" charset="0"/>
              </a:rPr>
              <a:t>оқытты</a:t>
            </a:r>
            <a:r>
              <a:rPr lang="ru-RU" sz="2000" b="1" dirty="0" smtClean="0">
                <a:solidFill>
                  <a:srgbClr val="002060"/>
                </a:solidFill>
                <a:latin typeface="Times New Roman" panose="02020603050405020304" pitchFamily="18" charset="0"/>
                <a:cs typeface="Times New Roman" panose="02020603050405020304" pitchFamily="18" charset="0"/>
              </a:rPr>
              <a:t>, </a:t>
            </a:r>
            <a:r>
              <a:rPr lang="ru-RU" sz="2000" b="1" dirty="0" err="1" smtClean="0">
                <a:solidFill>
                  <a:srgbClr val="002060"/>
                </a:solidFill>
                <a:latin typeface="Times New Roman" panose="02020603050405020304" pitchFamily="18" charset="0"/>
                <a:cs typeface="Times New Roman" panose="02020603050405020304" pitchFamily="18" charset="0"/>
              </a:rPr>
              <a:t>талаптанды</a:t>
            </a:r>
            <a:r>
              <a:rPr lang="ru-RU" sz="2000" b="1" dirty="0" smtClean="0">
                <a:solidFill>
                  <a:srgbClr val="002060"/>
                </a:solidFill>
                <a:latin typeface="Times New Roman" panose="02020603050405020304" pitchFamily="18" charset="0"/>
                <a:cs typeface="Times New Roman" panose="02020603050405020304" pitchFamily="18" charset="0"/>
              </a:rPr>
              <a:t>, </a:t>
            </a:r>
            <a:r>
              <a:rPr lang="ru-RU" sz="2000" b="1" dirty="0" err="1" smtClean="0">
                <a:solidFill>
                  <a:srgbClr val="002060"/>
                </a:solidFill>
                <a:latin typeface="Times New Roman" panose="02020603050405020304" pitchFamily="18" charset="0"/>
                <a:cs typeface="Times New Roman" panose="02020603050405020304" pitchFamily="18" charset="0"/>
              </a:rPr>
              <a:t>үйретті</a:t>
            </a:r>
            <a:r>
              <a:rPr lang="ru-RU" sz="2000" b="1" dirty="0" smtClean="0">
                <a:solidFill>
                  <a:srgbClr val="002060"/>
                </a:solidFill>
                <a:latin typeface="Times New Roman" panose="02020603050405020304" pitchFamily="18" charset="0"/>
                <a:cs typeface="Times New Roman" panose="02020603050405020304" pitchFamily="18" charset="0"/>
              </a:rPr>
              <a:t>)</a:t>
            </a:r>
            <a:r>
              <a:rPr lang="ru-RU" sz="2000" b="1" dirty="0">
                <a:solidFill>
                  <a:srgbClr val="002060"/>
                </a:solidFill>
                <a:latin typeface="Times New Roman" panose="02020603050405020304" pitchFamily="18" charset="0"/>
                <a:cs typeface="Times New Roman" panose="02020603050405020304" pitchFamily="18" charset="0"/>
              </a:rPr>
              <a:t/>
            </a:r>
            <a:br>
              <a:rPr lang="ru-RU" sz="2000" b="1" dirty="0">
                <a:solidFill>
                  <a:srgbClr val="002060"/>
                </a:solidFill>
                <a:latin typeface="Times New Roman" panose="02020603050405020304" pitchFamily="18" charset="0"/>
                <a:cs typeface="Times New Roman" panose="02020603050405020304" pitchFamily="18" charset="0"/>
              </a:rPr>
            </a:br>
            <a:r>
              <a:rPr lang="ru-RU" sz="2000" b="1" dirty="0">
                <a:solidFill>
                  <a:srgbClr val="002060"/>
                </a:solidFill>
                <a:latin typeface="Times New Roman" panose="02020603050405020304" pitchFamily="18" charset="0"/>
                <a:cs typeface="Times New Roman" panose="02020603050405020304" pitchFamily="18" charset="0"/>
              </a:rPr>
              <a:t/>
            </a:r>
            <a:br>
              <a:rPr lang="ru-RU" sz="2000" b="1" dirty="0">
                <a:solidFill>
                  <a:srgbClr val="002060"/>
                </a:solidFill>
                <a:latin typeface="Times New Roman" panose="02020603050405020304" pitchFamily="18" charset="0"/>
                <a:cs typeface="Times New Roman" panose="02020603050405020304" pitchFamily="18" charset="0"/>
              </a:rPr>
            </a:br>
            <a:r>
              <a:rPr lang="ru-RU" sz="2000" b="1" dirty="0">
                <a:solidFill>
                  <a:srgbClr val="002060"/>
                </a:solidFill>
                <a:latin typeface="Times New Roman" panose="02020603050405020304" pitchFamily="18" charset="0"/>
                <a:cs typeface="Times New Roman" panose="02020603050405020304" pitchFamily="18" charset="0"/>
              </a:rPr>
              <a:t>4. </a:t>
            </a:r>
            <a:r>
              <a:rPr lang="ru-RU" sz="2000" b="1" dirty="0" err="1">
                <a:solidFill>
                  <a:srgbClr val="002060"/>
                </a:solidFill>
                <a:latin typeface="Times New Roman" panose="02020603050405020304" pitchFamily="18" charset="0"/>
                <a:cs typeface="Times New Roman" panose="02020603050405020304" pitchFamily="18" charset="0"/>
              </a:rPr>
              <a:t>Сөйлем</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құрау</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smtClean="0">
                <a:solidFill>
                  <a:srgbClr val="002060"/>
                </a:solidFill>
                <a:latin typeface="Times New Roman" panose="02020603050405020304" pitchFamily="18" charset="0"/>
                <a:cs typeface="Times New Roman" panose="02020603050405020304" pitchFamily="18" charset="0"/>
              </a:rPr>
              <a:t>(</a:t>
            </a:r>
            <a:r>
              <a:rPr lang="ru-RU" sz="2000" b="1" dirty="0" err="1" smtClean="0">
                <a:solidFill>
                  <a:srgbClr val="002060"/>
                </a:solidFill>
                <a:latin typeface="Times New Roman" panose="02020603050405020304" pitchFamily="18" charset="0"/>
                <a:cs typeface="Times New Roman" panose="02020603050405020304" pitchFamily="18" charset="0"/>
              </a:rPr>
              <a:t>Әбдірахман</a:t>
            </a:r>
            <a:r>
              <a:rPr lang="ru-RU" sz="2000" b="1" dirty="0" smtClean="0">
                <a:solidFill>
                  <a:srgbClr val="002060"/>
                </a:solidFill>
                <a:latin typeface="Times New Roman" panose="02020603050405020304" pitchFamily="18" charset="0"/>
                <a:cs typeface="Times New Roman" panose="02020603050405020304" pitchFamily="18" charset="0"/>
              </a:rPr>
              <a:t> – </a:t>
            </a:r>
            <a:r>
              <a:rPr lang="ru-RU" sz="2000" b="1" dirty="0" err="1" smtClean="0">
                <a:solidFill>
                  <a:srgbClr val="002060"/>
                </a:solidFill>
                <a:latin typeface="Times New Roman" panose="02020603050405020304" pitchFamily="18" charset="0"/>
                <a:cs typeface="Times New Roman" panose="02020603050405020304" pitchFamily="18" charset="0"/>
              </a:rPr>
              <a:t>білімге</a:t>
            </a:r>
            <a:r>
              <a:rPr lang="ru-RU" sz="2000" b="1" dirty="0" smtClean="0">
                <a:solidFill>
                  <a:srgbClr val="002060"/>
                </a:solidFill>
                <a:latin typeface="Times New Roman" panose="02020603050405020304" pitchFamily="18" charset="0"/>
                <a:cs typeface="Times New Roman" panose="02020603050405020304" pitchFamily="18" charset="0"/>
              </a:rPr>
              <a:t> </a:t>
            </a:r>
            <a:r>
              <a:rPr lang="ru-RU" sz="2000" b="1" dirty="0" err="1" smtClean="0">
                <a:solidFill>
                  <a:srgbClr val="002060"/>
                </a:solidFill>
                <a:latin typeface="Times New Roman" panose="02020603050405020304" pitchFamily="18" charset="0"/>
                <a:cs typeface="Times New Roman" panose="02020603050405020304" pitchFamily="18" charset="0"/>
              </a:rPr>
              <a:t>құштар</a:t>
            </a:r>
            <a:r>
              <a:rPr lang="ru-RU" sz="2000" b="1" dirty="0" smtClean="0">
                <a:solidFill>
                  <a:srgbClr val="002060"/>
                </a:solidFill>
                <a:latin typeface="Times New Roman" panose="02020603050405020304" pitchFamily="18" charset="0"/>
                <a:cs typeface="Times New Roman" panose="02020603050405020304" pitchFamily="18" charset="0"/>
              </a:rPr>
              <a:t> </a:t>
            </a:r>
            <a:r>
              <a:rPr lang="ru-RU" sz="2000" b="1" dirty="0" err="1" smtClean="0">
                <a:solidFill>
                  <a:srgbClr val="002060"/>
                </a:solidFill>
                <a:latin typeface="Times New Roman" panose="02020603050405020304" pitchFamily="18" charset="0"/>
                <a:cs typeface="Times New Roman" panose="02020603050405020304" pitchFamily="18" charset="0"/>
              </a:rPr>
              <a:t>жан</a:t>
            </a:r>
            <a:r>
              <a:rPr lang="ru-RU" sz="2000" b="1" dirty="0" smtClean="0">
                <a:solidFill>
                  <a:srgbClr val="002060"/>
                </a:solidFill>
                <a:latin typeface="Times New Roman" panose="02020603050405020304" pitchFamily="18" charset="0"/>
                <a:cs typeface="Times New Roman" panose="02020603050405020304" pitchFamily="18" charset="0"/>
              </a:rPr>
              <a:t>.)</a:t>
            </a:r>
            <a:r>
              <a:rPr lang="ru-RU" sz="2000" b="1" dirty="0">
                <a:solidFill>
                  <a:srgbClr val="002060"/>
                </a:solidFill>
                <a:latin typeface="Times New Roman" panose="02020603050405020304" pitchFamily="18" charset="0"/>
                <a:cs typeface="Times New Roman" panose="02020603050405020304" pitchFamily="18" charset="0"/>
              </a:rPr>
              <a:t/>
            </a:r>
            <a:br>
              <a:rPr lang="ru-RU" sz="2000" b="1" dirty="0">
                <a:solidFill>
                  <a:srgbClr val="002060"/>
                </a:solidFill>
                <a:latin typeface="Times New Roman" panose="02020603050405020304" pitchFamily="18" charset="0"/>
                <a:cs typeface="Times New Roman" panose="02020603050405020304" pitchFamily="18" charset="0"/>
              </a:rPr>
            </a:br>
            <a:r>
              <a:rPr lang="ru-RU" sz="2000" b="1" dirty="0">
                <a:solidFill>
                  <a:srgbClr val="002060"/>
                </a:solidFill>
                <a:latin typeface="Times New Roman" panose="02020603050405020304" pitchFamily="18" charset="0"/>
                <a:cs typeface="Times New Roman" panose="02020603050405020304" pitchFamily="18" charset="0"/>
              </a:rPr>
              <a:t/>
            </a:r>
            <a:br>
              <a:rPr lang="ru-RU" sz="2000" b="1" dirty="0">
                <a:solidFill>
                  <a:srgbClr val="002060"/>
                </a:solidFill>
                <a:latin typeface="Times New Roman" panose="02020603050405020304" pitchFamily="18" charset="0"/>
                <a:cs typeface="Times New Roman" panose="02020603050405020304" pitchFamily="18" charset="0"/>
              </a:rPr>
            </a:br>
            <a:r>
              <a:rPr lang="ru-RU" sz="2000" b="1" dirty="0">
                <a:solidFill>
                  <a:srgbClr val="002060"/>
                </a:solidFill>
                <a:latin typeface="Times New Roman" panose="02020603050405020304" pitchFamily="18" charset="0"/>
                <a:cs typeface="Times New Roman" panose="02020603050405020304" pitchFamily="18" charset="0"/>
              </a:rPr>
              <a:t>5. </a:t>
            </a:r>
            <a:r>
              <a:rPr lang="ru-RU" sz="2000" b="1" dirty="0" smtClean="0">
                <a:solidFill>
                  <a:srgbClr val="002060"/>
                </a:solidFill>
                <a:latin typeface="Times New Roman" panose="02020603050405020304" pitchFamily="18" charset="0"/>
                <a:cs typeface="Times New Roman" panose="02020603050405020304" pitchFamily="18" charset="0"/>
              </a:rPr>
              <a:t> (</a:t>
            </a:r>
            <a:r>
              <a:rPr lang="ru-RU" sz="2000" b="1" dirty="0" err="1" smtClean="0">
                <a:solidFill>
                  <a:srgbClr val="002060"/>
                </a:solidFill>
                <a:latin typeface="Times New Roman" panose="02020603050405020304" pitchFamily="18" charset="0"/>
                <a:cs typeface="Times New Roman" panose="02020603050405020304" pitchFamily="18" charset="0"/>
              </a:rPr>
              <a:t>Ұстаз</a:t>
            </a:r>
            <a:r>
              <a:rPr lang="ru-RU" sz="2000" b="1" dirty="0" smtClean="0">
                <a:solidFill>
                  <a:srgbClr val="002060"/>
                </a:solidFill>
                <a:latin typeface="Times New Roman" panose="02020603050405020304" pitchFamily="18" charset="0"/>
                <a:cs typeface="Times New Roman" panose="02020603050405020304" pitchFamily="18" charset="0"/>
              </a:rPr>
              <a:t>)</a:t>
            </a:r>
            <a:r>
              <a:rPr lang="ru-RU" sz="1400" b="1" dirty="0">
                <a:solidFill>
                  <a:srgbClr val="002060"/>
                </a:solidFill>
                <a:latin typeface="Times New Roman" pitchFamily="18" charset="0"/>
                <a:cs typeface="Times New Roman" pitchFamily="18" charset="0"/>
              </a:rPr>
              <a:t/>
            </a:r>
            <a:br>
              <a:rPr lang="ru-RU" sz="1400" b="1" dirty="0">
                <a:solidFill>
                  <a:srgbClr val="002060"/>
                </a:solidFill>
                <a:latin typeface="Times New Roman" pitchFamily="18" charset="0"/>
                <a:cs typeface="Times New Roman" pitchFamily="18" charset="0"/>
              </a:rPr>
            </a:br>
            <a:endParaRPr lang="ru-RU" sz="14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2234597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906011" y="449650"/>
            <a:ext cx="9979311" cy="1508105"/>
          </a:xfrm>
          <a:prstGeom prst="rect">
            <a:avLst/>
          </a:prstGeom>
        </p:spPr>
        <p:txBody>
          <a:bodyPr wrap="square">
            <a:spAutoFit/>
          </a:bodyPr>
          <a:lstStyle/>
          <a:p>
            <a:r>
              <a:rPr lang="kk-KZ" sz="2400" b="1" dirty="0">
                <a:solidFill>
                  <a:srgbClr val="7030A0"/>
                </a:solidFill>
                <a:latin typeface="Tahoma" pitchFamily="34" charset="0"/>
                <a:ea typeface="Tahoma" pitchFamily="34" charset="0"/>
                <a:cs typeface="Tahoma" pitchFamily="34" charset="0"/>
              </a:rPr>
              <a:t> </a:t>
            </a:r>
            <a:r>
              <a:rPr lang="kk-KZ" sz="2400" b="1" dirty="0" smtClean="0">
                <a:solidFill>
                  <a:srgbClr val="7030A0"/>
                </a:solidFill>
                <a:latin typeface="Tahoma" pitchFamily="34" charset="0"/>
                <a:ea typeface="Tahoma" pitchFamily="34" charset="0"/>
                <a:cs typeface="Tahoma" pitchFamily="34" charset="0"/>
              </a:rPr>
              <a:t>4-тапсырма.  Автордың  </a:t>
            </a:r>
            <a:r>
              <a:rPr lang="kk-KZ" sz="2400" b="1" dirty="0">
                <a:solidFill>
                  <a:srgbClr val="7030A0"/>
                </a:solidFill>
                <a:latin typeface="Tahoma" pitchFamily="34" charset="0"/>
                <a:ea typeface="Tahoma" pitchFamily="34" charset="0"/>
                <a:cs typeface="Tahoma" pitchFamily="34" charset="0"/>
              </a:rPr>
              <a:t>«Шұғаның белгісі» хикаятын жазудағы негізгі айтар ойын өз ойыңызбен түсіндіріп жазыңыз? </a:t>
            </a:r>
          </a:p>
          <a:p>
            <a:r>
              <a:rPr lang="kk-KZ" sz="2000" b="1" dirty="0">
                <a:latin typeface="Tahoma" pitchFamily="34" charset="0"/>
                <a:ea typeface="Tahoma" pitchFamily="34" charset="0"/>
                <a:cs typeface="Tahoma" pitchFamily="34" charset="0"/>
              </a:rPr>
              <a:t> </a:t>
            </a:r>
            <a:endParaRPr lang="ru-RU" sz="2000" dirty="0">
              <a:latin typeface="Tahoma" pitchFamily="34" charset="0"/>
              <a:ea typeface="Tahoma" pitchFamily="34" charset="0"/>
              <a:cs typeface="Tahoma" pitchFamily="34" charset="0"/>
            </a:endParaRPr>
          </a:p>
        </p:txBody>
      </p:sp>
      <p:pic>
        <p:nvPicPr>
          <p:cNvPr id="3074" name="Picture 2" descr="C:\Users\котен\Desktop\5 сынып\Img_boo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5650" y="1693963"/>
            <a:ext cx="2828014" cy="3896200"/>
          </a:xfrm>
          <a:prstGeom prst="rect">
            <a:avLst/>
          </a:prstGeom>
          <a:noFill/>
          <a:extLst>
            <a:ext uri="{909E8E84-426E-40DD-AFC4-6F175D3DCCD1}">
              <a14:hiddenFill xmlns:a14="http://schemas.microsoft.com/office/drawing/2010/main">
                <a:solidFill>
                  <a:srgbClr val="FFFFFF"/>
                </a:solidFill>
              </a14:hiddenFill>
            </a:ext>
          </a:extLst>
        </p:spPr>
      </p:pic>
      <p:sp>
        <p:nvSpPr>
          <p:cNvPr id="13" name="Прямоугольник 12"/>
          <p:cNvSpPr/>
          <p:nvPr/>
        </p:nvSpPr>
        <p:spPr>
          <a:xfrm>
            <a:off x="4663251" y="3355356"/>
            <a:ext cx="6096000" cy="1754326"/>
          </a:xfrm>
          <a:prstGeom prst="rect">
            <a:avLst/>
          </a:prstGeom>
        </p:spPr>
        <p:txBody>
          <a:bodyPr>
            <a:spAutoFit/>
          </a:bodyPr>
          <a:lstStyle/>
          <a:p>
            <a:pPr algn="just">
              <a:spcAft>
                <a:spcPts val="0"/>
              </a:spcAft>
            </a:pPr>
            <a:r>
              <a:rPr lang="kk-KZ" b="1" dirty="0">
                <a:latin typeface="Times New Roman"/>
                <a:ea typeface="Calibri"/>
                <a:cs typeface="Times New Roman"/>
              </a:rPr>
              <a:t>Дескриптор:</a:t>
            </a:r>
          </a:p>
          <a:p>
            <a:pPr marL="342900" indent="-342900">
              <a:spcAft>
                <a:spcPts val="0"/>
              </a:spcAft>
              <a:buFont typeface="Arial" panose="020B0604020202020204" pitchFamily="34" charset="0"/>
              <a:buChar char="•"/>
            </a:pPr>
            <a:r>
              <a:rPr lang="ru-RU" dirty="0" err="1">
                <a:latin typeface="Times New Roman" panose="02020603050405020304" pitchFamily="18" charset="0"/>
                <a:ea typeface="Calibri"/>
                <a:cs typeface="Times New Roman" panose="02020603050405020304" pitchFamily="18" charset="0"/>
              </a:rPr>
              <a:t>автордың</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жазу</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стиліне</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сүйеніп</a:t>
            </a:r>
            <a:r>
              <a:rPr lang="ru-RU" dirty="0">
                <a:latin typeface="Times New Roman" panose="02020603050405020304" pitchFamily="18" charset="0"/>
                <a:ea typeface="Calibri"/>
                <a:cs typeface="Times New Roman" panose="02020603050405020304" pitchFamily="18" charset="0"/>
              </a:rPr>
              <a:t>, </a:t>
            </a:r>
            <a:r>
              <a:rPr lang="ru-RU" dirty="0" smtClean="0">
                <a:latin typeface="Times New Roman" panose="02020603050405020304" pitchFamily="18" charset="0"/>
                <a:ea typeface="Calibri"/>
                <a:cs typeface="Times New Roman" panose="02020603050405020304" pitchFamily="18" charset="0"/>
              </a:rPr>
              <a:t>                                                </a:t>
            </a:r>
            <a:r>
              <a:rPr lang="ru-RU" dirty="0" err="1" smtClean="0">
                <a:latin typeface="Times New Roman" panose="02020603050405020304" pitchFamily="18" charset="0"/>
                <a:ea typeface="Calibri"/>
                <a:cs typeface="Times New Roman" panose="02020603050405020304" pitchFamily="18" charset="0"/>
              </a:rPr>
              <a:t>шығарманы</a:t>
            </a:r>
            <a:r>
              <a:rPr lang="ru-RU" dirty="0" smtClean="0">
                <a:latin typeface="Times New Roman" panose="02020603050405020304" pitchFamily="18" charset="0"/>
                <a:ea typeface="Calibri"/>
                <a:cs typeface="Times New Roman" panose="02020603050405020304" pitchFamily="18" charset="0"/>
              </a:rPr>
              <a:t> </a:t>
            </a:r>
            <a:r>
              <a:rPr lang="ru-RU" dirty="0" err="1" smtClean="0">
                <a:latin typeface="Times New Roman" panose="02020603050405020304" pitchFamily="18" charset="0"/>
                <a:ea typeface="Calibri"/>
                <a:cs typeface="Times New Roman" panose="02020603050405020304" pitchFamily="18" charset="0"/>
              </a:rPr>
              <a:t>өз</a:t>
            </a:r>
            <a:r>
              <a:rPr lang="ru-RU" dirty="0" smtClean="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ойымен</a:t>
            </a:r>
            <a:r>
              <a:rPr lang="ru-RU" dirty="0">
                <a:latin typeface="Times New Roman" panose="02020603050405020304" pitchFamily="18" charset="0"/>
                <a:ea typeface="Calibri"/>
                <a:cs typeface="Times New Roman" panose="02020603050405020304" pitchFamily="18" charset="0"/>
              </a:rPr>
              <a:t> </a:t>
            </a:r>
            <a:r>
              <a:rPr lang="ru-RU" dirty="0" err="1" smtClean="0">
                <a:latin typeface="Times New Roman" panose="02020603050405020304" pitchFamily="18" charset="0"/>
                <a:ea typeface="Calibri"/>
                <a:cs typeface="Times New Roman" panose="02020603050405020304" pitchFamily="18" charset="0"/>
              </a:rPr>
              <a:t>түсіндіреді</a:t>
            </a:r>
            <a:r>
              <a:rPr lang="ru-RU" dirty="0" smtClean="0">
                <a:latin typeface="Times New Roman" panose="02020603050405020304" pitchFamily="18" charset="0"/>
                <a:ea typeface="Calibri"/>
                <a:cs typeface="Times New Roman" panose="02020603050405020304" pitchFamily="18" charset="0"/>
              </a:rPr>
              <a:t>;  </a:t>
            </a:r>
            <a:endParaRPr lang="ru-RU" dirty="0">
              <a:latin typeface="Times New Roman" panose="02020603050405020304" pitchFamily="18" charset="0"/>
              <a:ea typeface="Calibri"/>
              <a:cs typeface="Times New Roman" panose="02020603050405020304" pitchFamily="18" charset="0"/>
            </a:endParaRPr>
          </a:p>
          <a:p>
            <a:pPr marL="342900" indent="-342900" algn="just">
              <a:spcAft>
                <a:spcPts val="0"/>
              </a:spcAft>
              <a:buFont typeface="Arial" panose="020B0604020202020204" pitchFamily="34" charset="0"/>
              <a:buChar char="•"/>
            </a:pPr>
            <a:r>
              <a:rPr lang="ru-RU" dirty="0" err="1" smtClean="0">
                <a:latin typeface="Times New Roman" panose="02020603050405020304" pitchFamily="18" charset="0"/>
                <a:ea typeface="Calibri"/>
                <a:cs typeface="Times New Roman" panose="02020603050405020304" pitchFamily="18" charset="0"/>
              </a:rPr>
              <a:t>Шығармаға</a:t>
            </a:r>
            <a:r>
              <a:rPr lang="ru-RU" dirty="0" smtClean="0">
                <a:latin typeface="Times New Roman" panose="02020603050405020304" pitchFamily="18" charset="0"/>
                <a:ea typeface="Calibri"/>
                <a:cs typeface="Times New Roman" panose="02020603050405020304" pitchFamily="18" charset="0"/>
              </a:rPr>
              <a:t> </a:t>
            </a:r>
            <a:r>
              <a:rPr lang="ru-RU" dirty="0" err="1" smtClean="0">
                <a:latin typeface="Times New Roman" panose="02020603050405020304" pitchFamily="18" charset="0"/>
                <a:ea typeface="Calibri"/>
                <a:cs typeface="Times New Roman" panose="02020603050405020304" pitchFamily="18" charset="0"/>
              </a:rPr>
              <a:t>өз</a:t>
            </a:r>
            <a:r>
              <a:rPr lang="ru-RU" dirty="0" smtClean="0">
                <a:latin typeface="Times New Roman" panose="02020603050405020304" pitchFamily="18" charset="0"/>
                <a:ea typeface="Calibri"/>
                <a:cs typeface="Times New Roman" panose="02020603050405020304" pitchFamily="18" charset="0"/>
              </a:rPr>
              <a:t> </a:t>
            </a:r>
            <a:r>
              <a:rPr lang="ru-RU" dirty="0" err="1" smtClean="0">
                <a:latin typeface="Times New Roman" panose="02020603050405020304" pitchFamily="18" charset="0"/>
                <a:ea typeface="Calibri"/>
                <a:cs typeface="Times New Roman" panose="02020603050405020304" pitchFamily="18" charset="0"/>
              </a:rPr>
              <a:t>ойын</a:t>
            </a:r>
            <a:r>
              <a:rPr lang="ru-RU" dirty="0" smtClean="0">
                <a:latin typeface="Times New Roman" panose="02020603050405020304" pitchFamily="18" charset="0"/>
                <a:ea typeface="Calibri"/>
                <a:cs typeface="Times New Roman" panose="02020603050405020304" pitchFamily="18" charset="0"/>
              </a:rPr>
              <a:t> </a:t>
            </a:r>
            <a:r>
              <a:rPr lang="ru-RU" dirty="0" err="1" smtClean="0">
                <a:latin typeface="Times New Roman" panose="02020603050405020304" pitchFamily="18" charset="0"/>
                <a:ea typeface="Calibri"/>
                <a:cs typeface="Times New Roman" panose="02020603050405020304" pitchFamily="18" charset="0"/>
              </a:rPr>
              <a:t>білдіру</a:t>
            </a:r>
            <a:r>
              <a:rPr lang="ru-RU" dirty="0" smtClean="0">
                <a:latin typeface="Times New Roman" panose="02020603050405020304" pitchFamily="18" charset="0"/>
                <a:ea typeface="Calibri"/>
                <a:cs typeface="Times New Roman" panose="02020603050405020304" pitchFamily="18" charset="0"/>
              </a:rPr>
              <a:t> </a:t>
            </a:r>
            <a:r>
              <a:rPr lang="ru-RU" dirty="0" err="1" smtClean="0">
                <a:latin typeface="Times New Roman" panose="02020603050405020304" pitchFamily="18" charset="0"/>
                <a:ea typeface="Calibri"/>
                <a:cs typeface="Times New Roman" panose="02020603050405020304" pitchFamily="18" charset="0"/>
              </a:rPr>
              <a:t>арқылы</a:t>
            </a:r>
            <a:r>
              <a:rPr lang="ru-RU" dirty="0" smtClean="0">
                <a:latin typeface="Times New Roman" panose="02020603050405020304" pitchFamily="18" charset="0"/>
                <a:ea typeface="Calibri"/>
                <a:cs typeface="Times New Roman" panose="02020603050405020304" pitchFamily="18" charset="0"/>
              </a:rPr>
              <a:t> </a:t>
            </a:r>
          </a:p>
          <a:p>
            <a:pPr algn="just">
              <a:spcAft>
                <a:spcPts val="0"/>
              </a:spcAft>
            </a:pPr>
            <a:r>
              <a:rPr lang="ru-RU" dirty="0">
                <a:latin typeface="Times New Roman" panose="02020603050405020304" pitchFamily="18" charset="0"/>
                <a:ea typeface="Calibri"/>
                <a:cs typeface="Times New Roman" panose="02020603050405020304" pitchFamily="18" charset="0"/>
              </a:rPr>
              <a:t> </a:t>
            </a:r>
            <a:r>
              <a:rPr lang="ru-RU" dirty="0" smtClean="0">
                <a:latin typeface="Times New Roman" panose="02020603050405020304" pitchFamily="18" charset="0"/>
                <a:ea typeface="Calibri"/>
                <a:cs typeface="Times New Roman" panose="02020603050405020304" pitchFamily="18" charset="0"/>
              </a:rPr>
              <a:t>     </a:t>
            </a:r>
            <a:r>
              <a:rPr lang="ru-RU" dirty="0" err="1" smtClean="0">
                <a:latin typeface="Times New Roman" panose="02020603050405020304" pitchFamily="18" charset="0"/>
                <a:ea typeface="Calibri"/>
                <a:cs typeface="Times New Roman" panose="02020603050405020304" pitchFamily="18" charset="0"/>
              </a:rPr>
              <a:t>жазу</a:t>
            </a:r>
            <a:r>
              <a:rPr lang="ru-RU" dirty="0" smtClean="0">
                <a:latin typeface="Times New Roman" panose="02020603050405020304" pitchFamily="18" charset="0"/>
                <a:ea typeface="Calibri"/>
                <a:cs typeface="Times New Roman" panose="02020603050405020304" pitchFamily="18" charset="0"/>
              </a:rPr>
              <a:t> </a:t>
            </a:r>
            <a:r>
              <a:rPr lang="ru-RU" dirty="0" err="1" smtClean="0">
                <a:latin typeface="Times New Roman" panose="02020603050405020304" pitchFamily="18" charset="0"/>
                <a:ea typeface="Calibri"/>
                <a:cs typeface="Times New Roman" panose="02020603050405020304" pitchFamily="18" charset="0"/>
              </a:rPr>
              <a:t>стилі</a:t>
            </a:r>
            <a:r>
              <a:rPr lang="ru-RU" dirty="0" smtClean="0">
                <a:latin typeface="Times New Roman" panose="02020603050405020304" pitchFamily="18" charset="0"/>
                <a:ea typeface="Calibri"/>
                <a:cs typeface="Times New Roman" panose="02020603050405020304" pitchFamily="18" charset="0"/>
              </a:rPr>
              <a:t> </a:t>
            </a:r>
            <a:r>
              <a:rPr lang="ru-RU" dirty="0" err="1" smtClean="0">
                <a:latin typeface="Times New Roman" panose="02020603050405020304" pitchFamily="18" charset="0"/>
                <a:ea typeface="Calibri"/>
                <a:cs typeface="Times New Roman" panose="02020603050405020304" pitchFamily="18" charset="0"/>
              </a:rPr>
              <a:t>қалыптасады</a:t>
            </a:r>
            <a:endParaRPr lang="ru-RU" dirty="0" smtClean="0">
              <a:latin typeface="Times New Roman" panose="02020603050405020304" pitchFamily="18" charset="0"/>
              <a:ea typeface="Calibri"/>
              <a:cs typeface="Times New Roman" panose="02020603050405020304" pitchFamily="18" charset="0"/>
            </a:endParaRPr>
          </a:p>
          <a:p>
            <a:pPr algn="just">
              <a:spcAft>
                <a:spcPts val="0"/>
              </a:spcAft>
            </a:pPr>
            <a:r>
              <a:rPr lang="ru-RU" dirty="0">
                <a:latin typeface="Times New Roman" panose="02020603050405020304" pitchFamily="18" charset="0"/>
                <a:ea typeface="Calibri"/>
                <a:cs typeface="Times New Roman" panose="02020603050405020304" pitchFamily="18" charset="0"/>
              </a:rPr>
              <a:t> </a:t>
            </a:r>
            <a:r>
              <a:rPr lang="ru-RU" dirty="0" smtClean="0">
                <a:latin typeface="Times New Roman" panose="02020603050405020304" pitchFamily="18" charset="0"/>
                <a:ea typeface="Calibri"/>
                <a:cs typeface="Times New Roman" panose="02020603050405020304" pitchFamily="18" charset="0"/>
              </a:rPr>
              <a:t>     </a:t>
            </a:r>
            <a:endParaRPr lang="ru-RU" dirty="0">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30180917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906011" y="449650"/>
            <a:ext cx="9979311" cy="1138773"/>
          </a:xfrm>
          <a:prstGeom prst="rect">
            <a:avLst/>
          </a:prstGeom>
        </p:spPr>
        <p:txBody>
          <a:bodyPr wrap="square">
            <a:spAutoFit/>
          </a:bodyPr>
          <a:lstStyle/>
          <a:p>
            <a:r>
              <a:rPr lang="kk-KZ" sz="2400" b="1" dirty="0">
                <a:solidFill>
                  <a:srgbClr val="7030A0"/>
                </a:solidFill>
                <a:latin typeface="Tahoma" pitchFamily="34" charset="0"/>
                <a:ea typeface="Tahoma" pitchFamily="34" charset="0"/>
                <a:cs typeface="Tahoma" pitchFamily="34" charset="0"/>
              </a:rPr>
              <a:t> Жауап үлгісі:</a:t>
            </a:r>
          </a:p>
          <a:p>
            <a:endParaRPr lang="kk-KZ" sz="2400" b="1" dirty="0">
              <a:solidFill>
                <a:srgbClr val="7030A0"/>
              </a:solidFill>
              <a:latin typeface="Tahoma" pitchFamily="34" charset="0"/>
              <a:ea typeface="Tahoma" pitchFamily="34" charset="0"/>
              <a:cs typeface="Tahoma" pitchFamily="34" charset="0"/>
            </a:endParaRPr>
          </a:p>
          <a:p>
            <a:r>
              <a:rPr lang="kk-KZ" sz="2000" b="1" dirty="0">
                <a:latin typeface="Tahoma" pitchFamily="34" charset="0"/>
                <a:ea typeface="Tahoma" pitchFamily="34" charset="0"/>
                <a:cs typeface="Tahoma" pitchFamily="34" charset="0"/>
              </a:rPr>
              <a:t> </a:t>
            </a:r>
            <a:endParaRPr lang="ru-RU" sz="2000" dirty="0">
              <a:latin typeface="Tahoma" pitchFamily="34" charset="0"/>
              <a:ea typeface="Tahoma" pitchFamily="34" charset="0"/>
              <a:cs typeface="Tahoma" pitchFamily="34" charset="0"/>
            </a:endParaRPr>
          </a:p>
        </p:txBody>
      </p:sp>
      <p:sp>
        <p:nvSpPr>
          <p:cNvPr id="12" name="Прямоугольник 11"/>
          <p:cNvSpPr/>
          <p:nvPr/>
        </p:nvSpPr>
        <p:spPr>
          <a:xfrm>
            <a:off x="1232451" y="1588423"/>
            <a:ext cx="8317865" cy="3477875"/>
          </a:xfrm>
          <a:prstGeom prst="rect">
            <a:avLst/>
          </a:prstGeom>
        </p:spPr>
        <p:txBody>
          <a:bodyPr wrap="square">
            <a:spAutoFit/>
          </a:bodyPr>
          <a:lstStyle/>
          <a:p>
            <a:pPr algn="just"/>
            <a:r>
              <a:rPr lang="ru-RU" i="1" dirty="0">
                <a:latin typeface="Times New Roman"/>
                <a:ea typeface="Calibri"/>
              </a:rPr>
              <a:t> </a:t>
            </a:r>
            <a:r>
              <a:rPr lang="kk-KZ" sz="2000" i="1" dirty="0">
                <a:solidFill>
                  <a:srgbClr val="000000"/>
                </a:solidFill>
                <a:effectLst>
                  <a:outerShdw blurRad="38100" dist="38100" dir="2700000" algn="tl">
                    <a:srgbClr val="000000">
                      <a:alpha val="43137"/>
                    </a:srgbClr>
                  </a:outerShdw>
                </a:effectLst>
                <a:latin typeface="Times New Roman"/>
                <a:ea typeface="Calibri"/>
              </a:rPr>
              <a:t>«Шұғаның белгісі» - қазақ прозасының шоқтығы биік туындыларының бірі. Мұнда кейіпкер образдары біртіндеп, оқиға желісі бойынша, басынан өткен істердің арқасында анықталып, көрініп отырады. Махаббатқа деген адалдық, ақылдылық, сезімнің нәзік тұстары қазақ жастарына тән әдеп пен иба салт-дәстүрге сіңіріле отырып баяндалған. Жазушы Шұғаның ажарлығымен қоса мінезінің салмақты, ұстамды, ақылды екенін көрсетеді. Өз заманының қыздарымен салыстыру арқылы Шұғаны биікке көтереді. Әрине, бұл көпке күйе жағу емес. Ал «Сол Шұғалар хатты зорға танушы еді. Сонда да осы күнгінің оқыған он қызына бергісіз еді» деу арқылы Шұғаның зеректігінен, білімпаздығынан хабар береді. </a:t>
            </a:r>
            <a:endParaRPr lang="ru-RU" sz="2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356437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906011" y="449650"/>
            <a:ext cx="9979311" cy="1508105"/>
          </a:xfrm>
          <a:prstGeom prst="rect">
            <a:avLst/>
          </a:prstGeom>
        </p:spPr>
        <p:txBody>
          <a:bodyPr wrap="square">
            <a:spAutoFit/>
          </a:bodyPr>
          <a:lstStyle/>
          <a:p>
            <a:r>
              <a:rPr lang="kk-KZ" sz="2400" b="1" dirty="0">
                <a:solidFill>
                  <a:srgbClr val="7030A0"/>
                </a:solidFill>
                <a:latin typeface="Tahoma" pitchFamily="34" charset="0"/>
                <a:ea typeface="Tahoma" pitchFamily="34" charset="0"/>
                <a:cs typeface="Tahoma" pitchFamily="34" charset="0"/>
              </a:rPr>
              <a:t> 5</a:t>
            </a:r>
            <a:r>
              <a:rPr lang="kk-KZ" sz="2400" b="1" dirty="0" smtClean="0">
                <a:solidFill>
                  <a:srgbClr val="7030A0"/>
                </a:solidFill>
                <a:latin typeface="Tahoma" pitchFamily="34" charset="0"/>
                <a:ea typeface="Tahoma" pitchFamily="34" charset="0"/>
                <a:cs typeface="Tahoma" pitchFamily="34" charset="0"/>
              </a:rPr>
              <a:t>-тапсырма.</a:t>
            </a:r>
            <a:endParaRPr lang="kk-KZ" sz="2400" b="1" dirty="0">
              <a:solidFill>
                <a:srgbClr val="7030A0"/>
              </a:solidFill>
              <a:latin typeface="Tahoma" pitchFamily="34" charset="0"/>
              <a:ea typeface="Tahoma" pitchFamily="34" charset="0"/>
              <a:cs typeface="Tahoma" pitchFamily="34" charset="0"/>
            </a:endParaRPr>
          </a:p>
          <a:p>
            <a:r>
              <a:rPr lang="kk-KZ" sz="2400" b="1" dirty="0">
                <a:solidFill>
                  <a:srgbClr val="7030A0"/>
                </a:solidFill>
                <a:latin typeface="Tahoma" pitchFamily="34" charset="0"/>
                <a:ea typeface="Tahoma" pitchFamily="34" charset="0"/>
                <a:cs typeface="Tahoma" pitchFamily="34" charset="0"/>
              </a:rPr>
              <a:t> «Шұғаның белгісі» хикаятынан өз түсінгеніңді қорытындылап,  досыңа хат жаз.  </a:t>
            </a:r>
          </a:p>
          <a:p>
            <a:r>
              <a:rPr lang="kk-KZ" sz="2000" b="1" dirty="0">
                <a:latin typeface="Tahoma" pitchFamily="34" charset="0"/>
                <a:ea typeface="Tahoma" pitchFamily="34" charset="0"/>
                <a:cs typeface="Tahoma" pitchFamily="34" charset="0"/>
              </a:rPr>
              <a:t> </a:t>
            </a:r>
            <a:endParaRPr lang="ru-RU" sz="2000" dirty="0">
              <a:latin typeface="Tahoma" pitchFamily="34" charset="0"/>
              <a:ea typeface="Tahoma" pitchFamily="34" charset="0"/>
              <a:cs typeface="Tahoma" pitchFamily="34" charset="0"/>
            </a:endParaRPr>
          </a:p>
        </p:txBody>
      </p:sp>
      <p:pic>
        <p:nvPicPr>
          <p:cNvPr id="15" name="Picture 3" descr="C:\Users\котен\Desktop\5 сынып\3f90c57083d53a79e67fdf6e043a754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0992" y="1895163"/>
            <a:ext cx="3849841" cy="3432320"/>
          </a:xfrm>
          <a:prstGeom prst="rect">
            <a:avLst/>
          </a:prstGeom>
          <a:noFill/>
          <a:extLst>
            <a:ext uri="{909E8E84-426E-40DD-AFC4-6F175D3DCCD1}">
              <a14:hiddenFill xmlns:a14="http://schemas.microsoft.com/office/drawing/2010/main">
                <a:solidFill>
                  <a:srgbClr val="FFFFFF"/>
                </a:solidFill>
              </a14:hiddenFill>
            </a:ext>
          </a:extLst>
        </p:spPr>
      </p:pic>
      <p:sp>
        <p:nvSpPr>
          <p:cNvPr id="16" name="Прямоугольник 15"/>
          <p:cNvSpPr/>
          <p:nvPr/>
        </p:nvSpPr>
        <p:spPr>
          <a:xfrm>
            <a:off x="5094122" y="2080479"/>
            <a:ext cx="6096000" cy="1477328"/>
          </a:xfrm>
          <a:prstGeom prst="rect">
            <a:avLst/>
          </a:prstGeom>
        </p:spPr>
        <p:txBody>
          <a:bodyPr>
            <a:spAutoFit/>
          </a:bodyPr>
          <a:lstStyle/>
          <a:p>
            <a:pPr algn="just">
              <a:spcAft>
                <a:spcPts val="0"/>
              </a:spcAft>
            </a:pPr>
            <a:r>
              <a:rPr lang="kk-KZ" b="1" dirty="0">
                <a:latin typeface="Times New Roman"/>
                <a:ea typeface="Calibri"/>
                <a:cs typeface="Times New Roman"/>
              </a:rPr>
              <a:t>Дескриптор:</a:t>
            </a:r>
          </a:p>
          <a:p>
            <a:pPr marL="342900" indent="-342900" algn="just">
              <a:spcAft>
                <a:spcPts val="0"/>
              </a:spcAft>
              <a:buFont typeface="Arial" panose="020B0604020202020204" pitchFamily="34" charset="0"/>
              <a:buChar char="•"/>
            </a:pPr>
            <a:r>
              <a:rPr lang="ru-RU" dirty="0" err="1">
                <a:latin typeface="Times New Roman" panose="02020603050405020304" pitchFamily="18" charset="0"/>
                <a:ea typeface="Calibri"/>
                <a:cs typeface="Times New Roman" panose="02020603050405020304" pitchFamily="18" charset="0"/>
              </a:rPr>
              <a:t>автордың</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жазу</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стиліне</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баға</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береді</a:t>
            </a:r>
            <a:r>
              <a:rPr lang="ru-RU" dirty="0">
                <a:latin typeface="Times New Roman" panose="02020603050405020304" pitchFamily="18" charset="0"/>
                <a:ea typeface="Calibri"/>
                <a:cs typeface="Times New Roman" panose="02020603050405020304" pitchFamily="18" charset="0"/>
              </a:rPr>
              <a:t>;  </a:t>
            </a:r>
          </a:p>
          <a:p>
            <a:pPr marL="342900" indent="-342900" algn="just">
              <a:spcAft>
                <a:spcPts val="0"/>
              </a:spcAft>
              <a:buFont typeface="Arial" panose="020B0604020202020204" pitchFamily="34" charset="0"/>
              <a:buChar char="•"/>
            </a:pPr>
            <a:r>
              <a:rPr lang="ru-RU" dirty="0" err="1">
                <a:latin typeface="Times New Roman" panose="02020603050405020304" pitchFamily="18" charset="0"/>
                <a:ea typeface="Calibri"/>
                <a:cs typeface="Times New Roman" panose="02020603050405020304" pitchFamily="18" charset="0"/>
              </a:rPr>
              <a:t>шығарма</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авторының</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стильдік</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ерекшелігін</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зерттейді</a:t>
            </a:r>
            <a:r>
              <a:rPr lang="ru-RU" dirty="0">
                <a:latin typeface="Times New Roman" panose="02020603050405020304" pitchFamily="18" charset="0"/>
                <a:ea typeface="Calibri"/>
                <a:cs typeface="Times New Roman" panose="02020603050405020304" pitchFamily="18" charset="0"/>
              </a:rPr>
              <a:t>;</a:t>
            </a:r>
          </a:p>
          <a:p>
            <a:pPr marL="342900" indent="-342900" algn="just">
              <a:spcAft>
                <a:spcPts val="0"/>
              </a:spcAft>
              <a:buFont typeface="Arial" panose="020B0604020202020204" pitchFamily="34" charset="0"/>
              <a:buChar char="•"/>
            </a:pPr>
            <a:r>
              <a:rPr lang="ru-RU" dirty="0" err="1">
                <a:latin typeface="Times New Roman" panose="02020603050405020304" pitchFamily="18" charset="0"/>
                <a:ea typeface="Calibri"/>
                <a:cs typeface="Times New Roman" panose="02020603050405020304" pitchFamily="18" charset="0"/>
              </a:rPr>
              <a:t>шығарма</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мазмұнын</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түсіне</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отырып</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әдеби</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тілде</a:t>
            </a:r>
            <a:r>
              <a:rPr lang="ru-RU" dirty="0">
                <a:latin typeface="Times New Roman" panose="02020603050405020304" pitchFamily="18" charset="0"/>
                <a:ea typeface="Calibri"/>
                <a:cs typeface="Times New Roman" panose="02020603050405020304" pitchFamily="18" charset="0"/>
              </a:rPr>
              <a:t> хат </a:t>
            </a:r>
            <a:r>
              <a:rPr lang="ru-RU" dirty="0" err="1">
                <a:latin typeface="Times New Roman" panose="02020603050405020304" pitchFamily="18" charset="0"/>
                <a:ea typeface="Calibri"/>
                <a:cs typeface="Times New Roman" panose="02020603050405020304" pitchFamily="18" charset="0"/>
              </a:rPr>
              <a:t>жазады</a:t>
            </a:r>
            <a:r>
              <a:rPr lang="ru-RU" dirty="0">
                <a:latin typeface="Times New Roman" panose="02020603050405020304" pitchFamily="18" charset="0"/>
                <a:ea typeface="Calibri"/>
                <a:cs typeface="Times New Roman" panose="02020603050405020304" pitchFamily="18" charset="0"/>
              </a:rPr>
              <a:t>.</a:t>
            </a:r>
          </a:p>
        </p:txBody>
      </p:sp>
    </p:spTree>
    <p:extLst>
      <p:ext uri="{BB962C8B-B14F-4D97-AF65-F5344CB8AC3E}">
        <p14:creationId xmlns:p14="http://schemas.microsoft.com/office/powerpoint/2010/main" val="10485564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906011" y="449650"/>
            <a:ext cx="9979311" cy="769441"/>
          </a:xfrm>
          <a:prstGeom prst="rect">
            <a:avLst/>
          </a:prstGeom>
        </p:spPr>
        <p:txBody>
          <a:bodyPr wrap="square">
            <a:spAutoFit/>
          </a:bodyPr>
          <a:lstStyle/>
          <a:p>
            <a:r>
              <a:rPr lang="kk-KZ" sz="2400" b="1" dirty="0">
                <a:solidFill>
                  <a:srgbClr val="7030A0"/>
                </a:solidFill>
                <a:latin typeface="Tahoma" pitchFamily="34" charset="0"/>
                <a:ea typeface="Tahoma" pitchFamily="34" charset="0"/>
                <a:cs typeface="Tahoma" pitchFamily="34" charset="0"/>
              </a:rPr>
              <a:t> </a:t>
            </a:r>
            <a:r>
              <a:rPr lang="kk-KZ" sz="2400" b="1" dirty="0">
                <a:solidFill>
                  <a:srgbClr val="7030A0"/>
                </a:solidFill>
                <a:latin typeface="Times New Roman" pitchFamily="18" charset="0"/>
                <a:ea typeface="Tahoma" pitchFamily="34" charset="0"/>
                <a:cs typeface="Times New Roman" pitchFamily="18" charset="0"/>
              </a:rPr>
              <a:t>Жауап үлгісі:</a:t>
            </a:r>
          </a:p>
          <a:p>
            <a:r>
              <a:rPr lang="kk-KZ" sz="2000" b="1" dirty="0">
                <a:latin typeface="Tahoma" pitchFamily="34" charset="0"/>
                <a:ea typeface="Tahoma" pitchFamily="34" charset="0"/>
                <a:cs typeface="Tahoma" pitchFamily="34" charset="0"/>
              </a:rPr>
              <a:t> </a:t>
            </a:r>
            <a:endParaRPr lang="ru-RU" sz="2000" dirty="0">
              <a:latin typeface="Tahoma" pitchFamily="34" charset="0"/>
              <a:ea typeface="Tahoma" pitchFamily="34" charset="0"/>
              <a:cs typeface="Tahoma" pitchFamily="34" charset="0"/>
            </a:endParaRPr>
          </a:p>
        </p:txBody>
      </p:sp>
      <p:sp>
        <p:nvSpPr>
          <p:cNvPr id="12" name="Прямоугольник 11"/>
          <p:cNvSpPr/>
          <p:nvPr/>
        </p:nvSpPr>
        <p:spPr>
          <a:xfrm>
            <a:off x="1458101" y="1376402"/>
            <a:ext cx="8237989" cy="3970318"/>
          </a:xfrm>
          <a:prstGeom prst="rect">
            <a:avLst/>
          </a:prstGeom>
        </p:spPr>
        <p:txBody>
          <a:bodyPr wrap="square">
            <a:spAutoFit/>
          </a:bodyPr>
          <a:lstStyle/>
          <a:p>
            <a:r>
              <a:rPr lang="kk-KZ" dirty="0"/>
              <a:t>Сәлем досым! Біз бүгін сабақта Б.Майлиннің «Шұғаның белгісі» хикаятын оқыдық. Туынды өте </a:t>
            </a:r>
            <a:r>
              <a:rPr lang="kk-KZ" dirty="0" smtClean="0"/>
              <a:t>әсерлі </a:t>
            </a:r>
            <a:r>
              <a:rPr lang="kk-KZ" dirty="0"/>
              <a:t>екен. Авторы, жоғарыда айтқанымдай XX ғасырдағы қазақ әдебиетінің аса көрнекті өкілдерінің бірі де бірегейі — Бейімбет Майлин. </a:t>
            </a:r>
          </a:p>
          <a:p>
            <a:r>
              <a:rPr lang="kk-KZ" dirty="0"/>
              <a:t>Повесте ең өткір мәселе – әйел теңсіздігі сөз болған. Шығармада бірін бірі сүйген екі жастың – Шұға мен Әбдірахманның арманына жете алмаған трагедиялық халі айтылады екен.</a:t>
            </a:r>
            <a:r>
              <a:rPr lang="ru-RU" dirty="0"/>
              <a:t> </a:t>
            </a:r>
            <a:r>
              <a:rPr lang="kk-KZ" dirty="0"/>
              <a:t>Шұғаның әкесі Есімбек бай қызын кедей жігіті Әбдірахманға бергісі келмей, жастардың кездесуіне тыйым салады. Бұдан кейін түрлі жаланы сылтау етіп, Әбдірахманды жер аудартады. Осындай қатыгез зорлыққа душар болған Шұға қайғыдан, күйіктен қайтыс болады. Шұғаның да, Әбдірахманның өздеріне тән және дара сипаттары танылады. Шұға — айтқан сертіне берік, сезімі мөлдір, пәк махаббатты қастер тұтатын жан. </a:t>
            </a:r>
            <a:r>
              <a:rPr lang="kk-KZ" dirty="0" smtClean="0"/>
              <a:t>Шығарма </a:t>
            </a:r>
            <a:r>
              <a:rPr lang="kk-KZ" dirty="0"/>
              <a:t>шынымен өте әсерлі. Саған да оқуға кеңес беремін.</a:t>
            </a:r>
          </a:p>
          <a:p>
            <a:pPr algn="r"/>
            <a:r>
              <a:rPr lang="kk-KZ" dirty="0"/>
              <a:t>Сәлеммен, досың Ербол</a:t>
            </a:r>
            <a:endParaRPr lang="ru-RU" dirty="0"/>
          </a:p>
          <a:p>
            <a:endParaRPr lang="ru-RU" dirty="0"/>
          </a:p>
        </p:txBody>
      </p:sp>
    </p:spTree>
    <p:extLst>
      <p:ext uri="{BB962C8B-B14F-4D97-AF65-F5344CB8AC3E}">
        <p14:creationId xmlns:p14="http://schemas.microsoft.com/office/powerpoint/2010/main" val="5160851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4">
            <a:extLst>
              <a:ext uri="{FF2B5EF4-FFF2-40B4-BE49-F238E27FC236}">
                <a16:creationId xmlns:a16="http://schemas.microsoft.com/office/drawing/2014/main" xmlns="" id="{072D82C0-95C0-4E5C-AB55-C42DD3D5C813}"/>
              </a:ext>
            </a:extLst>
          </p:cNvPr>
          <p:cNvSpPr txBox="1">
            <a:spLocks/>
          </p:cNvSpPr>
          <p:nvPr/>
        </p:nvSpPr>
        <p:spPr>
          <a:xfrm>
            <a:off x="1072448" y="531869"/>
            <a:ext cx="10213541" cy="75747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pPr>
            <a:endParaRPr lang="kk-KZ" sz="28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nSpc>
                <a:spcPct val="100000"/>
              </a:lnSpc>
              <a:spcBef>
                <a:spcPts val="0"/>
              </a:spcBef>
            </a:pPr>
            <a:r>
              <a:rPr lang="kk-KZ" sz="2800" b="1" dirty="0">
                <a:solidFill>
                  <a:srgbClr val="7030A0"/>
                </a:solidFill>
                <a:latin typeface="Tahoma" panose="020B0604030504040204" pitchFamily="34" charset="0"/>
                <a:ea typeface="Tahoma" panose="020B0604030504040204" pitchFamily="34" charset="0"/>
                <a:cs typeface="Tahoma" panose="020B0604030504040204" pitchFamily="34" charset="0"/>
              </a:rPr>
              <a:t>Қорытынды</a:t>
            </a:r>
          </a:p>
          <a:p>
            <a:pPr>
              <a:lnSpc>
                <a:spcPct val="100000"/>
              </a:lnSpc>
              <a:spcBef>
                <a:spcPts val="0"/>
              </a:spcBef>
            </a:pPr>
            <a:endParaRPr lang="kk-KZ" sz="3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endParaRPr lang="ru-RU" altLang="ru-RU" sz="2800" b="1" dirty="0">
              <a:solidFill>
                <a:srgbClr val="7030A0"/>
              </a:solidFill>
              <a:latin typeface="Tahoma" pitchFamily="34" charset="0"/>
              <a:ea typeface="Tahoma" pitchFamily="34" charset="0"/>
              <a:cs typeface="Tahoma" pitchFamily="34" charset="0"/>
            </a:endParaRPr>
          </a:p>
          <a:p>
            <a:pPr algn="just" defTabSz="457200">
              <a:defRPr/>
            </a:pPr>
            <a:r>
              <a:rPr lang="kk-KZ" altLang="ru-RU" sz="2800" dirty="0">
                <a:ln w="0"/>
                <a:latin typeface="Tahoma" pitchFamily="34" charset="0"/>
                <a:ea typeface="Tahoma" pitchFamily="34" charset="0"/>
                <a:cs typeface="Tahoma" pitchFamily="34" charset="0"/>
              </a:rPr>
              <a:t> </a:t>
            </a:r>
            <a:r>
              <a:rPr lang="ru-RU" sz="2800" b="1" dirty="0" err="1">
                <a:solidFill>
                  <a:srgbClr val="0070C0"/>
                </a:solidFill>
                <a:latin typeface="Times New Roman" pitchFamily="18" charset="0"/>
                <a:ea typeface="Open Sans"/>
                <a:cs typeface="Times New Roman" pitchFamily="18" charset="0"/>
              </a:rPr>
              <a:t>Сіз</a:t>
            </a:r>
            <a:r>
              <a:rPr lang="ru-RU" sz="2800" b="1" dirty="0">
                <a:solidFill>
                  <a:srgbClr val="0070C0"/>
                </a:solidFill>
                <a:latin typeface="Times New Roman" pitchFamily="18" charset="0"/>
                <a:ea typeface="Open Sans"/>
                <a:cs typeface="Times New Roman" pitchFamily="18" charset="0"/>
              </a:rPr>
              <a:t> </a:t>
            </a:r>
            <a:r>
              <a:rPr lang="ru-RU" sz="2800" b="1" dirty="0" err="1">
                <a:solidFill>
                  <a:srgbClr val="0070C0"/>
                </a:solidFill>
                <a:latin typeface="Times New Roman" pitchFamily="18" charset="0"/>
                <a:ea typeface="Open Sans"/>
                <a:cs typeface="Times New Roman" pitchFamily="18" charset="0"/>
              </a:rPr>
              <a:t>білдіңіз</a:t>
            </a:r>
            <a:r>
              <a:rPr lang="ru-RU" sz="2800" b="1" dirty="0">
                <a:solidFill>
                  <a:srgbClr val="0070C0"/>
                </a:solidFill>
                <a:latin typeface="Times New Roman" pitchFamily="18" charset="0"/>
                <a:ea typeface="Open Sans"/>
                <a:cs typeface="Times New Roman" pitchFamily="18" charset="0"/>
              </a:rPr>
              <a:t>:	</a:t>
            </a:r>
            <a:endParaRPr lang="ru-RU" sz="2800" dirty="0">
              <a:solidFill>
                <a:srgbClr val="0070C0"/>
              </a:solidFill>
              <a:latin typeface="Times New Roman" pitchFamily="18" charset="0"/>
              <a:ea typeface="Open Sans"/>
              <a:cs typeface="Times New Roman" pitchFamily="18" charset="0"/>
            </a:endParaRPr>
          </a:p>
          <a:p>
            <a:pPr algn="just" defTabSz="457200">
              <a:defRPr/>
            </a:pPr>
            <a:r>
              <a:rPr lang="ru-RU" sz="2800" dirty="0">
                <a:solidFill>
                  <a:srgbClr val="0070C0"/>
                </a:solidFill>
                <a:latin typeface="Times New Roman" pitchFamily="18" charset="0"/>
                <a:ea typeface="Open Sans"/>
                <a:cs typeface="Times New Roman" pitchFamily="18" charset="0"/>
              </a:rPr>
              <a:t>•  </a:t>
            </a:r>
            <a:r>
              <a:rPr lang="kk-KZ" sz="2800" dirty="0">
                <a:solidFill>
                  <a:srgbClr val="FF0000"/>
                </a:solidFill>
                <a:latin typeface="Times New Roman" pitchFamily="18" charset="0"/>
                <a:ea typeface="Open Sans"/>
                <a:cs typeface="Times New Roman" pitchFamily="18" charset="0"/>
              </a:rPr>
              <a:t> </a:t>
            </a:r>
            <a:r>
              <a:rPr lang="kk-KZ" sz="2800" dirty="0">
                <a:solidFill>
                  <a:schemeClr val="accent1">
                    <a:lumMod val="75000"/>
                  </a:schemeClr>
                </a:solidFill>
                <a:latin typeface="Times New Roman" pitchFamily="18" charset="0"/>
                <a:ea typeface="Open Sans"/>
                <a:cs typeface="Times New Roman" pitchFamily="18" charset="0"/>
              </a:rPr>
              <a:t>автор стилі туралы білдіңіз.</a:t>
            </a:r>
            <a:endParaRPr lang="ru-RU" sz="2800" dirty="0">
              <a:solidFill>
                <a:schemeClr val="accent1">
                  <a:lumMod val="75000"/>
                </a:schemeClr>
              </a:solidFill>
              <a:latin typeface="Times New Roman" pitchFamily="18" charset="0"/>
              <a:ea typeface="Open Sans"/>
              <a:cs typeface="Times New Roman" pitchFamily="18" charset="0"/>
            </a:endParaRPr>
          </a:p>
          <a:p>
            <a:pPr algn="just" defTabSz="457200">
              <a:defRPr/>
            </a:pPr>
            <a:r>
              <a:rPr lang="ru-RU" sz="2800" b="1" dirty="0">
                <a:solidFill>
                  <a:srgbClr val="0070C0"/>
                </a:solidFill>
                <a:latin typeface="Times New Roman" pitchFamily="18" charset="0"/>
                <a:ea typeface="Open Sans"/>
                <a:cs typeface="Times New Roman" pitchFamily="18" charset="0"/>
              </a:rPr>
              <a:t> </a:t>
            </a:r>
            <a:r>
              <a:rPr lang="ru-RU" sz="2800" b="1" dirty="0" err="1">
                <a:solidFill>
                  <a:srgbClr val="0070C0"/>
                </a:solidFill>
                <a:latin typeface="Times New Roman" pitchFamily="18" charset="0"/>
                <a:ea typeface="Open Sans"/>
                <a:cs typeface="Times New Roman" pitchFamily="18" charset="0"/>
              </a:rPr>
              <a:t>Сіз</a:t>
            </a:r>
            <a:r>
              <a:rPr lang="ru-RU" sz="2800" b="1" dirty="0">
                <a:solidFill>
                  <a:srgbClr val="0070C0"/>
                </a:solidFill>
                <a:latin typeface="Times New Roman" pitchFamily="18" charset="0"/>
                <a:ea typeface="Open Sans"/>
                <a:cs typeface="Times New Roman" pitchFamily="18" charset="0"/>
              </a:rPr>
              <a:t> </a:t>
            </a:r>
            <a:r>
              <a:rPr lang="ru-RU" sz="2800" b="1" dirty="0" err="1">
                <a:solidFill>
                  <a:srgbClr val="0070C0"/>
                </a:solidFill>
                <a:latin typeface="Times New Roman" pitchFamily="18" charset="0"/>
                <a:ea typeface="Open Sans"/>
                <a:cs typeface="Times New Roman" pitchFamily="18" charset="0"/>
              </a:rPr>
              <a:t>меңгердіңіз</a:t>
            </a:r>
            <a:r>
              <a:rPr lang="ru-RU" sz="2800" b="1" dirty="0">
                <a:solidFill>
                  <a:srgbClr val="0070C0"/>
                </a:solidFill>
                <a:latin typeface="Times New Roman" pitchFamily="18" charset="0"/>
                <a:ea typeface="Open Sans"/>
                <a:cs typeface="Times New Roman" pitchFamily="18" charset="0"/>
              </a:rPr>
              <a:t>:</a:t>
            </a:r>
          </a:p>
          <a:p>
            <a:pPr marL="342900" indent="-342900" algn="just" defTabSz="457200">
              <a:buFont typeface="Arial" pitchFamily="34" charset="0"/>
              <a:buChar char="•"/>
              <a:defRPr/>
            </a:pPr>
            <a:r>
              <a:rPr lang="kk-KZ" sz="2800" dirty="0">
                <a:solidFill>
                  <a:srgbClr val="0070C0"/>
                </a:solidFill>
                <a:latin typeface="Times New Roman" pitchFamily="18" charset="0"/>
                <a:ea typeface="Open Sans"/>
                <a:cs typeface="Times New Roman" pitchFamily="18" charset="0"/>
              </a:rPr>
              <a:t>а</a:t>
            </a:r>
            <a:r>
              <a:rPr lang="kk-KZ" sz="2800" dirty="0" smtClean="0">
                <a:solidFill>
                  <a:srgbClr val="0070C0"/>
                </a:solidFill>
                <a:latin typeface="Times New Roman" pitchFamily="18" charset="0"/>
                <a:ea typeface="Open Sans"/>
                <a:cs typeface="Times New Roman" pitchFamily="18" charset="0"/>
              </a:rPr>
              <a:t>втор </a:t>
            </a:r>
            <a:r>
              <a:rPr lang="kk-KZ" sz="2800" dirty="0">
                <a:solidFill>
                  <a:srgbClr val="0070C0"/>
                </a:solidFill>
                <a:latin typeface="Times New Roman" pitchFamily="18" charset="0"/>
                <a:ea typeface="Open Sans"/>
                <a:cs typeface="Times New Roman" pitchFamily="18" charset="0"/>
              </a:rPr>
              <a:t>стиліне сүйеніп, шығармашылық </a:t>
            </a:r>
            <a:endParaRPr lang="kk-KZ" sz="2800" dirty="0" smtClean="0">
              <a:solidFill>
                <a:srgbClr val="0070C0"/>
              </a:solidFill>
              <a:latin typeface="Times New Roman" pitchFamily="18" charset="0"/>
              <a:ea typeface="Open Sans"/>
              <a:cs typeface="Times New Roman" pitchFamily="18" charset="0"/>
            </a:endParaRPr>
          </a:p>
          <a:p>
            <a:pPr algn="just" defTabSz="457200">
              <a:defRPr/>
            </a:pPr>
            <a:r>
              <a:rPr lang="kk-KZ" sz="2800" dirty="0" smtClean="0">
                <a:solidFill>
                  <a:srgbClr val="0070C0"/>
                </a:solidFill>
                <a:latin typeface="Times New Roman" pitchFamily="18" charset="0"/>
                <a:ea typeface="Open Sans"/>
                <a:cs typeface="Times New Roman" pitchFamily="18" charset="0"/>
              </a:rPr>
              <a:t>жұмыс </a:t>
            </a:r>
            <a:r>
              <a:rPr lang="kk-KZ" sz="2800" dirty="0">
                <a:solidFill>
                  <a:srgbClr val="0070C0"/>
                </a:solidFill>
                <a:latin typeface="Times New Roman" pitchFamily="18" charset="0"/>
                <a:ea typeface="Open Sans"/>
                <a:cs typeface="Times New Roman" pitchFamily="18" charset="0"/>
              </a:rPr>
              <a:t>орындауды меңгердіңіз. </a:t>
            </a:r>
            <a:endParaRPr lang="ru-RU" sz="2800" dirty="0">
              <a:solidFill>
                <a:srgbClr val="0070C0"/>
              </a:solidFill>
              <a:latin typeface="Times New Roman" pitchFamily="18" charset="0"/>
              <a:ea typeface="Open Sans"/>
              <a:cs typeface="Times New Roman" pitchFamily="18" charset="0"/>
            </a:endParaRPr>
          </a:p>
          <a:p>
            <a:pPr>
              <a:lnSpc>
                <a:spcPct val="100000"/>
              </a:lnSpc>
              <a:spcBef>
                <a:spcPts val="0"/>
              </a:spcBef>
            </a:pPr>
            <a:endParaRPr lang="kk-KZ" sz="2800" dirty="0">
              <a:latin typeface="Tahoma" panose="020B0604030504040204" pitchFamily="34" charset="0"/>
              <a:ea typeface="Tahoma" panose="020B0604030504040204" pitchFamily="34" charset="0"/>
              <a:cs typeface="Tahoma" panose="020B0604030504040204" pitchFamily="34" charset="0"/>
            </a:endParaRPr>
          </a:p>
          <a:p>
            <a:pPr>
              <a:lnSpc>
                <a:spcPct val="100000"/>
              </a:lnSpc>
              <a:spcBef>
                <a:spcPts val="0"/>
              </a:spcBef>
            </a:pPr>
            <a:endParaRPr lang="kk-KZ" sz="2800" dirty="0">
              <a:latin typeface="Tahoma" panose="020B0604030504040204" pitchFamily="34" charset="0"/>
              <a:ea typeface="Tahoma" panose="020B0604030504040204" pitchFamily="34" charset="0"/>
              <a:cs typeface="Tahoma" panose="020B0604030504040204" pitchFamily="34" charset="0"/>
            </a:endParaRPr>
          </a:p>
          <a:p>
            <a:pPr>
              <a:lnSpc>
                <a:spcPct val="100000"/>
              </a:lnSpc>
              <a:spcBef>
                <a:spcPts val="0"/>
              </a:spcBef>
            </a:pPr>
            <a:endParaRPr lang="kk-KZ" sz="32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nSpc>
                <a:spcPct val="100000"/>
              </a:lnSpc>
              <a:spcBef>
                <a:spcPts val="0"/>
              </a:spcBef>
            </a:pPr>
            <a:endParaRPr lang="kk-KZ" sz="32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nSpc>
                <a:spcPct val="100000"/>
              </a:lnSpc>
              <a:spcBef>
                <a:spcPts val="0"/>
              </a:spcBef>
            </a:pPr>
            <a:endParaRPr lang="kk-KZ" sz="3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nSpc>
                <a:spcPct val="100000"/>
              </a:lnSpc>
              <a:spcBef>
                <a:spcPts val="0"/>
              </a:spcBef>
            </a:pPr>
            <a:endParaRPr lang="kk-KZ" sz="32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nSpc>
                <a:spcPct val="100000"/>
              </a:lnSpc>
              <a:spcBef>
                <a:spcPts val="0"/>
              </a:spcBef>
            </a:pPr>
            <a:r>
              <a:rPr lang="kk-KZ" sz="3600" dirty="0">
                <a:solidFill>
                  <a:srgbClr val="7030A0"/>
                </a:solidFill>
                <a:latin typeface="Tahoma" panose="020B0604030504040204" pitchFamily="34" charset="0"/>
                <a:ea typeface="Tahoma" panose="020B0604030504040204" pitchFamily="34" charset="0"/>
                <a:cs typeface="Tahoma" panose="020B0604030504040204" pitchFamily="34" charset="0"/>
              </a:rPr>
              <a:t>  </a:t>
            </a:r>
            <a:endParaRPr lang="en-ID" sz="3600"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096336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4">
            <a:extLst>
              <a:ext uri="{FF2B5EF4-FFF2-40B4-BE49-F238E27FC236}">
                <a16:creationId xmlns:a16="http://schemas.microsoft.com/office/drawing/2014/main" xmlns="" id="{072D82C0-95C0-4E5C-AB55-C42DD3D5C813}"/>
              </a:ext>
            </a:extLst>
          </p:cNvPr>
          <p:cNvSpPr txBox="1">
            <a:spLocks/>
          </p:cNvSpPr>
          <p:nvPr/>
        </p:nvSpPr>
        <p:spPr>
          <a:xfrm>
            <a:off x="1072448" y="531869"/>
            <a:ext cx="10213541" cy="75747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0"/>
              </a:spcBef>
            </a:pPr>
            <a:endParaRPr lang="kk-KZ" sz="28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nSpc>
                <a:spcPct val="100000"/>
              </a:lnSpc>
              <a:spcBef>
                <a:spcPts val="0"/>
              </a:spcBef>
            </a:pPr>
            <a:endParaRPr lang="kk-KZ" sz="2800" b="1"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nSpc>
                <a:spcPct val="100000"/>
              </a:lnSpc>
              <a:spcBef>
                <a:spcPts val="0"/>
              </a:spcBef>
            </a:pPr>
            <a:endParaRPr lang="kk-KZ" sz="3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endParaRPr lang="ru-RU" altLang="ru-RU" sz="2800" b="1" dirty="0">
              <a:solidFill>
                <a:srgbClr val="7030A0"/>
              </a:solidFill>
              <a:latin typeface="Tahoma" pitchFamily="34" charset="0"/>
              <a:ea typeface="Tahoma" pitchFamily="34" charset="0"/>
              <a:cs typeface="Tahoma" pitchFamily="34" charset="0"/>
            </a:endParaRPr>
          </a:p>
          <a:p>
            <a:endParaRPr lang="ru-RU" altLang="ru-RU" sz="2800" b="1" dirty="0">
              <a:solidFill>
                <a:srgbClr val="7030A0"/>
              </a:solidFill>
              <a:latin typeface="Tahoma" pitchFamily="34" charset="0"/>
              <a:ea typeface="Tahoma" pitchFamily="34" charset="0"/>
              <a:cs typeface="Tahoma" pitchFamily="34" charset="0"/>
            </a:endParaRPr>
          </a:p>
          <a:p>
            <a:r>
              <a:rPr lang="kk-KZ" altLang="ru-RU" sz="2800" dirty="0">
                <a:ln w="0"/>
                <a:latin typeface="Tahoma" pitchFamily="34" charset="0"/>
                <a:ea typeface="Tahoma" pitchFamily="34" charset="0"/>
                <a:cs typeface="Tahoma" pitchFamily="34" charset="0"/>
              </a:rPr>
              <a:t> </a:t>
            </a:r>
            <a:endParaRPr lang="kk-KZ" altLang="ru-RU" sz="2800" dirty="0">
              <a:ln w="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100000"/>
              </a:lnSpc>
              <a:spcBef>
                <a:spcPts val="0"/>
              </a:spcBef>
            </a:pPr>
            <a:endParaRPr lang="kk-KZ" sz="2800" dirty="0">
              <a:latin typeface="Tahoma" panose="020B0604030504040204" pitchFamily="34" charset="0"/>
              <a:ea typeface="Tahoma" panose="020B0604030504040204" pitchFamily="34" charset="0"/>
              <a:cs typeface="Tahoma" panose="020B0604030504040204" pitchFamily="34" charset="0"/>
            </a:endParaRPr>
          </a:p>
          <a:p>
            <a:pPr>
              <a:lnSpc>
                <a:spcPct val="100000"/>
              </a:lnSpc>
              <a:spcBef>
                <a:spcPts val="0"/>
              </a:spcBef>
            </a:pPr>
            <a:endParaRPr lang="kk-KZ" sz="2800" dirty="0">
              <a:latin typeface="Tahoma" panose="020B0604030504040204" pitchFamily="34" charset="0"/>
              <a:ea typeface="Tahoma" panose="020B0604030504040204" pitchFamily="34" charset="0"/>
              <a:cs typeface="Tahoma" panose="020B0604030504040204" pitchFamily="34" charset="0"/>
            </a:endParaRPr>
          </a:p>
          <a:p>
            <a:pPr>
              <a:lnSpc>
                <a:spcPct val="100000"/>
              </a:lnSpc>
              <a:spcBef>
                <a:spcPts val="0"/>
              </a:spcBef>
            </a:pPr>
            <a:endParaRPr lang="kk-KZ" sz="32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nSpc>
                <a:spcPct val="100000"/>
              </a:lnSpc>
              <a:spcBef>
                <a:spcPts val="0"/>
              </a:spcBef>
            </a:pPr>
            <a:endParaRPr lang="kk-KZ" sz="32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nSpc>
                <a:spcPct val="100000"/>
              </a:lnSpc>
              <a:spcBef>
                <a:spcPts val="0"/>
              </a:spcBef>
            </a:pPr>
            <a:endParaRPr lang="kk-KZ" sz="36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nSpc>
                <a:spcPct val="100000"/>
              </a:lnSpc>
              <a:spcBef>
                <a:spcPts val="0"/>
              </a:spcBef>
            </a:pPr>
            <a:endParaRPr lang="kk-KZ" sz="32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a:lnSpc>
                <a:spcPct val="100000"/>
              </a:lnSpc>
              <a:spcBef>
                <a:spcPts val="0"/>
              </a:spcBef>
            </a:pPr>
            <a:r>
              <a:rPr lang="kk-KZ" sz="3600" dirty="0">
                <a:solidFill>
                  <a:srgbClr val="7030A0"/>
                </a:solidFill>
                <a:latin typeface="Tahoma" panose="020B0604030504040204" pitchFamily="34" charset="0"/>
                <a:ea typeface="Tahoma" panose="020B0604030504040204" pitchFamily="34" charset="0"/>
                <a:cs typeface="Tahoma" panose="020B0604030504040204" pitchFamily="34" charset="0"/>
              </a:rPr>
              <a:t>  </a:t>
            </a:r>
            <a:endParaRPr lang="en-ID" sz="3600"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
        <p:nvSpPr>
          <p:cNvPr id="14" name="Прямоугольник 13"/>
          <p:cNvSpPr/>
          <p:nvPr/>
        </p:nvSpPr>
        <p:spPr>
          <a:xfrm>
            <a:off x="453006" y="210802"/>
            <a:ext cx="11285988" cy="3200876"/>
          </a:xfrm>
          <a:prstGeom prst="rect">
            <a:avLst/>
          </a:prstGeom>
          <a:noFill/>
        </p:spPr>
        <p:txBody>
          <a:bodyPr wrap="square" lIns="91440" tIns="45720" rIns="91440" bIns="45720">
            <a:spAutoFit/>
          </a:bodyPr>
          <a:lstStyle/>
          <a:p>
            <a:pPr algn="ctr"/>
            <a:r>
              <a:rPr lang="kk-KZ"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endParaRPr lang="kk-KZ"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a:p>
            <a:pPr algn="ctr"/>
            <a:r>
              <a:rPr lang="kk-KZ"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Қосымша  </a:t>
            </a:r>
            <a:r>
              <a:rPr lang="kk-KZ" sz="3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тапсырма</a:t>
            </a:r>
            <a:r>
              <a:rPr lang="kk-KZ" sz="32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t>
            </a:r>
          </a:p>
          <a:p>
            <a:pPr algn="ctr"/>
            <a:endParaRPr lang="kk-KZ"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r>
              <a:rPr lang="kk-KZ" sz="3200" b="1" dirty="0" smtClean="0">
                <a:ln w="10541" cmpd="sng">
                  <a:solidFill>
                    <a:schemeClr val="accent1">
                      <a:shade val="88000"/>
                      <a:satMod val="110000"/>
                    </a:schemeClr>
                  </a:solidFill>
                  <a:prstDash val="solid"/>
                </a:ln>
                <a:latin typeface="Times New Roman" panose="02020603050405020304" pitchFamily="18" charset="0"/>
                <a:cs typeface="Times New Roman" panose="02020603050405020304" pitchFamily="18" charset="0"/>
              </a:rPr>
              <a:t>Өз шығармашылығыңызды дамыту мақсатында </a:t>
            </a:r>
          </a:p>
          <a:p>
            <a:pPr algn="ctr"/>
            <a:r>
              <a:rPr lang="kk-KZ" sz="3200" b="1" dirty="0" smtClean="0">
                <a:ln w="10541" cmpd="sng">
                  <a:solidFill>
                    <a:schemeClr val="accent1">
                      <a:shade val="88000"/>
                      <a:satMod val="110000"/>
                    </a:schemeClr>
                  </a:solidFill>
                  <a:prstDash val="solid"/>
                </a:ln>
                <a:latin typeface="Times New Roman" panose="02020603050405020304" pitchFamily="18" charset="0"/>
                <a:cs typeface="Times New Roman" panose="02020603050405020304" pitchFamily="18" charset="0"/>
              </a:rPr>
              <a:t>Шұға мен қазіргі қыздарды салыстырыңыз.</a:t>
            </a:r>
          </a:p>
          <a:p>
            <a:pPr algn="ctr"/>
            <a:endParaRPr lang="kk-KZ" sz="2000" b="1" dirty="0" smtClean="0">
              <a:ln w="10541" cmpd="sng">
                <a:solidFill>
                  <a:schemeClr val="accent1">
                    <a:shade val="88000"/>
                    <a:satMod val="110000"/>
                  </a:schemeClr>
                </a:solidFill>
                <a:prstDash val="solid"/>
              </a:ln>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23938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ight Triangle 284">
            <a:extLst>
              <a:ext uri="{FF2B5EF4-FFF2-40B4-BE49-F238E27FC236}">
                <a16:creationId xmlns:a16="http://schemas.microsoft.com/office/drawing/2014/main" xmlns="" id="{435BB2B0-C349-4460-B4C7-26BB1DF46915}"/>
              </a:ext>
            </a:extLst>
          </p:cNvPr>
          <p:cNvSpPr/>
          <p:nvPr/>
        </p:nvSpPr>
        <p:spPr>
          <a:xfrm rot="5400000" flipH="1" flipV="1">
            <a:off x="5656310" y="339007"/>
            <a:ext cx="4796112" cy="8303851"/>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2" name="Прямоугольник 1"/>
          <p:cNvSpPr/>
          <p:nvPr/>
        </p:nvSpPr>
        <p:spPr>
          <a:xfrm>
            <a:off x="666679" y="1974116"/>
            <a:ext cx="5923722" cy="584775"/>
          </a:xfrm>
          <a:prstGeom prst="rect">
            <a:avLst/>
          </a:prstGeom>
        </p:spPr>
        <p:txBody>
          <a:bodyPr wrap="square">
            <a:spAutoFit/>
          </a:bodyPr>
          <a:lstStyle/>
          <a:p>
            <a:pPr algn="ctr"/>
            <a:endParaRPr lang="kk-KZ" sz="3200" b="1" dirty="0">
              <a:ln w="0"/>
              <a:effectLst>
                <a:outerShdw blurRad="38100" dist="19050" dir="2700000" algn="tl" rotWithShape="0">
                  <a:schemeClr val="dk1">
                    <a:alpha val="40000"/>
                  </a:schemeClr>
                </a:outerShdw>
              </a:effectLst>
              <a:latin typeface="Tahoma" pitchFamily="34" charset="0"/>
              <a:ea typeface="Tahoma" pitchFamily="34" charset="0"/>
              <a:cs typeface="Tahoma" pitchFamily="34" charset="0"/>
            </a:endParaRPr>
          </a:p>
        </p:txBody>
      </p:sp>
      <p:pic>
        <p:nvPicPr>
          <p:cNvPr id="3" name="Picture 2" descr="C:\Users\котен\Desktop\5 сынып\191115083950955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7304" y="849802"/>
            <a:ext cx="4094921" cy="3048847"/>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906011" y="1974115"/>
            <a:ext cx="5099088" cy="1569660"/>
          </a:xfrm>
          <a:prstGeom prst="rect">
            <a:avLst/>
          </a:prstGeom>
        </p:spPr>
        <p:txBody>
          <a:bodyPr wrap="none">
            <a:spAutoFit/>
          </a:bodyPr>
          <a:lstStyle/>
          <a:p>
            <a:pPr algn="ctr"/>
            <a:r>
              <a:rPr lang="kk-KZ" sz="3200" b="1" dirty="0">
                <a:solidFill>
                  <a:srgbClr val="002060"/>
                </a:solidFill>
                <a:latin typeface="Times New Roman" pitchFamily="18" charset="0"/>
                <a:cs typeface="Times New Roman" pitchFamily="18" charset="0"/>
              </a:rPr>
              <a:t>Сабақтың</a:t>
            </a:r>
            <a:r>
              <a:rPr lang="kk-KZ" sz="3200" b="1" dirty="0">
                <a:solidFill>
                  <a:srgbClr val="FFFFFF"/>
                </a:solidFill>
                <a:latin typeface="Times New Roman" pitchFamily="18" charset="0"/>
                <a:cs typeface="Times New Roman" pitchFamily="18" charset="0"/>
              </a:rPr>
              <a:t> </a:t>
            </a:r>
            <a:r>
              <a:rPr lang="ru-RU" sz="3200" b="1" dirty="0" err="1">
                <a:solidFill>
                  <a:srgbClr val="002060"/>
                </a:solidFill>
                <a:latin typeface="Times New Roman" pitchFamily="18" charset="0"/>
                <a:cs typeface="Times New Roman" pitchFamily="18" charset="0"/>
              </a:rPr>
              <a:t>тақырыбы</a:t>
            </a:r>
            <a:r>
              <a:rPr lang="ru-RU" sz="3200" b="1" dirty="0">
                <a:solidFill>
                  <a:srgbClr val="002060"/>
                </a:solidFill>
                <a:latin typeface="Times New Roman" pitchFamily="18" charset="0"/>
                <a:cs typeface="Times New Roman" pitchFamily="18" charset="0"/>
              </a:rPr>
              <a:t>: </a:t>
            </a:r>
          </a:p>
          <a:p>
            <a:pPr algn="ctr"/>
            <a:r>
              <a:rPr lang="kk-KZ" sz="3200"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Бейімбет Майлиннің </a:t>
            </a:r>
            <a:endParaRPr lang="en-US" sz="3200"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a:p>
            <a:pPr algn="ctr"/>
            <a:r>
              <a:rPr lang="kk-KZ" sz="3200"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«Шұғаның белгісі» хикаяты</a:t>
            </a:r>
            <a:endParaRPr lang="ru-RU" sz="3200"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477872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st.depositphotos.com/1654249/1946/i/950/depositphotos_19468923-stock-photo-3d-man-sitting-and-readin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5315" y="1557196"/>
            <a:ext cx="1891410" cy="1891411"/>
          </a:xfrm>
          <a:prstGeom prst="rect">
            <a:avLst/>
          </a:prstGeom>
          <a:noFill/>
          <a:extLst>
            <a:ext uri="{909E8E84-426E-40DD-AFC4-6F175D3DCCD1}">
              <a14:hiddenFill xmlns:a14="http://schemas.microsoft.com/office/drawing/2010/main">
                <a:solidFill>
                  <a:srgbClr val="FFFFFF"/>
                </a:solidFill>
              </a14:hiddenFill>
            </a:ext>
          </a:extLst>
        </p:spPr>
      </p:pic>
      <p:sp>
        <p:nvSpPr>
          <p:cNvPr id="15" name="Прямоугольник 1"/>
          <p:cNvSpPr>
            <a:spLocks noChangeArrowheads="1"/>
          </p:cNvSpPr>
          <p:nvPr/>
        </p:nvSpPr>
        <p:spPr bwMode="auto">
          <a:xfrm>
            <a:off x="1678378" y="831139"/>
            <a:ext cx="8348925" cy="4355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defTabSz="457200">
              <a:defRPr/>
            </a:pPr>
            <a:r>
              <a:rPr lang="ru-RU" sz="2500" b="1" dirty="0">
                <a:solidFill>
                  <a:srgbClr val="0070C0"/>
                </a:solidFill>
                <a:latin typeface="Times New Roman" pitchFamily="18" charset="0"/>
                <a:ea typeface="Open Sans"/>
                <a:cs typeface="Times New Roman" pitchFamily="18" charset="0"/>
              </a:rPr>
              <a:t> </a:t>
            </a:r>
            <a:r>
              <a:rPr lang="ru-RU" sz="2800" b="1" dirty="0" err="1">
                <a:solidFill>
                  <a:srgbClr val="0070C0"/>
                </a:solidFill>
                <a:latin typeface="Tahoma" pitchFamily="34" charset="0"/>
                <a:cs typeface="Tahoma" pitchFamily="34" charset="0"/>
              </a:rPr>
              <a:t>Оқу</a:t>
            </a:r>
            <a:r>
              <a:rPr lang="ru-RU" sz="2800" b="1" dirty="0">
                <a:solidFill>
                  <a:srgbClr val="0070C0"/>
                </a:solidFill>
                <a:latin typeface="Tahoma" pitchFamily="34" charset="0"/>
                <a:cs typeface="Tahoma" pitchFamily="34" charset="0"/>
              </a:rPr>
              <a:t> </a:t>
            </a:r>
            <a:r>
              <a:rPr lang="ru-RU" sz="2800" b="1" dirty="0" err="1">
                <a:solidFill>
                  <a:srgbClr val="0070C0"/>
                </a:solidFill>
                <a:latin typeface="Tahoma" pitchFamily="34" charset="0"/>
                <a:cs typeface="Tahoma" pitchFamily="34" charset="0"/>
              </a:rPr>
              <a:t>мақсаты</a:t>
            </a:r>
            <a:r>
              <a:rPr lang="ru-RU" sz="2800" b="1" dirty="0">
                <a:solidFill>
                  <a:srgbClr val="0070C0"/>
                </a:solidFill>
                <a:latin typeface="Tahoma" pitchFamily="34" charset="0"/>
                <a:cs typeface="Tahoma" pitchFamily="34" charset="0"/>
              </a:rPr>
              <a:t>:</a:t>
            </a:r>
            <a:r>
              <a:rPr lang="kk-KZ" sz="2800" dirty="0"/>
              <a:t> </a:t>
            </a:r>
          </a:p>
          <a:p>
            <a:pPr algn="just" defTabSz="457200">
              <a:defRPr/>
            </a:pPr>
            <a:r>
              <a:rPr lang="kk-KZ" sz="2800" dirty="0"/>
              <a:t>А/И 9.2.4. 1 -  автор стиліне сүйене отырып, шығармашылық жұмыс жазу</a:t>
            </a:r>
            <a:r>
              <a:rPr lang="ru-RU" sz="2800" b="1" dirty="0">
                <a:solidFill>
                  <a:srgbClr val="0070C0"/>
                </a:solidFill>
                <a:latin typeface="Tahoma" pitchFamily="34" charset="0"/>
                <a:cs typeface="Tahoma" pitchFamily="34" charset="0"/>
              </a:rPr>
              <a:t> </a:t>
            </a:r>
          </a:p>
          <a:p>
            <a:pPr algn="just" defTabSz="457200">
              <a:defRPr/>
            </a:pPr>
            <a:r>
              <a:rPr lang="ru-RU" sz="2500" b="1" dirty="0">
                <a:solidFill>
                  <a:srgbClr val="0070C0"/>
                </a:solidFill>
                <a:latin typeface="Times New Roman" pitchFamily="18" charset="0"/>
                <a:ea typeface="Open Sans"/>
                <a:cs typeface="Times New Roman" pitchFamily="18" charset="0"/>
              </a:rPr>
              <a:t> </a:t>
            </a:r>
          </a:p>
          <a:p>
            <a:pPr algn="just" defTabSz="457200" eaLnBrk="1" hangingPunct="1">
              <a:defRPr/>
            </a:pPr>
            <a:r>
              <a:rPr lang="ru-RU" sz="2400" b="1" dirty="0" err="1">
                <a:solidFill>
                  <a:srgbClr val="0070C0"/>
                </a:solidFill>
                <a:latin typeface="Tahoma" pitchFamily="34" charset="0"/>
                <a:cs typeface="Tahoma" pitchFamily="34" charset="0"/>
              </a:rPr>
              <a:t>Сабақ</a:t>
            </a:r>
            <a:r>
              <a:rPr lang="ru-RU" sz="2400" b="1" dirty="0">
                <a:solidFill>
                  <a:srgbClr val="0070C0"/>
                </a:solidFill>
                <a:latin typeface="Tahoma" pitchFamily="34" charset="0"/>
                <a:cs typeface="Tahoma" pitchFamily="34" charset="0"/>
              </a:rPr>
              <a:t> </a:t>
            </a:r>
            <a:r>
              <a:rPr lang="ru-RU" sz="2400" b="1" dirty="0" err="1" smtClean="0">
                <a:solidFill>
                  <a:srgbClr val="0070C0"/>
                </a:solidFill>
                <a:latin typeface="Tahoma" pitchFamily="34" charset="0"/>
                <a:cs typeface="Tahoma" pitchFamily="34" charset="0"/>
              </a:rPr>
              <a:t>мақсаты</a:t>
            </a:r>
            <a:r>
              <a:rPr lang="ru-RU" sz="2400" b="1" dirty="0" smtClean="0">
                <a:solidFill>
                  <a:srgbClr val="0070C0"/>
                </a:solidFill>
                <a:latin typeface="Tahoma" pitchFamily="34" charset="0"/>
                <a:cs typeface="Tahoma" pitchFamily="34" charset="0"/>
              </a:rPr>
              <a:t>:</a:t>
            </a:r>
            <a:endParaRPr lang="ru-RU" sz="2400" b="1" dirty="0">
              <a:solidFill>
                <a:srgbClr val="0070C0"/>
              </a:solidFill>
              <a:latin typeface="Tahoma" pitchFamily="34" charset="0"/>
              <a:cs typeface="Tahoma" pitchFamily="34" charset="0"/>
            </a:endParaRPr>
          </a:p>
          <a:p>
            <a:pPr algn="just" defTabSz="457200" eaLnBrk="1" hangingPunct="1">
              <a:defRPr/>
            </a:pPr>
            <a:r>
              <a:rPr lang="ru-RU" sz="2400" b="1" dirty="0" err="1">
                <a:solidFill>
                  <a:srgbClr val="0070C0"/>
                </a:solidFill>
                <a:latin typeface="Times New Roman" pitchFamily="18" charset="0"/>
                <a:ea typeface="Open Sans"/>
                <a:cs typeface="Times New Roman" pitchFamily="18" charset="0"/>
              </a:rPr>
              <a:t>Сіздің</a:t>
            </a:r>
            <a:r>
              <a:rPr lang="ru-RU" sz="2400" b="1" dirty="0">
                <a:solidFill>
                  <a:srgbClr val="0070C0"/>
                </a:solidFill>
                <a:latin typeface="Times New Roman" pitchFamily="18" charset="0"/>
                <a:ea typeface="Open Sans"/>
                <a:cs typeface="Times New Roman" pitchFamily="18" charset="0"/>
              </a:rPr>
              <a:t> </a:t>
            </a:r>
            <a:r>
              <a:rPr lang="ru-RU" sz="2400" b="1" dirty="0" err="1">
                <a:solidFill>
                  <a:srgbClr val="0070C0"/>
                </a:solidFill>
                <a:latin typeface="Times New Roman" pitchFamily="18" charset="0"/>
                <a:ea typeface="Open Sans"/>
                <a:cs typeface="Times New Roman" pitchFamily="18" charset="0"/>
              </a:rPr>
              <a:t>білетініңіз</a:t>
            </a:r>
            <a:r>
              <a:rPr lang="ru-RU" sz="2400" b="1" dirty="0">
                <a:solidFill>
                  <a:srgbClr val="0070C0"/>
                </a:solidFill>
                <a:latin typeface="Times New Roman" pitchFamily="18" charset="0"/>
                <a:ea typeface="Open Sans"/>
                <a:cs typeface="Times New Roman" pitchFamily="18" charset="0"/>
              </a:rPr>
              <a:t>:	</a:t>
            </a:r>
            <a:endParaRPr lang="ru-RU" sz="2400" dirty="0">
              <a:solidFill>
                <a:srgbClr val="0070C0"/>
              </a:solidFill>
              <a:latin typeface="Times New Roman" pitchFamily="18" charset="0"/>
              <a:ea typeface="Open Sans"/>
              <a:cs typeface="Times New Roman" pitchFamily="18" charset="0"/>
            </a:endParaRPr>
          </a:p>
          <a:p>
            <a:pPr algn="just" defTabSz="457200" eaLnBrk="1" hangingPunct="1">
              <a:defRPr/>
            </a:pPr>
            <a:r>
              <a:rPr lang="ru-RU" sz="2400" dirty="0">
                <a:solidFill>
                  <a:schemeClr val="accent1">
                    <a:lumMod val="75000"/>
                  </a:schemeClr>
                </a:solidFill>
                <a:latin typeface="Times New Roman" pitchFamily="18" charset="0"/>
                <a:ea typeface="Open Sans"/>
                <a:cs typeface="Times New Roman" pitchFamily="18" charset="0"/>
              </a:rPr>
              <a:t>•  </a:t>
            </a:r>
            <a:r>
              <a:rPr lang="kk-KZ" sz="2400" dirty="0">
                <a:solidFill>
                  <a:schemeClr val="accent1">
                    <a:lumMod val="75000"/>
                  </a:schemeClr>
                </a:solidFill>
                <a:latin typeface="Times New Roman" pitchFamily="18" charset="0"/>
                <a:ea typeface="Open Sans"/>
                <a:cs typeface="Times New Roman" pitchFamily="18" charset="0"/>
              </a:rPr>
              <a:t> автор стилі туралы білесіз</a:t>
            </a:r>
            <a:r>
              <a:rPr lang="kk-KZ" sz="2400" dirty="0">
                <a:solidFill>
                  <a:srgbClr val="FF0000"/>
                </a:solidFill>
                <a:latin typeface="Times New Roman" pitchFamily="18" charset="0"/>
                <a:ea typeface="Open Sans"/>
                <a:cs typeface="Times New Roman" pitchFamily="18" charset="0"/>
              </a:rPr>
              <a:t>.</a:t>
            </a:r>
            <a:endParaRPr lang="ru-RU" sz="2400" dirty="0">
              <a:solidFill>
                <a:srgbClr val="FF0000"/>
              </a:solidFill>
              <a:latin typeface="Times New Roman" pitchFamily="18" charset="0"/>
              <a:ea typeface="Open Sans"/>
              <a:cs typeface="Times New Roman" pitchFamily="18" charset="0"/>
            </a:endParaRPr>
          </a:p>
          <a:p>
            <a:pPr algn="just" defTabSz="457200" eaLnBrk="1" hangingPunct="1">
              <a:defRPr/>
            </a:pPr>
            <a:r>
              <a:rPr lang="ru-RU" sz="2400" b="1" dirty="0">
                <a:solidFill>
                  <a:srgbClr val="0070C0"/>
                </a:solidFill>
                <a:latin typeface="Times New Roman" pitchFamily="18" charset="0"/>
                <a:ea typeface="Open Sans"/>
                <a:cs typeface="Times New Roman" pitchFamily="18" charset="0"/>
              </a:rPr>
              <a:t> </a:t>
            </a:r>
            <a:r>
              <a:rPr lang="ru-RU" sz="2400" b="1" dirty="0" err="1">
                <a:solidFill>
                  <a:srgbClr val="0070C0"/>
                </a:solidFill>
                <a:latin typeface="Times New Roman" pitchFamily="18" charset="0"/>
                <a:ea typeface="Open Sans"/>
                <a:cs typeface="Times New Roman" pitchFamily="18" charset="0"/>
              </a:rPr>
              <a:t>Сіздің</a:t>
            </a:r>
            <a:r>
              <a:rPr lang="ru-RU" sz="2400" b="1" dirty="0">
                <a:solidFill>
                  <a:srgbClr val="0070C0"/>
                </a:solidFill>
                <a:latin typeface="Times New Roman" pitchFamily="18" charset="0"/>
                <a:ea typeface="Open Sans"/>
                <a:cs typeface="Times New Roman" pitchFamily="18" charset="0"/>
              </a:rPr>
              <a:t> </a:t>
            </a:r>
            <a:r>
              <a:rPr lang="ru-RU" sz="2400" b="1" dirty="0" err="1">
                <a:solidFill>
                  <a:srgbClr val="0070C0"/>
                </a:solidFill>
                <a:latin typeface="Times New Roman" pitchFamily="18" charset="0"/>
                <a:ea typeface="Open Sans"/>
                <a:cs typeface="Times New Roman" pitchFamily="18" charset="0"/>
              </a:rPr>
              <a:t>меңгеретініңіз</a:t>
            </a:r>
            <a:r>
              <a:rPr lang="ru-RU" sz="2400" b="1" dirty="0">
                <a:solidFill>
                  <a:srgbClr val="0070C0"/>
                </a:solidFill>
                <a:latin typeface="Times New Roman" pitchFamily="18" charset="0"/>
                <a:ea typeface="Open Sans"/>
                <a:cs typeface="Times New Roman" pitchFamily="18" charset="0"/>
              </a:rPr>
              <a:t>:</a:t>
            </a:r>
          </a:p>
          <a:p>
            <a:pPr marL="342900" indent="-342900" algn="just" defTabSz="457200" eaLnBrk="1" hangingPunct="1">
              <a:buFont typeface="Arial" pitchFamily="34" charset="0"/>
              <a:buChar char="•"/>
              <a:defRPr/>
            </a:pPr>
            <a:r>
              <a:rPr lang="kk-KZ" sz="2400" dirty="0">
                <a:solidFill>
                  <a:srgbClr val="0070C0"/>
                </a:solidFill>
                <a:latin typeface="Times New Roman" pitchFamily="18" charset="0"/>
                <a:ea typeface="Open Sans"/>
                <a:cs typeface="Times New Roman" pitchFamily="18" charset="0"/>
              </a:rPr>
              <a:t>Автор стиліне сүйеніп, шығармашылық жұмыс орындауды меңгересіз. </a:t>
            </a:r>
            <a:endParaRPr lang="ru-RU" sz="2400" dirty="0">
              <a:solidFill>
                <a:srgbClr val="0070C0"/>
              </a:solidFill>
              <a:latin typeface="Times New Roman" pitchFamily="18" charset="0"/>
              <a:ea typeface="Open Sans"/>
              <a:cs typeface="Times New Roman" pitchFamily="18" charset="0"/>
            </a:endParaRPr>
          </a:p>
          <a:p>
            <a:pPr algn="just" defTabSz="457200" eaLnBrk="1" hangingPunct="1">
              <a:defRPr/>
            </a:pPr>
            <a:r>
              <a:rPr lang="kk-KZ" sz="2400" dirty="0">
                <a:solidFill>
                  <a:srgbClr val="0070C0"/>
                </a:solidFill>
                <a:latin typeface="Times New Roman" pitchFamily="18" charset="0"/>
                <a:ea typeface="Open Sans"/>
                <a:cs typeface="Times New Roman" pitchFamily="18" charset="0"/>
              </a:rPr>
              <a:t>  </a:t>
            </a:r>
            <a:endParaRPr lang="ru-RU" sz="2400" b="1" dirty="0">
              <a:solidFill>
                <a:srgbClr val="0070C0"/>
              </a:solidFill>
              <a:latin typeface="Times New Roman" pitchFamily="18" charset="0"/>
              <a:ea typeface="Open Sans"/>
              <a:cs typeface="Times New Roman" pitchFamily="18" charset="0"/>
            </a:endParaRPr>
          </a:p>
        </p:txBody>
      </p:sp>
    </p:spTree>
    <p:extLst>
      <p:ext uri="{BB962C8B-B14F-4D97-AF65-F5344CB8AC3E}">
        <p14:creationId xmlns:p14="http://schemas.microsoft.com/office/powerpoint/2010/main" val="23491202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st.depositphotos.com/1654249/1946/i/950/depositphotos_19468923-stock-photo-3d-man-sitting-and-readin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74835" y="580415"/>
            <a:ext cx="2614694" cy="2614695"/>
          </a:xfrm>
          <a:prstGeom prst="rect">
            <a:avLst/>
          </a:prstGeom>
          <a:noFill/>
          <a:extLst>
            <a:ext uri="{909E8E84-426E-40DD-AFC4-6F175D3DCCD1}">
              <a14:hiddenFill xmlns:a14="http://schemas.microsoft.com/office/drawing/2010/main">
                <a:solidFill>
                  <a:srgbClr val="FFFFFF"/>
                </a:solidFill>
              </a14:hiddenFill>
            </a:ext>
          </a:extLst>
        </p:spPr>
      </p:pic>
      <p:sp>
        <p:nvSpPr>
          <p:cNvPr id="23" name="Прямоугольник 22"/>
          <p:cNvSpPr/>
          <p:nvPr/>
        </p:nvSpPr>
        <p:spPr>
          <a:xfrm>
            <a:off x="2398889" y="2586323"/>
            <a:ext cx="7996376" cy="2554545"/>
          </a:xfrm>
          <a:prstGeom prst="rect">
            <a:avLst/>
          </a:prstGeom>
        </p:spPr>
        <p:txBody>
          <a:bodyPr wrap="square">
            <a:spAutoFit/>
          </a:bodyPr>
          <a:lstStyle/>
          <a:p>
            <a:endParaRPr lang="kk-KZ" altLang="ru-RU" sz="2400" b="1" dirty="0">
              <a:effectLst>
                <a:outerShdw blurRad="38100" dist="38100" dir="2700000" algn="tl">
                  <a:srgbClr val="000000">
                    <a:alpha val="43137"/>
                  </a:srgbClr>
                </a:outerShdw>
              </a:effectLst>
              <a:latin typeface="Tahoma" panose="020B0604030504040204" pitchFamily="34" charset="0"/>
              <a:ea typeface="Tahoma" pitchFamily="34" charset="0"/>
              <a:cs typeface="Tahoma" pitchFamily="34" charset="0"/>
            </a:endParaRPr>
          </a:p>
          <a:p>
            <a:r>
              <a:rPr lang="kk-KZ" sz="4000" b="1" dirty="0">
                <a:latin typeface="Times New Roman"/>
                <a:ea typeface="Calibri"/>
                <a:cs typeface="Times New Roman"/>
              </a:rPr>
              <a:t>Бағалау критерийі</a:t>
            </a:r>
            <a:endParaRPr lang="ru-RU" sz="4000" dirty="0">
              <a:ea typeface="Calibri"/>
              <a:cs typeface="Times New Roman"/>
            </a:endParaRPr>
          </a:p>
          <a:p>
            <a:endParaRPr lang="ru-RU" altLang="ru-RU" sz="4000" b="1" dirty="0">
              <a:solidFill>
                <a:srgbClr val="7030A0"/>
              </a:solidFill>
              <a:latin typeface="Tahoma" pitchFamily="34" charset="0"/>
              <a:ea typeface="Tahoma" pitchFamily="34" charset="0"/>
              <a:cs typeface="Tahoma" pitchFamily="34" charset="0"/>
            </a:endParaRPr>
          </a:p>
          <a:p>
            <a:r>
              <a:rPr lang="ru-RU" altLang="ru-RU" sz="2800" b="1"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А</a:t>
            </a:r>
            <a:r>
              <a:rPr lang="kk-KZ" sz="2800" b="1"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втор стиліне сүйене отырып, өз бетінше шығармашылық жұмыс жасайды.   </a:t>
            </a:r>
            <a:endParaRPr lang="kk-KZ" altLang="ru-RU" sz="2800" b="1" dirty="0">
              <a:ln w="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67870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st.depositphotos.com/1654249/1946/i/950/depositphotos_19468923-stock-photo-3d-man-sitting-and-readin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02391" y="680003"/>
            <a:ext cx="2614694" cy="261469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2" name="Таблица 11"/>
          <p:cNvGraphicFramePr>
            <a:graphicFrameLocks noGrp="1"/>
          </p:cNvGraphicFramePr>
          <p:nvPr>
            <p:extLst>
              <p:ext uri="{D42A27DB-BD31-4B8C-83A1-F6EECF244321}">
                <p14:modId xmlns:p14="http://schemas.microsoft.com/office/powerpoint/2010/main" val="3847416143"/>
              </p:ext>
            </p:extLst>
          </p:nvPr>
        </p:nvGraphicFramePr>
        <p:xfrm>
          <a:off x="1026940" y="1349421"/>
          <a:ext cx="7655333" cy="3195782"/>
        </p:xfrm>
        <a:graphic>
          <a:graphicData uri="http://schemas.openxmlformats.org/drawingml/2006/table">
            <a:tbl>
              <a:tblPr firstRow="1" bandRow="1">
                <a:tableStyleId>{21E4AEA4-8DFA-4A89-87EB-49C32662AFE0}</a:tableStyleId>
              </a:tblPr>
              <a:tblGrid>
                <a:gridCol w="7655333">
                  <a:extLst>
                    <a:ext uri="{9D8B030D-6E8A-4147-A177-3AD203B41FA5}">
                      <a16:colId xmlns:a16="http://schemas.microsoft.com/office/drawing/2014/main" xmlns="" val="20000"/>
                    </a:ext>
                  </a:extLst>
                </a:gridCol>
              </a:tblGrid>
              <a:tr h="635462">
                <a:tc>
                  <a:txBody>
                    <a:bodyPr/>
                    <a:lstStyle/>
                    <a:p>
                      <a:r>
                        <a:rPr lang="kk-KZ" sz="2400" dirty="0">
                          <a:effectLst>
                            <a:outerShdw blurRad="38100" dist="38100" dir="2700000" algn="tl">
                              <a:srgbClr val="000000">
                                <a:alpha val="43137"/>
                              </a:srgbClr>
                            </a:outerShdw>
                          </a:effectLst>
                          <a:latin typeface="Times New Roman" pitchFamily="18" charset="0"/>
                          <a:cs typeface="Times New Roman" pitchFamily="18" charset="0"/>
                        </a:rPr>
                        <a:t>Автор</a:t>
                      </a:r>
                      <a:r>
                        <a:rPr lang="kk-KZ" sz="2400" baseline="0" dirty="0">
                          <a:effectLst>
                            <a:outerShdw blurRad="38100" dist="38100" dir="2700000" algn="tl">
                              <a:srgbClr val="000000">
                                <a:alpha val="43137"/>
                              </a:srgbClr>
                            </a:outerShdw>
                          </a:effectLst>
                          <a:latin typeface="Times New Roman" pitchFamily="18" charset="0"/>
                          <a:cs typeface="Times New Roman" pitchFamily="18" charset="0"/>
                        </a:rPr>
                        <a:t> стилі</a:t>
                      </a:r>
                      <a:endParaRPr lang="ru-RU" sz="2400" dirty="0">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2541849">
                <a:tc>
                  <a:txBody>
                    <a:bodyPr/>
                    <a:lstStyle/>
                    <a:p>
                      <a:pPr>
                        <a:lnSpc>
                          <a:spcPct val="150000"/>
                        </a:lnSpc>
                      </a:pPr>
                      <a:r>
                        <a:rPr lang="kk-KZ" sz="2400" dirty="0">
                          <a:latin typeface="Times New Roman" pitchFamily="18" charset="0"/>
                          <a:cs typeface="Times New Roman" pitchFamily="18" charset="0"/>
                        </a:rPr>
                        <a:t>Автор немесе қаламгер стилі дегеніміз</a:t>
                      </a:r>
                      <a:r>
                        <a:rPr lang="kk-KZ" sz="2400" baseline="0" dirty="0">
                          <a:latin typeface="Times New Roman" pitchFamily="18" charset="0"/>
                          <a:cs typeface="Times New Roman" pitchFamily="18" charset="0"/>
                        </a:rPr>
                        <a:t> – қаламгердің жазу мәнері, ой түйінін ашу тәсілі, образдар жүйесінің тұрақты бірлігі. </a:t>
                      </a:r>
                    </a:p>
                    <a:p>
                      <a:pPr>
                        <a:lnSpc>
                          <a:spcPct val="150000"/>
                        </a:lnSpc>
                      </a:pPr>
                      <a:r>
                        <a:rPr lang="kk-KZ" sz="2400" baseline="0" dirty="0">
                          <a:latin typeface="Times New Roman" pitchFamily="18" charset="0"/>
                          <a:cs typeface="Times New Roman" pitchFamily="18" charset="0"/>
                        </a:rPr>
                        <a:t>Жеке жазушының сөз мәнері (даралық стилі).</a:t>
                      </a:r>
                    </a:p>
                    <a:p>
                      <a:endParaRPr lang="kk-KZ" baseline="0" dirty="0"/>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751066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906011" y="449650"/>
            <a:ext cx="9979311" cy="2246769"/>
          </a:xfrm>
          <a:prstGeom prst="rect">
            <a:avLst/>
          </a:prstGeom>
        </p:spPr>
        <p:txBody>
          <a:bodyPr wrap="square">
            <a:spAutoFit/>
          </a:bodyPr>
          <a:lstStyle/>
          <a:p>
            <a:r>
              <a:rPr lang="kk-KZ" sz="2400" b="1" dirty="0">
                <a:solidFill>
                  <a:srgbClr val="7030A0"/>
                </a:solidFill>
                <a:latin typeface="Tahoma" pitchFamily="34" charset="0"/>
                <a:ea typeface="Tahoma" pitchFamily="34" charset="0"/>
                <a:cs typeface="Tahoma" pitchFamily="34" charset="0"/>
              </a:rPr>
              <a:t> </a:t>
            </a:r>
            <a:r>
              <a:rPr lang="kk-KZ" sz="2400" b="1" dirty="0" smtClean="0">
                <a:solidFill>
                  <a:srgbClr val="7030A0"/>
                </a:solidFill>
                <a:latin typeface="Tahoma" pitchFamily="34" charset="0"/>
                <a:ea typeface="Tahoma" pitchFamily="34" charset="0"/>
                <a:cs typeface="Tahoma" pitchFamily="34" charset="0"/>
              </a:rPr>
              <a:t>1-тапсырма.</a:t>
            </a:r>
            <a:endParaRPr lang="kk-KZ" sz="2400" b="1" dirty="0">
              <a:solidFill>
                <a:srgbClr val="7030A0"/>
              </a:solidFill>
              <a:latin typeface="Tahoma" pitchFamily="34" charset="0"/>
              <a:ea typeface="Tahoma" pitchFamily="34" charset="0"/>
              <a:cs typeface="Tahoma" pitchFamily="34" charset="0"/>
            </a:endParaRPr>
          </a:p>
          <a:p>
            <a:r>
              <a:rPr lang="kk-KZ" sz="2400" i="1" dirty="0"/>
              <a:t>Берілген үзіндіден оқиғаға  тірек болған сөзді тауып түсіндіріңіз. Әбдірахманның сол кездегі беделі, абыройы, қызметі туралы  автор қалай суреттеген? Дәлел келтіріңіз.</a:t>
            </a:r>
            <a:endParaRPr lang="ru-RU" sz="2400" dirty="0"/>
          </a:p>
          <a:p>
            <a:endParaRPr lang="kk-KZ" sz="2400" b="1" dirty="0">
              <a:solidFill>
                <a:srgbClr val="7030A0"/>
              </a:solidFill>
              <a:latin typeface="Tahoma" pitchFamily="34" charset="0"/>
              <a:ea typeface="Tahoma" pitchFamily="34" charset="0"/>
              <a:cs typeface="Tahoma" pitchFamily="34" charset="0"/>
            </a:endParaRPr>
          </a:p>
          <a:p>
            <a:r>
              <a:rPr lang="kk-KZ" sz="2000" b="1" dirty="0">
                <a:latin typeface="Tahoma" pitchFamily="34" charset="0"/>
                <a:ea typeface="Tahoma" pitchFamily="34" charset="0"/>
                <a:cs typeface="Tahoma" pitchFamily="34" charset="0"/>
              </a:rPr>
              <a:t> </a:t>
            </a:r>
            <a:endParaRPr lang="ru-RU" sz="2000" dirty="0">
              <a:latin typeface="Tahoma" pitchFamily="34" charset="0"/>
              <a:ea typeface="Tahoma" pitchFamily="34" charset="0"/>
              <a:cs typeface="Tahoma" pitchFamily="34" charset="0"/>
            </a:endParaRPr>
          </a:p>
        </p:txBody>
      </p:sp>
      <p:sp>
        <p:nvSpPr>
          <p:cNvPr id="12" name="Прямоугольник 11"/>
          <p:cNvSpPr/>
          <p:nvPr/>
        </p:nvSpPr>
        <p:spPr>
          <a:xfrm>
            <a:off x="1046922" y="2142985"/>
            <a:ext cx="8097078" cy="2554545"/>
          </a:xfrm>
          <a:prstGeom prst="rect">
            <a:avLst/>
          </a:prstGeom>
        </p:spPr>
        <p:txBody>
          <a:bodyPr wrap="square">
            <a:spAutoFit/>
          </a:bodyPr>
          <a:lstStyle/>
          <a:p>
            <a:pPr lvl="0" fontAlgn="base"/>
            <a:r>
              <a:rPr lang="kk-KZ" sz="2000" dirty="0">
                <a:latin typeface="Times New Roman" pitchFamily="18" charset="0"/>
                <a:cs typeface="Times New Roman" pitchFamily="18" charset="0"/>
              </a:rPr>
              <a:t>Мынау аттан түсіп жатқан кім?- деді Шұға.</a:t>
            </a:r>
            <a:endParaRPr lang="ru-RU" sz="2000" dirty="0">
              <a:latin typeface="Times New Roman" pitchFamily="18" charset="0"/>
              <a:cs typeface="Times New Roman" pitchFamily="18" charset="0"/>
            </a:endParaRPr>
          </a:p>
          <a:p>
            <a:pPr lvl="0" fontAlgn="base"/>
            <a:r>
              <a:rPr lang="kk-KZ" sz="2000" dirty="0">
                <a:latin typeface="Times New Roman" pitchFamily="18" charset="0"/>
                <a:cs typeface="Times New Roman" pitchFamily="18" charset="0"/>
              </a:rPr>
              <a:t>Әбдірахман ғой.</a:t>
            </a:r>
            <a:endParaRPr lang="ru-RU" sz="2000" dirty="0">
              <a:latin typeface="Times New Roman" pitchFamily="18" charset="0"/>
              <a:cs typeface="Times New Roman" pitchFamily="18" charset="0"/>
            </a:endParaRPr>
          </a:p>
          <a:p>
            <a:pPr lvl="0" fontAlgn="base"/>
            <a:r>
              <a:rPr lang="kk-KZ" sz="2000" dirty="0">
                <a:latin typeface="Times New Roman" pitchFamily="18" charset="0"/>
                <a:cs typeface="Times New Roman" pitchFamily="18" charset="0"/>
              </a:rPr>
              <a:t>Әбдірахманың кім?</a:t>
            </a:r>
            <a:endParaRPr lang="ru-RU" sz="2000" dirty="0">
              <a:latin typeface="Times New Roman" pitchFamily="18" charset="0"/>
              <a:cs typeface="Times New Roman" pitchFamily="18" charset="0"/>
            </a:endParaRPr>
          </a:p>
          <a:p>
            <a:pPr lvl="0" fontAlgn="base"/>
            <a:r>
              <a:rPr lang="kk-KZ" sz="2000" dirty="0">
                <a:latin typeface="Times New Roman" pitchFamily="18" charset="0"/>
                <a:cs typeface="Times New Roman" pitchFamily="18" charset="0"/>
              </a:rPr>
              <a:t>Қазақбайдың баласы.</a:t>
            </a:r>
            <a:endParaRPr lang="ru-RU" sz="2000" dirty="0">
              <a:latin typeface="Times New Roman" pitchFamily="18" charset="0"/>
              <a:cs typeface="Times New Roman" pitchFamily="18" charset="0"/>
            </a:endParaRPr>
          </a:p>
          <a:p>
            <a:pPr lvl="0" fontAlgn="base"/>
            <a:r>
              <a:rPr lang="kk-KZ" sz="2000" dirty="0">
                <a:latin typeface="Times New Roman" pitchFamily="18" charset="0"/>
                <a:cs typeface="Times New Roman" pitchFamily="18" charset="0"/>
              </a:rPr>
              <a:t>Ия, әлгі учитель баласы ма?</a:t>
            </a:r>
            <a:endParaRPr lang="ru-RU" sz="2000" dirty="0">
              <a:latin typeface="Times New Roman" pitchFamily="18" charset="0"/>
              <a:cs typeface="Times New Roman" pitchFamily="18" charset="0"/>
            </a:endParaRPr>
          </a:p>
          <a:p>
            <a:pPr lvl="0" fontAlgn="base"/>
            <a:r>
              <a:rPr lang="kk-KZ" sz="2000" dirty="0">
                <a:latin typeface="Times New Roman" pitchFamily="18" charset="0"/>
                <a:cs typeface="Times New Roman" pitchFamily="18" charset="0"/>
              </a:rPr>
              <a:t>Ия</a:t>
            </a:r>
            <a:endParaRPr lang="ru-RU" sz="2000" dirty="0">
              <a:latin typeface="Times New Roman" pitchFamily="18" charset="0"/>
              <a:cs typeface="Times New Roman" pitchFamily="18" charset="0"/>
            </a:endParaRPr>
          </a:p>
          <a:p>
            <a:pPr lvl="0" fontAlgn="base"/>
            <a:r>
              <a:rPr lang="kk-KZ" sz="2000" dirty="0">
                <a:latin typeface="Times New Roman" pitchFamily="18" charset="0"/>
                <a:cs typeface="Times New Roman" pitchFamily="18" charset="0"/>
              </a:rPr>
              <a:t>Жап-жас жігіт екен ғой,- деп бірер қарайды да, Шұға  отауға кіріп кетеді.</a:t>
            </a:r>
            <a:endParaRPr lang="ru-RU" sz="2000" dirty="0">
              <a:latin typeface="Times New Roman" pitchFamily="18" charset="0"/>
              <a:cs typeface="Times New Roman" pitchFamily="18" charset="0"/>
            </a:endParaRPr>
          </a:p>
        </p:txBody>
      </p:sp>
      <p:sp>
        <p:nvSpPr>
          <p:cNvPr id="13" name="Прямоугольник 12"/>
          <p:cNvSpPr/>
          <p:nvPr/>
        </p:nvSpPr>
        <p:spPr>
          <a:xfrm>
            <a:off x="2511288" y="4556896"/>
            <a:ext cx="6096000" cy="1200329"/>
          </a:xfrm>
          <a:prstGeom prst="rect">
            <a:avLst/>
          </a:prstGeom>
        </p:spPr>
        <p:txBody>
          <a:bodyPr>
            <a:spAutoFit/>
          </a:bodyPr>
          <a:lstStyle/>
          <a:p>
            <a:pPr algn="just">
              <a:spcAft>
                <a:spcPts val="0"/>
              </a:spcAft>
            </a:pPr>
            <a:r>
              <a:rPr lang="kk-KZ" b="1" dirty="0">
                <a:latin typeface="Times New Roman"/>
                <a:ea typeface="Calibri"/>
                <a:cs typeface="Times New Roman"/>
              </a:rPr>
              <a:t>Дескриптор:</a:t>
            </a:r>
          </a:p>
          <a:p>
            <a:pPr marL="342900" indent="-342900" algn="just">
              <a:spcAft>
                <a:spcPts val="0"/>
              </a:spcAft>
              <a:buFont typeface="Arial" panose="020B0604020202020204" pitchFamily="34" charset="0"/>
              <a:buChar char="•"/>
            </a:pPr>
            <a:r>
              <a:rPr lang="ru-RU" dirty="0" err="1" smtClean="0">
                <a:latin typeface="Times New Roman" panose="02020603050405020304" pitchFamily="18" charset="0"/>
                <a:ea typeface="Calibri"/>
                <a:cs typeface="Times New Roman" panose="02020603050405020304" pitchFamily="18" charset="0"/>
              </a:rPr>
              <a:t>Диалогтен</a:t>
            </a:r>
            <a:r>
              <a:rPr lang="ru-RU" dirty="0" smtClean="0">
                <a:latin typeface="Times New Roman" panose="02020603050405020304" pitchFamily="18" charset="0"/>
                <a:ea typeface="Calibri"/>
                <a:cs typeface="Times New Roman" panose="02020603050405020304" pitchFamily="18" charset="0"/>
              </a:rPr>
              <a:t> </a:t>
            </a:r>
            <a:r>
              <a:rPr lang="ru-RU" dirty="0">
                <a:latin typeface="Times New Roman" panose="02020603050405020304" pitchFamily="18" charset="0"/>
                <a:ea typeface="Calibri"/>
                <a:cs typeface="Times New Roman" panose="02020603050405020304" pitchFamily="18" charset="0"/>
              </a:rPr>
              <a:t>автор </a:t>
            </a:r>
            <a:r>
              <a:rPr lang="ru-RU" dirty="0" err="1">
                <a:latin typeface="Times New Roman" panose="02020603050405020304" pitchFamily="18" charset="0"/>
                <a:ea typeface="Calibri"/>
                <a:cs typeface="Times New Roman" panose="02020603050405020304" pitchFamily="18" charset="0"/>
              </a:rPr>
              <a:t>стилін</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анықтайды</a:t>
            </a:r>
            <a:r>
              <a:rPr lang="ru-RU" dirty="0">
                <a:latin typeface="Times New Roman" panose="02020603050405020304" pitchFamily="18" charset="0"/>
                <a:ea typeface="Calibri"/>
                <a:cs typeface="Times New Roman" panose="02020603050405020304" pitchFamily="18" charset="0"/>
              </a:rPr>
              <a:t>;  </a:t>
            </a:r>
          </a:p>
          <a:p>
            <a:pPr marL="342900" indent="-342900" algn="just">
              <a:spcAft>
                <a:spcPts val="0"/>
              </a:spcAft>
              <a:buFont typeface="Arial" panose="020B0604020202020204" pitchFamily="34" charset="0"/>
              <a:buChar char="•"/>
            </a:pPr>
            <a:r>
              <a:rPr lang="ru-RU" dirty="0" err="1">
                <a:latin typeface="Times New Roman" panose="02020603050405020304" pitchFamily="18" charset="0"/>
                <a:ea typeface="Calibri"/>
                <a:cs typeface="Times New Roman" panose="02020603050405020304" pitchFamily="18" charset="0"/>
              </a:rPr>
              <a:t>Шығармадан</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үзінді</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тауып</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дәлел</a:t>
            </a:r>
            <a:r>
              <a:rPr lang="ru-RU" dirty="0">
                <a:latin typeface="Times New Roman" panose="02020603050405020304" pitchFamily="18" charset="0"/>
                <a:ea typeface="Calibri"/>
                <a:cs typeface="Times New Roman" panose="02020603050405020304" pitchFamily="18" charset="0"/>
              </a:rPr>
              <a:t> </a:t>
            </a:r>
            <a:r>
              <a:rPr lang="ru-RU" dirty="0" err="1">
                <a:latin typeface="Times New Roman" panose="02020603050405020304" pitchFamily="18" charset="0"/>
                <a:ea typeface="Calibri"/>
                <a:cs typeface="Times New Roman" panose="02020603050405020304" pitchFamily="18" charset="0"/>
              </a:rPr>
              <a:t>келтіреді</a:t>
            </a:r>
            <a:r>
              <a:rPr lang="ru-RU" dirty="0">
                <a:latin typeface="Times New Roman" panose="02020603050405020304" pitchFamily="18" charset="0"/>
                <a:ea typeface="Calibri"/>
                <a:cs typeface="Times New Roman" panose="02020603050405020304" pitchFamily="18" charset="0"/>
              </a:rPr>
              <a:t>.</a:t>
            </a:r>
          </a:p>
          <a:p>
            <a:pPr algn="just">
              <a:spcAft>
                <a:spcPts val="0"/>
              </a:spcAft>
            </a:pPr>
            <a:endParaRPr lang="ru-RU" dirty="0">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11543357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906011" y="449650"/>
            <a:ext cx="9979311" cy="1138773"/>
          </a:xfrm>
          <a:prstGeom prst="rect">
            <a:avLst/>
          </a:prstGeom>
        </p:spPr>
        <p:txBody>
          <a:bodyPr wrap="square">
            <a:spAutoFit/>
          </a:bodyPr>
          <a:lstStyle/>
          <a:p>
            <a:r>
              <a:rPr lang="kk-KZ" sz="2400" b="1" dirty="0">
                <a:solidFill>
                  <a:srgbClr val="7030A0"/>
                </a:solidFill>
                <a:latin typeface="Tahoma" pitchFamily="34" charset="0"/>
                <a:ea typeface="Tahoma" pitchFamily="34" charset="0"/>
                <a:cs typeface="Tahoma" pitchFamily="34" charset="0"/>
              </a:rPr>
              <a:t> Жауабы:</a:t>
            </a:r>
          </a:p>
          <a:p>
            <a:endParaRPr lang="kk-KZ" sz="2400" b="1" dirty="0">
              <a:solidFill>
                <a:srgbClr val="7030A0"/>
              </a:solidFill>
              <a:latin typeface="Tahoma" pitchFamily="34" charset="0"/>
              <a:ea typeface="Tahoma" pitchFamily="34" charset="0"/>
              <a:cs typeface="Tahoma" pitchFamily="34" charset="0"/>
            </a:endParaRPr>
          </a:p>
          <a:p>
            <a:r>
              <a:rPr lang="kk-KZ" sz="2000" b="1" dirty="0">
                <a:latin typeface="Tahoma" pitchFamily="34" charset="0"/>
                <a:ea typeface="Tahoma" pitchFamily="34" charset="0"/>
                <a:cs typeface="Tahoma" pitchFamily="34" charset="0"/>
              </a:rPr>
              <a:t> </a:t>
            </a:r>
            <a:endParaRPr lang="ru-RU" sz="2000" dirty="0">
              <a:latin typeface="Tahoma" pitchFamily="34" charset="0"/>
              <a:ea typeface="Tahoma" pitchFamily="34" charset="0"/>
              <a:cs typeface="Tahoma" pitchFamily="34" charset="0"/>
            </a:endParaRPr>
          </a:p>
        </p:txBody>
      </p:sp>
      <p:sp>
        <p:nvSpPr>
          <p:cNvPr id="13" name="Прямоугольник 12"/>
          <p:cNvSpPr/>
          <p:nvPr/>
        </p:nvSpPr>
        <p:spPr>
          <a:xfrm>
            <a:off x="1338470" y="1582341"/>
            <a:ext cx="8242852" cy="3170099"/>
          </a:xfrm>
          <a:prstGeom prst="rect">
            <a:avLst/>
          </a:prstGeom>
        </p:spPr>
        <p:txBody>
          <a:bodyPr wrap="square">
            <a:spAutoFit/>
          </a:bodyPr>
          <a:lstStyle/>
          <a:p>
            <a:pPr algn="just"/>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Сіз</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білмейсіз</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ғой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бізбен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ағайын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менімен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түйдей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құрдас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Әбдірахман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деген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Жасында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болыстың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үйінде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бұзау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бағып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өсіпті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уақытта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болыстың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үйінде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ауылнай</a:t>
            </a:r>
            <a:r>
              <a:rPr lang="ru-RU" sz="2000" dirty="0">
                <a:latin typeface="Times New Roman" pitchFamily="18" charset="0"/>
                <a:cs typeface="Times New Roman" pitchFamily="18" charset="0"/>
              </a:rPr>
              <a:t> учитель </a:t>
            </a:r>
            <a:r>
              <a:rPr lang="ru-RU" sz="2000" dirty="0" err="1">
                <a:latin typeface="Times New Roman" pitchFamily="18" charset="0"/>
                <a:cs typeface="Times New Roman" pitchFamily="18" charset="0"/>
              </a:rPr>
              <a:t>болатын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Балалармен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араласып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жүріп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учительден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оқып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төрт</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жылдан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соң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мектепті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бітіріп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шығыпты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Әбдірахман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өзі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айтатын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күндіз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қозы</a:t>
            </a:r>
            <a:r>
              <a:rPr lang="ru-RU" sz="2000" dirty="0">
                <a:latin typeface="Times New Roman" pitchFamily="18" charset="0"/>
                <a:cs typeface="Times New Roman" pitchFamily="18" charset="0"/>
              </a:rPr>
              <a:t> мен </a:t>
            </a:r>
            <a:r>
              <a:rPr lang="ru-RU" sz="2000" dirty="0" err="1">
                <a:latin typeface="Times New Roman" pitchFamily="18" charset="0"/>
                <a:cs typeface="Times New Roman" pitchFamily="18" charset="0"/>
              </a:rPr>
              <a:t>бұзау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бағам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кешке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келгенімде</a:t>
            </a:r>
            <a:r>
              <a:rPr lang="ru-RU" sz="2000" dirty="0">
                <a:latin typeface="Times New Roman" pitchFamily="18" charset="0"/>
                <a:cs typeface="Times New Roman" pitchFamily="18" charset="0"/>
              </a:rPr>
              <a:t>, </a:t>
            </a:r>
            <a:r>
              <a:rPr lang="ru-RU" sz="2000" b="1" dirty="0">
                <a:latin typeface="Times New Roman" pitchFamily="18" charset="0"/>
                <a:cs typeface="Times New Roman" pitchFamily="18" charset="0"/>
              </a:rPr>
              <a:t>учитель</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шын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мұсылман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жігіт</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байлардың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балаларынан</a:t>
            </a:r>
            <a:r>
              <a:rPr lang="ru-RU" sz="2000" dirty="0">
                <a:latin typeface="Times New Roman" pitchFamily="18" charset="0"/>
                <a:cs typeface="Times New Roman" pitchFamily="18" charset="0"/>
              </a:rPr>
              <a:t> да </a:t>
            </a:r>
            <a:r>
              <a:rPr lang="ru-RU" sz="2000" dirty="0" err="1">
                <a:latin typeface="Times New Roman" pitchFamily="18" charset="0"/>
                <a:cs typeface="Times New Roman" pitchFamily="18" charset="0"/>
              </a:rPr>
              <a:t>маған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сенің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окығаның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керек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түннің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талайына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дейін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оқытушы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Ақырында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сол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учительдің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тырысуының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арқасында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мектепті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бітірдім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Менің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учительге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бітіре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алмастық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борышым</a:t>
            </a:r>
            <a:r>
              <a:rPr lang="ru-RU" sz="2000" dirty="0">
                <a:latin typeface="Times New Roman" pitchFamily="18" charset="0"/>
                <a:cs typeface="Times New Roman" pitchFamily="18" charset="0"/>
              </a:rPr>
              <a:t> бар», - </a:t>
            </a:r>
            <a:r>
              <a:rPr lang="ru-RU" sz="2000" dirty="0" err="1">
                <a:latin typeface="Times New Roman" pitchFamily="18" charset="0"/>
                <a:cs typeface="Times New Roman" pitchFamily="18" charset="0"/>
              </a:rPr>
              <a:t>деді</a:t>
            </a:r>
            <a:r>
              <a:rPr lang="ru-RU" sz="2000" dirty="0">
                <a:latin typeface="Times New Roman" pitchFamily="18" charset="0"/>
                <a:cs typeface="Times New Roman" pitchFamily="18" charset="0"/>
              </a:rPr>
              <a:t>.</a:t>
            </a:r>
          </a:p>
        </p:txBody>
      </p:sp>
    </p:spTree>
    <p:extLst>
      <p:ext uri="{BB962C8B-B14F-4D97-AF65-F5344CB8AC3E}">
        <p14:creationId xmlns:p14="http://schemas.microsoft.com/office/powerpoint/2010/main" val="3312266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906011" y="449650"/>
            <a:ext cx="9979311" cy="1877437"/>
          </a:xfrm>
          <a:prstGeom prst="rect">
            <a:avLst/>
          </a:prstGeom>
        </p:spPr>
        <p:txBody>
          <a:bodyPr wrap="square">
            <a:spAutoFit/>
          </a:bodyPr>
          <a:lstStyle/>
          <a:p>
            <a:r>
              <a:rPr lang="kk-KZ" sz="2400" b="1" dirty="0">
                <a:solidFill>
                  <a:srgbClr val="7030A0"/>
                </a:solidFill>
                <a:latin typeface="Tahoma" pitchFamily="34" charset="0"/>
                <a:ea typeface="Tahoma" pitchFamily="34" charset="0"/>
                <a:cs typeface="Tahoma" pitchFamily="34" charset="0"/>
              </a:rPr>
              <a:t> </a:t>
            </a:r>
            <a:r>
              <a:rPr lang="kk-KZ" sz="2400" b="1" dirty="0" smtClean="0">
                <a:solidFill>
                  <a:srgbClr val="7030A0"/>
                </a:solidFill>
                <a:latin typeface="Tahoma" pitchFamily="34" charset="0"/>
                <a:ea typeface="Tahoma" pitchFamily="34" charset="0"/>
                <a:cs typeface="Tahoma" pitchFamily="34" charset="0"/>
              </a:rPr>
              <a:t>2-тапсырма.</a:t>
            </a:r>
            <a:endParaRPr lang="kk-KZ" sz="2400" b="1" dirty="0">
              <a:solidFill>
                <a:srgbClr val="FF0000"/>
              </a:solidFill>
              <a:latin typeface="Tahoma" pitchFamily="34" charset="0"/>
              <a:ea typeface="Tahoma" pitchFamily="34" charset="0"/>
              <a:cs typeface="Tahoma" pitchFamily="34" charset="0"/>
            </a:endParaRPr>
          </a:p>
          <a:p>
            <a:pPr marL="342900" lvl="0" indent="-342900">
              <a:spcAft>
                <a:spcPts val="0"/>
              </a:spcAft>
              <a:buFont typeface="Symbol"/>
              <a:buChar char=""/>
            </a:pPr>
            <a:r>
              <a:rPr lang="kk-KZ" sz="2400" dirty="0">
                <a:latin typeface="Times New Roman"/>
                <a:ea typeface="Calibri"/>
                <a:cs typeface="Times New Roman"/>
              </a:rPr>
              <a:t>Берілген үзіндіні басшылыққа алып, шығармашылығыңызды дамытып, өз ойыңызбен түсіндіріңіз</a:t>
            </a:r>
            <a:endParaRPr lang="ru-RU" sz="2400" dirty="0">
              <a:ea typeface="Calibri"/>
              <a:cs typeface="Times New Roman"/>
            </a:endParaRPr>
          </a:p>
          <a:p>
            <a:endParaRPr lang="kk-KZ" sz="2400" b="1" dirty="0">
              <a:solidFill>
                <a:srgbClr val="7030A0"/>
              </a:solidFill>
              <a:latin typeface="Tahoma" pitchFamily="34" charset="0"/>
              <a:ea typeface="Tahoma" pitchFamily="34" charset="0"/>
              <a:cs typeface="Tahoma" pitchFamily="34" charset="0"/>
            </a:endParaRPr>
          </a:p>
          <a:p>
            <a:r>
              <a:rPr lang="kk-KZ" sz="2000" b="1" dirty="0">
                <a:latin typeface="Tahoma" pitchFamily="34" charset="0"/>
                <a:ea typeface="Tahoma" pitchFamily="34" charset="0"/>
                <a:cs typeface="Tahoma" pitchFamily="34" charset="0"/>
              </a:rPr>
              <a:t> </a:t>
            </a:r>
            <a:endParaRPr lang="ru-RU" sz="2000" dirty="0">
              <a:latin typeface="Tahoma" pitchFamily="34" charset="0"/>
              <a:ea typeface="Tahoma" pitchFamily="34" charset="0"/>
              <a:cs typeface="Tahoma" pitchFamily="34" charset="0"/>
            </a:endParaRPr>
          </a:p>
        </p:txBody>
      </p:sp>
      <p:graphicFrame>
        <p:nvGraphicFramePr>
          <p:cNvPr id="13" name="Таблица 12"/>
          <p:cNvGraphicFramePr>
            <a:graphicFrameLocks noGrp="1"/>
          </p:cNvGraphicFramePr>
          <p:nvPr>
            <p:extLst>
              <p:ext uri="{D42A27DB-BD31-4B8C-83A1-F6EECF244321}">
                <p14:modId xmlns:p14="http://schemas.microsoft.com/office/powerpoint/2010/main" val="2717300516"/>
              </p:ext>
            </p:extLst>
          </p:nvPr>
        </p:nvGraphicFramePr>
        <p:xfrm>
          <a:off x="1149193" y="2021121"/>
          <a:ext cx="8128000" cy="3752583"/>
        </p:xfrm>
        <a:graphic>
          <a:graphicData uri="http://schemas.openxmlformats.org/drawingml/2006/table">
            <a:tbl>
              <a:tblPr firstRow="1" bandRow="1">
                <a:tableStyleId>{21E4AEA4-8DFA-4A89-87EB-49C32662AFE0}</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643623">
                <a:tc>
                  <a:txBody>
                    <a:bodyPr/>
                    <a:lstStyle/>
                    <a:p>
                      <a:r>
                        <a:rPr lang="kk-KZ" sz="2000" dirty="0">
                          <a:effectLst>
                            <a:outerShdw blurRad="38100" dist="38100" dir="2700000" algn="tl">
                              <a:srgbClr val="000000">
                                <a:alpha val="43137"/>
                              </a:srgbClr>
                            </a:outerShdw>
                          </a:effectLst>
                          <a:latin typeface="Times New Roman" pitchFamily="18" charset="0"/>
                          <a:cs typeface="Times New Roman" pitchFamily="18" charset="0"/>
                        </a:rPr>
                        <a:t>Үзінді</a:t>
                      </a:r>
                      <a:endParaRPr lang="ru-RU" sz="2000" dirty="0">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r>
                        <a:rPr lang="kk-KZ" sz="2000" dirty="0">
                          <a:effectLst>
                            <a:outerShdw blurRad="38100" dist="38100" dir="2700000" algn="tl">
                              <a:srgbClr val="000000">
                                <a:alpha val="43137"/>
                              </a:srgbClr>
                            </a:outerShdw>
                          </a:effectLst>
                          <a:latin typeface="Times New Roman" pitchFamily="18" charset="0"/>
                          <a:cs typeface="Times New Roman" pitchFamily="18" charset="0"/>
                        </a:rPr>
                        <a:t>Өз ойыңызбен түсіндіріңіз</a:t>
                      </a:r>
                      <a:endParaRPr lang="ru-RU" sz="2000" dirty="0">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1862670">
                <a:tc>
                  <a:txBody>
                    <a:bodyPr/>
                    <a:lstStyle/>
                    <a:p>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Менің</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астымда</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жортақылау</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тапал</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торы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ат</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жүргіштеу</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Ер-</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тоқымым</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ескілеу</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байлардың</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малға</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мінетін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ер-</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тоқымы</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a:t>
                      </a:r>
                    </a:p>
                    <a:p>
                      <a:r>
                        <a:rPr lang="kk-KZ"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Жолдасым</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отыз-кырықтардың</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шамасындағы</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жер</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ортасы</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адам</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сиректеу</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сақал,мұрты</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бар; кара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бұжыр</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күлімсіреп</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дөңгеленіп</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тұрған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қара</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кезді</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Астында</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қойшылар</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мінген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қаракер</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бесті</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үсті-үстіне</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ұрып</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отырмаса</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кейін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қалып</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қала</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береді</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a:t>
                      </a:r>
                      <a:endParaRPr lang="ru-RU" dirty="0">
                        <a:effectLst>
                          <a:outerShdw blurRad="38100" dist="38100" dir="2700000" algn="tl">
                            <a:srgbClr val="000000">
                              <a:alpha val="43137"/>
                            </a:srgbClr>
                          </a:outerShdw>
                        </a:effectLst>
                        <a:latin typeface="Times New Roman" pitchFamily="18" charset="0"/>
                        <a:cs typeface="Times New Roman" pitchFamily="18" charset="0"/>
                      </a:endParaRPr>
                    </a:p>
                    <a:p>
                      <a:endParaRPr lang="ru-RU" dirty="0">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endParaRPr lang="ru-RU" dirty="0"/>
                    </a:p>
                  </a:txBody>
                  <a:tcPr/>
                </a:tc>
                <a:extLst>
                  <a:ext uri="{0D108BD9-81ED-4DB2-BD59-A6C34878D82A}">
                    <a16:rowId xmlns:a16="http://schemas.microsoft.com/office/drawing/2014/main" xmlns="" val="10001"/>
                  </a:ext>
                </a:extLst>
              </a:tr>
            </a:tbl>
          </a:graphicData>
        </a:graphic>
      </p:graphicFrame>
      <p:sp>
        <p:nvSpPr>
          <p:cNvPr id="15" name="Прямоугольник 14"/>
          <p:cNvSpPr/>
          <p:nvPr/>
        </p:nvSpPr>
        <p:spPr>
          <a:xfrm>
            <a:off x="6438642" y="1370794"/>
            <a:ext cx="6096000" cy="923330"/>
          </a:xfrm>
          <a:prstGeom prst="rect">
            <a:avLst/>
          </a:prstGeom>
        </p:spPr>
        <p:txBody>
          <a:bodyPr>
            <a:spAutoFit/>
          </a:bodyPr>
          <a:lstStyle/>
          <a:p>
            <a:pPr marL="342900" indent="-342900" algn="just">
              <a:spcAft>
                <a:spcPts val="0"/>
              </a:spcAft>
              <a:buFont typeface="Arial" panose="020B0604020202020204" pitchFamily="34" charset="0"/>
              <a:buChar char="•"/>
            </a:pPr>
            <a:r>
              <a:rPr lang="ru-RU" dirty="0" err="1">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автордың</a:t>
            </a:r>
            <a:r>
              <a:rPr lang="ru-RU"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 </a:t>
            </a:r>
            <a:r>
              <a:rPr lang="ru-RU" dirty="0" err="1">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жазу</a:t>
            </a:r>
            <a:r>
              <a:rPr lang="ru-RU"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 </a:t>
            </a:r>
            <a:r>
              <a:rPr lang="ru-RU" dirty="0" err="1">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стиліне</a:t>
            </a:r>
            <a:r>
              <a:rPr lang="ru-RU"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 </a:t>
            </a:r>
            <a:r>
              <a:rPr lang="ru-RU" dirty="0" err="1">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баға</a:t>
            </a:r>
            <a:r>
              <a:rPr lang="ru-RU"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 </a:t>
            </a:r>
            <a:r>
              <a:rPr lang="ru-RU" dirty="0" err="1">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береді</a:t>
            </a:r>
            <a:r>
              <a:rPr lang="ru-RU"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  </a:t>
            </a:r>
          </a:p>
          <a:p>
            <a:pPr marL="342900" indent="-342900" algn="just">
              <a:spcAft>
                <a:spcPts val="0"/>
              </a:spcAft>
              <a:buFont typeface="Arial" panose="020B0604020202020204" pitchFamily="34" charset="0"/>
              <a:buChar char="•"/>
            </a:pPr>
            <a:r>
              <a:rPr lang="kk-KZ"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автор </a:t>
            </a:r>
            <a:r>
              <a:rPr lang="kk-KZ" dirty="0" smtClean="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стиліне </a:t>
            </a:r>
            <a:r>
              <a:rPr lang="kk-KZ"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сай өз ойын білдіреді.</a:t>
            </a:r>
            <a:endParaRPr lang="ru-RU"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marL="342900" indent="-342900" algn="just">
              <a:spcAft>
                <a:spcPts val="0"/>
              </a:spcAft>
              <a:buFont typeface="Arial" panose="020B0604020202020204" pitchFamily="34" charset="0"/>
              <a:buChar char="•"/>
            </a:pPr>
            <a:endParaRPr lang="ru-RU" dirty="0"/>
          </a:p>
        </p:txBody>
      </p:sp>
      <p:sp>
        <p:nvSpPr>
          <p:cNvPr id="16" name="Прямоугольник 15"/>
          <p:cNvSpPr/>
          <p:nvPr/>
        </p:nvSpPr>
        <p:spPr>
          <a:xfrm>
            <a:off x="5438971" y="1170923"/>
            <a:ext cx="1512978" cy="369332"/>
          </a:xfrm>
          <a:prstGeom prst="rect">
            <a:avLst/>
          </a:prstGeom>
        </p:spPr>
        <p:txBody>
          <a:bodyPr wrap="square">
            <a:spAutoFit/>
          </a:bodyPr>
          <a:lstStyle/>
          <a:p>
            <a:pPr algn="just">
              <a:spcAft>
                <a:spcPts val="0"/>
              </a:spcAft>
            </a:pPr>
            <a:r>
              <a:rPr lang="kk-KZ" b="1" dirty="0">
                <a:latin typeface="Times New Roman"/>
                <a:ea typeface="Calibri"/>
                <a:cs typeface="Times New Roman"/>
              </a:rPr>
              <a:t>Дескриптор:</a:t>
            </a:r>
          </a:p>
        </p:txBody>
      </p:sp>
    </p:spTree>
    <p:extLst>
      <p:ext uri="{BB962C8B-B14F-4D97-AF65-F5344CB8AC3E}">
        <p14:creationId xmlns:p14="http://schemas.microsoft.com/office/powerpoint/2010/main" val="5759488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13"/>
          <p:cNvSpPr/>
          <p:nvPr/>
        </p:nvSpPr>
        <p:spPr>
          <a:xfrm>
            <a:off x="906011" y="449650"/>
            <a:ext cx="9979311" cy="1138773"/>
          </a:xfrm>
          <a:prstGeom prst="rect">
            <a:avLst/>
          </a:prstGeom>
        </p:spPr>
        <p:txBody>
          <a:bodyPr wrap="square">
            <a:spAutoFit/>
          </a:bodyPr>
          <a:lstStyle/>
          <a:p>
            <a:r>
              <a:rPr lang="kk-KZ" sz="2400" b="1" dirty="0">
                <a:solidFill>
                  <a:srgbClr val="7030A0"/>
                </a:solidFill>
                <a:latin typeface="Tahoma" pitchFamily="34" charset="0"/>
                <a:ea typeface="Tahoma" pitchFamily="34" charset="0"/>
                <a:cs typeface="Tahoma" pitchFamily="34" charset="0"/>
              </a:rPr>
              <a:t> Жауабы:</a:t>
            </a:r>
          </a:p>
          <a:p>
            <a:endParaRPr lang="kk-KZ" sz="2400" b="1" dirty="0">
              <a:solidFill>
                <a:srgbClr val="7030A0"/>
              </a:solidFill>
              <a:latin typeface="Tahoma" pitchFamily="34" charset="0"/>
              <a:ea typeface="Tahoma" pitchFamily="34" charset="0"/>
              <a:cs typeface="Tahoma" pitchFamily="34" charset="0"/>
            </a:endParaRPr>
          </a:p>
          <a:p>
            <a:r>
              <a:rPr lang="kk-KZ" sz="2000" b="1" dirty="0">
                <a:latin typeface="Tahoma" pitchFamily="34" charset="0"/>
                <a:ea typeface="Tahoma" pitchFamily="34" charset="0"/>
                <a:cs typeface="Tahoma" pitchFamily="34" charset="0"/>
              </a:rPr>
              <a:t> </a:t>
            </a:r>
            <a:endParaRPr lang="ru-RU" sz="2000" dirty="0">
              <a:latin typeface="Tahoma" pitchFamily="34" charset="0"/>
              <a:ea typeface="Tahoma" pitchFamily="34" charset="0"/>
              <a:cs typeface="Tahoma" pitchFamily="34" charset="0"/>
            </a:endParaRPr>
          </a:p>
        </p:txBody>
      </p:sp>
      <p:graphicFrame>
        <p:nvGraphicFramePr>
          <p:cNvPr id="13" name="Таблица 12"/>
          <p:cNvGraphicFramePr>
            <a:graphicFrameLocks noGrp="1"/>
          </p:cNvGraphicFramePr>
          <p:nvPr>
            <p:extLst>
              <p:ext uri="{D42A27DB-BD31-4B8C-83A1-F6EECF244321}">
                <p14:modId xmlns:p14="http://schemas.microsoft.com/office/powerpoint/2010/main" val="1384612916"/>
              </p:ext>
            </p:extLst>
          </p:nvPr>
        </p:nvGraphicFramePr>
        <p:xfrm>
          <a:off x="1064590" y="1191968"/>
          <a:ext cx="9500804" cy="4258218"/>
        </p:xfrm>
        <a:graphic>
          <a:graphicData uri="http://schemas.openxmlformats.org/drawingml/2006/table">
            <a:tbl>
              <a:tblPr firstRow="1" bandRow="1">
                <a:tableStyleId>{21E4AEA4-8DFA-4A89-87EB-49C32662AFE0}</a:tableStyleId>
              </a:tblPr>
              <a:tblGrid>
                <a:gridCol w="4750402">
                  <a:extLst>
                    <a:ext uri="{9D8B030D-6E8A-4147-A177-3AD203B41FA5}">
                      <a16:colId xmlns:a16="http://schemas.microsoft.com/office/drawing/2014/main" xmlns="" val="20000"/>
                    </a:ext>
                  </a:extLst>
                </a:gridCol>
                <a:gridCol w="4750402">
                  <a:extLst>
                    <a:ext uri="{9D8B030D-6E8A-4147-A177-3AD203B41FA5}">
                      <a16:colId xmlns:a16="http://schemas.microsoft.com/office/drawing/2014/main" xmlns="" val="20001"/>
                    </a:ext>
                  </a:extLst>
                </a:gridCol>
              </a:tblGrid>
              <a:tr h="506194">
                <a:tc>
                  <a:txBody>
                    <a:bodyPr/>
                    <a:lstStyle/>
                    <a:p>
                      <a:r>
                        <a:rPr lang="kk-KZ" sz="2000" dirty="0">
                          <a:effectLst>
                            <a:outerShdw blurRad="38100" dist="38100" dir="2700000" algn="tl">
                              <a:srgbClr val="000000">
                                <a:alpha val="43137"/>
                              </a:srgbClr>
                            </a:outerShdw>
                          </a:effectLst>
                          <a:latin typeface="Times New Roman" pitchFamily="18" charset="0"/>
                          <a:cs typeface="Times New Roman" pitchFamily="18" charset="0"/>
                        </a:rPr>
                        <a:t>Үзінді</a:t>
                      </a:r>
                      <a:endParaRPr lang="ru-RU" sz="2000" dirty="0">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r>
                        <a:rPr lang="kk-KZ" sz="2000" dirty="0" smtClean="0">
                          <a:effectLst>
                            <a:outerShdw blurRad="38100" dist="38100" dir="2700000" algn="tl">
                              <a:srgbClr val="000000">
                                <a:alpha val="43137"/>
                              </a:srgbClr>
                            </a:outerShdw>
                          </a:effectLst>
                          <a:latin typeface="Times New Roman" pitchFamily="18" charset="0"/>
                          <a:cs typeface="Times New Roman" pitchFamily="18" charset="0"/>
                        </a:rPr>
                        <a:t>Өз ойыңызбен түсіндіріңіз</a:t>
                      </a:r>
                      <a:endParaRPr lang="ru-RU" sz="2000" dirty="0">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3752024">
                <a:tc>
                  <a:txBody>
                    <a:bodyPr/>
                    <a:lstStyle/>
                    <a:p>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Менің</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астымда</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жортақылау</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тапал</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торы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ат</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жүргіштеу</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Ер-</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тоқымым</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ескілеу</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байлардың</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малға</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мінетін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ер-</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тоқымы</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a:t>
                      </a:r>
                    </a:p>
                    <a:p>
                      <a:r>
                        <a:rPr lang="kk-KZ"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Жолдасым</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отыз-кырықтардың</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шамасындағы</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жер</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ортасы</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адам</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сиректеу</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сақал,мұрты</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бар; кара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бұжыр</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күлімсіреп</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дөңгеленіп</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тұрған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қара</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кезді</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Астында</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қойшылар</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мінген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қаракер</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бесті</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үсті-үстіне</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ұрып</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отырмаса</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кейін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қалып</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қала</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береді</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a:t>
                      </a:r>
                      <a:endParaRPr lang="ru-RU" dirty="0">
                        <a:effectLst>
                          <a:outerShdw blurRad="38100" dist="38100" dir="2700000" algn="tl">
                            <a:srgbClr val="000000">
                              <a:alpha val="43137"/>
                            </a:srgbClr>
                          </a:outerShdw>
                        </a:effectLst>
                        <a:latin typeface="Times New Roman" pitchFamily="18" charset="0"/>
                        <a:cs typeface="Times New Roman" pitchFamily="18" charset="0"/>
                      </a:endParaRPr>
                    </a:p>
                  </a:txBody>
                  <a:tcPr/>
                </a:tc>
                <a:tc>
                  <a:txBody>
                    <a:bodyPr/>
                    <a:lstStyle/>
                    <a:p>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Бейімбет</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пен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жолдасы</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Қасымжан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ауылдан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шығып</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келесі</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бір</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ауылды</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бетке</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алады</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Кең</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даланың</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табиғатын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суреттейді</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Қасындағы</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жолдасының</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аты</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малшылардың</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малға</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мінетін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аты</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болған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соң</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кейін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қалып</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қоя</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береді</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Жол</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қысқарсын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деген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мақсатпен</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жолдасы</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smtClean="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a:t>
                      </a:r>
                      <a:r>
                        <a:rPr lang="ru-RU" sz="1800" b="0" i="0" kern="1200" dirty="0" err="1" smtClean="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Шұғаның</a:t>
                      </a:r>
                      <a:r>
                        <a:rPr lang="ru-RU" sz="1800" b="0" i="0" kern="1200" dirty="0" smtClean="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smtClean="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белгісі</a:t>
                      </a:r>
                      <a:r>
                        <a:rPr lang="ru-RU" sz="1800" b="0" i="0" kern="1200" dirty="0" smtClean="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smtClean="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туралы</a:t>
                      </a:r>
                      <a:r>
                        <a:rPr lang="ru-RU" sz="1800" b="0" i="0" kern="1200" dirty="0" smtClean="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сөз</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қозғайды</a:t>
                      </a:r>
                      <a:r>
                        <a:rPr lang="ru-RU" sz="1800" b="0" i="0" kern="120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Автор </a:t>
                      </a:r>
                      <a:r>
                        <a:rPr lang="ru-RU" sz="1800" b="0" i="0" kern="120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өзі</a:t>
                      </a:r>
                      <a:r>
                        <a:rPr lang="ru-RU" sz="1800" b="0" i="0" kern="1200" baseline="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мен </a:t>
                      </a:r>
                      <a:r>
                        <a:rPr lang="ru-RU" sz="1800" b="0" i="0" kern="1200" baseline="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жанындағы</a:t>
                      </a:r>
                      <a:r>
                        <a:rPr lang="ru-RU" sz="1800" b="0" i="0" kern="1200" baseline="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baseline="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жолдасын</a:t>
                      </a:r>
                      <a:r>
                        <a:rPr lang="ru-RU" sz="1800" b="0" i="0" kern="1200" baseline="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baseline="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айтып</a:t>
                      </a:r>
                      <a:r>
                        <a:rPr lang="ru-RU" sz="1800" b="0" i="0" kern="1200" baseline="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baseline="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өзінің</a:t>
                      </a:r>
                      <a:r>
                        <a:rPr lang="ru-RU" sz="1800" b="0" i="0" kern="1200" baseline="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baseline="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жол</a:t>
                      </a:r>
                      <a:r>
                        <a:rPr lang="ru-RU" sz="1800" b="0" i="0" kern="1200" baseline="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baseline="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үстінде</a:t>
                      </a:r>
                      <a:r>
                        <a:rPr lang="ru-RU" sz="1800" b="0" i="0" kern="1200" baseline="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a:t>
                      </a:r>
                      <a:r>
                        <a:rPr lang="ru-RU" sz="1800" b="0" i="0" kern="1200" baseline="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сапарлап</a:t>
                      </a:r>
                      <a:r>
                        <a:rPr lang="ru-RU" sz="1800" b="0" i="0" kern="1200" baseline="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бара </a:t>
                      </a:r>
                      <a:r>
                        <a:rPr lang="ru-RU" sz="1800" b="0" i="0" kern="1200" baseline="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жатқанынан</a:t>
                      </a:r>
                      <a:r>
                        <a:rPr lang="ru-RU" sz="1800" b="0" i="0" kern="1200" baseline="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 хабар </a:t>
                      </a:r>
                      <a:r>
                        <a:rPr lang="ru-RU" sz="1800" b="0" i="0" kern="1200" baseline="0" dirty="0" err="1">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береді</a:t>
                      </a:r>
                      <a:r>
                        <a:rPr lang="ru-RU" sz="1800" b="0" i="0" kern="1200" baseline="0" dirty="0">
                          <a:solidFill>
                            <a:schemeClr val="dk1"/>
                          </a:solidFill>
                          <a:effectLst>
                            <a:outerShdw blurRad="38100" dist="38100" dir="2700000" algn="tl">
                              <a:srgbClr val="000000">
                                <a:alpha val="43137"/>
                              </a:srgbClr>
                            </a:outerShdw>
                          </a:effectLst>
                          <a:latin typeface="Times New Roman" pitchFamily="18" charset="0"/>
                          <a:ea typeface="+mn-ea"/>
                          <a:cs typeface="Times New Roman" pitchFamily="18" charset="0"/>
                        </a:rPr>
                        <a:t>.</a:t>
                      </a:r>
                      <a:endParaRPr lang="ru-RU" dirty="0">
                        <a:effectLst>
                          <a:outerShdw blurRad="38100" dist="38100" dir="2700000" algn="tl">
                            <a:srgbClr val="000000">
                              <a:alpha val="43137"/>
                            </a:srgbClr>
                          </a:outerShdw>
                        </a:effectLst>
                        <a:latin typeface="Times New Roman" pitchFamily="18" charset="0"/>
                        <a:cs typeface="Times New Roman" pitchFamily="18" charset="0"/>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673249931"/>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3169</TotalTime>
  <Words>807</Words>
  <Application>Microsoft Office PowerPoint</Application>
  <PresentationFormat>Широкоэкранный</PresentationFormat>
  <Paragraphs>128</Paragraphs>
  <Slides>17</Slides>
  <Notes>2</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17</vt:i4>
      </vt:variant>
    </vt:vector>
  </HeadingPairs>
  <TitlesOfParts>
    <vt:vector size="26" baseType="lpstr">
      <vt:lpstr>Arial</vt:lpstr>
      <vt:lpstr>Calibri</vt:lpstr>
      <vt:lpstr>Century Gothic</vt:lpstr>
      <vt:lpstr>Open Sans</vt:lpstr>
      <vt:lpstr>Symbol</vt:lpstr>
      <vt:lpstr>Tahoma</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Салтанат</dc:creator>
  <cp:lastModifiedBy>Карлыгаш</cp:lastModifiedBy>
  <cp:revision>265</cp:revision>
  <dcterms:created xsi:type="dcterms:W3CDTF">2020-11-22T10:08:48Z</dcterms:created>
  <dcterms:modified xsi:type="dcterms:W3CDTF">2021-01-19T08:46:41Z</dcterms:modified>
</cp:coreProperties>
</file>