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1"/>
  </p:sldMasterIdLst>
  <p:notesMasterIdLst>
    <p:notesMasterId r:id="rId14"/>
  </p:notesMasterIdLst>
  <p:sldIdLst>
    <p:sldId id="309" r:id="rId2"/>
    <p:sldId id="256" r:id="rId3"/>
    <p:sldId id="261" r:id="rId4"/>
    <p:sldId id="310" r:id="rId5"/>
    <p:sldId id="317" r:id="rId6"/>
    <p:sldId id="321" r:id="rId7"/>
    <p:sldId id="327" r:id="rId8"/>
    <p:sldId id="311" r:id="rId9"/>
    <p:sldId id="326" r:id="rId10"/>
    <p:sldId id="323" r:id="rId11"/>
    <p:sldId id="325" r:id="rId12"/>
    <p:sldId id="316" r:id="rId13"/>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93935" autoAdjust="0"/>
  </p:normalViewPr>
  <p:slideViewPr>
    <p:cSldViewPr>
      <p:cViewPr varScale="1">
        <p:scale>
          <a:sx n="64" d="100"/>
          <a:sy n="64" d="100"/>
        </p:scale>
        <p:origin x="121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597C60E-331B-42C1-90BB-BA6D4D035DCD}" type="datetimeFigureOut">
              <a:rPr lang="ru-RU" smtClean="0"/>
              <a:pPr/>
              <a:t>05.04.2021</a:t>
            </a:fld>
            <a:endParaRPr lang="ru-RU"/>
          </a:p>
        </p:txBody>
      </p:sp>
      <p:sp>
        <p:nvSpPr>
          <p:cNvPr id="4" name="Образ слайда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E7A2F94-53E9-4EAA-B751-3D0442A6A8F7}" type="slidenum">
              <a:rPr lang="ru-RU" smtClean="0"/>
              <a:pPr/>
              <a:t>‹#›</a:t>
            </a:fld>
            <a:endParaRPr lang="ru-RU"/>
          </a:p>
        </p:txBody>
      </p:sp>
    </p:spTree>
    <p:extLst>
      <p:ext uri="{BB962C8B-B14F-4D97-AF65-F5344CB8AC3E}">
        <p14:creationId xmlns:p14="http://schemas.microsoft.com/office/powerpoint/2010/main" val="2265705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497FFC97-9079-4BFB-9C49-4CA601FA4856}" type="slidenum">
              <a:rPr lang="ru-RU" smtClean="0"/>
              <a:pPr>
                <a:defRPr/>
              </a:pPr>
              <a:t>‹#›</a:t>
            </a:fld>
            <a:endParaRPr lang="ru-RU"/>
          </a:p>
        </p:txBody>
      </p:sp>
    </p:spTree>
    <p:extLst>
      <p:ext uri="{BB962C8B-B14F-4D97-AF65-F5344CB8AC3E}">
        <p14:creationId xmlns:p14="http://schemas.microsoft.com/office/powerpoint/2010/main" val="1456323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455640BD-66BE-4EA4-9B2A-4CBE3A58E532}" type="slidenum">
              <a:rPr lang="ru-RU" smtClean="0"/>
              <a:pPr>
                <a:defRPr/>
              </a:pPr>
              <a:t>‹#›</a:t>
            </a:fld>
            <a:endParaRPr lang="ru-RU"/>
          </a:p>
        </p:txBody>
      </p:sp>
    </p:spTree>
    <p:extLst>
      <p:ext uri="{BB962C8B-B14F-4D97-AF65-F5344CB8AC3E}">
        <p14:creationId xmlns:p14="http://schemas.microsoft.com/office/powerpoint/2010/main" val="2522647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455640BD-66BE-4EA4-9B2A-4CBE3A58E532}" type="slidenum">
              <a:rPr lang="ru-RU" smtClean="0"/>
              <a:pPr>
                <a:defRPr/>
              </a:pPr>
              <a:t>‹#›</a:t>
            </a:fld>
            <a:endParaRPr lang="ru-RU"/>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69287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455640BD-66BE-4EA4-9B2A-4CBE3A58E532}" type="slidenum">
              <a:rPr lang="ru-RU" smtClean="0"/>
              <a:pPr>
                <a:defRPr/>
              </a:pPr>
              <a:t>‹#›</a:t>
            </a:fld>
            <a:endParaRPr lang="ru-RU"/>
          </a:p>
        </p:txBody>
      </p:sp>
    </p:spTree>
    <p:extLst>
      <p:ext uri="{BB962C8B-B14F-4D97-AF65-F5344CB8AC3E}">
        <p14:creationId xmlns:p14="http://schemas.microsoft.com/office/powerpoint/2010/main" val="1520745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455640BD-66BE-4EA4-9B2A-4CBE3A58E532}" type="slidenum">
              <a:rPr lang="ru-RU" smtClean="0"/>
              <a:pPr>
                <a:defRPr/>
              </a:pPr>
              <a:t>‹#›</a:t>
            </a:fld>
            <a:endParaRPr lang="ru-RU"/>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71724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455640BD-66BE-4EA4-9B2A-4CBE3A58E532}" type="slidenum">
              <a:rPr lang="ru-RU" smtClean="0"/>
              <a:pPr>
                <a:defRPr/>
              </a:pPr>
              <a:t>‹#›</a:t>
            </a:fld>
            <a:endParaRPr lang="ru-RU"/>
          </a:p>
        </p:txBody>
      </p:sp>
    </p:spTree>
    <p:extLst>
      <p:ext uri="{BB962C8B-B14F-4D97-AF65-F5344CB8AC3E}">
        <p14:creationId xmlns:p14="http://schemas.microsoft.com/office/powerpoint/2010/main" val="110827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CE4D34FE-C00D-4A6D-A9F4-736F9D507901}" type="slidenum">
              <a:rPr lang="ru-RU" smtClean="0"/>
              <a:pPr>
                <a:defRPr/>
              </a:pPr>
              <a:t>‹#›</a:t>
            </a:fld>
            <a:endParaRPr lang="ru-RU"/>
          </a:p>
        </p:txBody>
      </p:sp>
    </p:spTree>
    <p:extLst>
      <p:ext uri="{BB962C8B-B14F-4D97-AF65-F5344CB8AC3E}">
        <p14:creationId xmlns:p14="http://schemas.microsoft.com/office/powerpoint/2010/main" val="2352568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A8F3295E-1DC7-4402-8EE7-6E4688FE7BA7}" type="slidenum">
              <a:rPr lang="ru-RU" smtClean="0"/>
              <a:pPr>
                <a:defRPr/>
              </a:pPr>
              <a:t>‹#›</a:t>
            </a:fld>
            <a:endParaRPr lang="ru-RU"/>
          </a:p>
        </p:txBody>
      </p:sp>
    </p:spTree>
    <p:extLst>
      <p:ext uri="{BB962C8B-B14F-4D97-AF65-F5344CB8AC3E}">
        <p14:creationId xmlns:p14="http://schemas.microsoft.com/office/powerpoint/2010/main" val="2275130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3EF15B44-3C83-45B7-B926-5A9C02D725C0}" type="slidenum">
              <a:rPr lang="ru-RU" smtClean="0"/>
              <a:pPr>
                <a:defRPr/>
              </a:pPr>
              <a:t>‹#›</a:t>
            </a:fld>
            <a:endParaRPr lang="ru-RU"/>
          </a:p>
        </p:txBody>
      </p:sp>
    </p:spTree>
    <p:extLst>
      <p:ext uri="{BB962C8B-B14F-4D97-AF65-F5344CB8AC3E}">
        <p14:creationId xmlns:p14="http://schemas.microsoft.com/office/powerpoint/2010/main" val="400166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829D2FC2-8455-40E5-BBC1-3663046A8B42}" type="slidenum">
              <a:rPr lang="ru-RU" smtClean="0"/>
              <a:pPr>
                <a:defRPr/>
              </a:pPr>
              <a:t>‹#›</a:t>
            </a:fld>
            <a:endParaRPr lang="ru-RU"/>
          </a:p>
        </p:txBody>
      </p:sp>
    </p:spTree>
    <p:extLst>
      <p:ext uri="{BB962C8B-B14F-4D97-AF65-F5344CB8AC3E}">
        <p14:creationId xmlns:p14="http://schemas.microsoft.com/office/powerpoint/2010/main" val="3377744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20C0555B-1775-42CA-B01E-7438C34D918A}" type="slidenum">
              <a:rPr lang="ru-RU" smtClean="0"/>
              <a:pPr>
                <a:defRPr/>
              </a:pPr>
              <a:t>‹#›</a:t>
            </a:fld>
            <a:endParaRPr lang="ru-RU"/>
          </a:p>
        </p:txBody>
      </p:sp>
    </p:spTree>
    <p:extLst>
      <p:ext uri="{BB962C8B-B14F-4D97-AF65-F5344CB8AC3E}">
        <p14:creationId xmlns:p14="http://schemas.microsoft.com/office/powerpoint/2010/main" val="91028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9E037554-A515-49F6-97A4-45C3F3265075}" type="slidenum">
              <a:rPr lang="ru-RU" smtClean="0"/>
              <a:pPr>
                <a:defRPr/>
              </a:pPr>
              <a:t>‹#›</a:t>
            </a:fld>
            <a:endParaRPr lang="ru-RU"/>
          </a:p>
        </p:txBody>
      </p:sp>
    </p:spTree>
    <p:extLst>
      <p:ext uri="{BB962C8B-B14F-4D97-AF65-F5344CB8AC3E}">
        <p14:creationId xmlns:p14="http://schemas.microsoft.com/office/powerpoint/2010/main" val="202121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92166C59-AD81-41AA-91B7-8B2721A29B5B}" type="slidenum">
              <a:rPr lang="ru-RU" smtClean="0"/>
              <a:pPr>
                <a:defRPr/>
              </a:pPr>
              <a:t>‹#›</a:t>
            </a:fld>
            <a:endParaRPr lang="ru-RU"/>
          </a:p>
        </p:txBody>
      </p:sp>
    </p:spTree>
    <p:extLst>
      <p:ext uri="{BB962C8B-B14F-4D97-AF65-F5344CB8AC3E}">
        <p14:creationId xmlns:p14="http://schemas.microsoft.com/office/powerpoint/2010/main" val="70961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4313E432-B841-45A3-B712-E98FCEE073C8}" type="slidenum">
              <a:rPr lang="ru-RU" smtClean="0"/>
              <a:pPr>
                <a:defRPr/>
              </a:pPr>
              <a:t>‹#›</a:t>
            </a:fld>
            <a:endParaRPr lang="ru-RU"/>
          </a:p>
        </p:txBody>
      </p:sp>
    </p:spTree>
    <p:extLst>
      <p:ext uri="{BB962C8B-B14F-4D97-AF65-F5344CB8AC3E}">
        <p14:creationId xmlns:p14="http://schemas.microsoft.com/office/powerpoint/2010/main" val="3023016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BC9652B4-E8FF-4EA8-A574-790201201EC9}" type="slidenum">
              <a:rPr lang="ru-RU" smtClean="0"/>
              <a:pPr>
                <a:defRPr/>
              </a:pPr>
              <a:t>‹#›</a:t>
            </a:fld>
            <a:endParaRPr lang="ru-RU"/>
          </a:p>
        </p:txBody>
      </p:sp>
    </p:spTree>
    <p:extLst>
      <p:ext uri="{BB962C8B-B14F-4D97-AF65-F5344CB8AC3E}">
        <p14:creationId xmlns:p14="http://schemas.microsoft.com/office/powerpoint/2010/main" val="362823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21D380DD-34DE-4B9A-9421-9C62FA8090BE}" type="slidenum">
              <a:rPr lang="ru-RU" smtClean="0"/>
              <a:pPr>
                <a:defRPr/>
              </a:pPr>
              <a:t>‹#›</a:t>
            </a:fld>
            <a:endParaRPr lang="ru-RU"/>
          </a:p>
        </p:txBody>
      </p:sp>
    </p:spTree>
    <p:extLst>
      <p:ext uri="{BB962C8B-B14F-4D97-AF65-F5344CB8AC3E}">
        <p14:creationId xmlns:p14="http://schemas.microsoft.com/office/powerpoint/2010/main" val="4143424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ru-RU"/>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455640BD-66BE-4EA4-9B2A-4CBE3A58E532}" type="slidenum">
              <a:rPr lang="ru-RU" smtClean="0"/>
              <a:pPr>
                <a:defRPr/>
              </a:pPr>
              <a:t>‹#›</a:t>
            </a:fld>
            <a:endParaRPr lang="ru-RU"/>
          </a:p>
        </p:txBody>
      </p:sp>
    </p:spTree>
    <p:extLst>
      <p:ext uri="{BB962C8B-B14F-4D97-AF65-F5344CB8AC3E}">
        <p14:creationId xmlns:p14="http://schemas.microsoft.com/office/powerpoint/2010/main" val="267374998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540" y="207206"/>
            <a:ext cx="8280920" cy="3539430"/>
          </a:xfrm>
          <a:prstGeom prst="rect">
            <a:avLst/>
          </a:prstGeom>
          <a:noFill/>
        </p:spPr>
        <p:txBody>
          <a:bodyPr wrap="square" rtlCol="0">
            <a:spAutoFit/>
          </a:bodyPr>
          <a:lstStyle/>
          <a:p>
            <a:pPr algn="ctr"/>
            <a:endParaRPr lang="kk-KZ" sz="3200" b="1" i="1" dirty="0">
              <a:solidFill>
                <a:srgbClr val="0070C0"/>
              </a:solidFill>
            </a:endParaRPr>
          </a:p>
          <a:p>
            <a:r>
              <a:rPr lang="kk-KZ" sz="2800" b="1" i="1" dirty="0">
                <a:solidFill>
                  <a:srgbClr val="0070C0"/>
                </a:solidFill>
              </a:rPr>
              <a:t>Бөлім тақырыбы:</a:t>
            </a:r>
          </a:p>
          <a:p>
            <a:pPr algn="ctr"/>
            <a:endParaRPr lang="kk-KZ" sz="3600" b="1" i="1" dirty="0">
              <a:solidFill>
                <a:srgbClr val="C00000"/>
              </a:solidFill>
            </a:endParaRPr>
          </a:p>
          <a:p>
            <a:pPr algn="ctr"/>
            <a:r>
              <a:rPr lang="ru-RU" sz="3600" b="1" dirty="0" err="1">
                <a:solidFill>
                  <a:srgbClr val="C00000"/>
                </a:solidFill>
                <a:effectLst/>
                <a:latin typeface="Times New Roman" panose="02020603050405020304" pitchFamily="18" charset="0"/>
                <a:ea typeface="Calibri" panose="020F0502020204030204" pitchFamily="34" charset="0"/>
              </a:rPr>
              <a:t>Әдебиеттегі</a:t>
            </a:r>
            <a:r>
              <a:rPr lang="ru-RU" sz="3600" b="1" dirty="0">
                <a:solidFill>
                  <a:srgbClr val="C00000"/>
                </a:solidFill>
                <a:effectLst/>
                <a:latin typeface="Times New Roman" panose="02020603050405020304" pitchFamily="18" charset="0"/>
                <a:ea typeface="Calibri" panose="020F0502020204030204" pitchFamily="34" charset="0"/>
              </a:rPr>
              <a:t> сын-</a:t>
            </a:r>
            <a:r>
              <a:rPr lang="ru-RU" sz="3600" b="1" dirty="0" err="1">
                <a:solidFill>
                  <a:srgbClr val="C00000"/>
                </a:solidFill>
                <a:effectLst/>
                <a:latin typeface="Times New Roman" panose="02020603050405020304" pitchFamily="18" charset="0"/>
                <a:ea typeface="Calibri" panose="020F0502020204030204" pitchFamily="34" charset="0"/>
              </a:rPr>
              <a:t>сарын</a:t>
            </a:r>
            <a:endParaRPr lang="ru-RU" sz="3600" b="1" dirty="0">
              <a:solidFill>
                <a:srgbClr val="C00000"/>
              </a:solidFill>
              <a:effectLst/>
              <a:latin typeface="Times New Roman" panose="02020603050405020304" pitchFamily="18" charset="0"/>
              <a:ea typeface="Calibri" panose="020F0502020204030204" pitchFamily="34" charset="0"/>
            </a:endParaRPr>
          </a:p>
          <a:p>
            <a:pPr algn="ctr"/>
            <a:endParaRPr lang="kk-KZ" sz="3600" b="1" i="1" dirty="0">
              <a:solidFill>
                <a:srgbClr val="C00000"/>
              </a:solidFill>
            </a:endParaRPr>
          </a:p>
          <a:p>
            <a:r>
              <a:rPr lang="kk-KZ" sz="3200" b="1" i="1" dirty="0">
                <a:solidFill>
                  <a:srgbClr val="0070C0"/>
                </a:solidFill>
              </a:rPr>
              <a:t>Сабақтың тақырыбы:</a:t>
            </a:r>
          </a:p>
          <a:p>
            <a:pPr algn="ctr"/>
            <a:endParaRPr lang="kk-KZ" sz="2400" b="1" i="1" dirty="0">
              <a:solidFill>
                <a:srgbClr val="0070C0"/>
              </a:solidFill>
            </a:endParaRPr>
          </a:p>
        </p:txBody>
      </p:sp>
      <p:sp>
        <p:nvSpPr>
          <p:cNvPr id="2" name="TextBox 1"/>
          <p:cNvSpPr txBox="1"/>
          <p:nvPr/>
        </p:nvSpPr>
        <p:spPr>
          <a:xfrm>
            <a:off x="6012160" y="5689121"/>
            <a:ext cx="3672408" cy="954107"/>
          </a:xfrm>
          <a:prstGeom prst="rect">
            <a:avLst/>
          </a:prstGeom>
          <a:noFill/>
        </p:spPr>
        <p:txBody>
          <a:bodyPr wrap="square" rtlCol="0">
            <a:spAutoFit/>
          </a:bodyPr>
          <a:lstStyle/>
          <a:p>
            <a:r>
              <a:rPr lang="kk-KZ" sz="2800" i="1" dirty="0">
                <a:solidFill>
                  <a:schemeClr val="accent1"/>
                </a:solidFill>
                <a:latin typeface="Times New Roman" panose="02020603050405020304" pitchFamily="18" charset="0"/>
                <a:cs typeface="Times New Roman" panose="02020603050405020304" pitchFamily="18" charset="0"/>
              </a:rPr>
              <a:t>Қазақ әдебиеті </a:t>
            </a:r>
          </a:p>
          <a:p>
            <a:r>
              <a:rPr lang="kk-KZ" sz="2800" i="1" dirty="0">
                <a:solidFill>
                  <a:schemeClr val="accent1"/>
                </a:solidFill>
                <a:latin typeface="Times New Roman" panose="02020603050405020304" pitchFamily="18" charset="0"/>
                <a:cs typeface="Times New Roman" panose="02020603050405020304" pitchFamily="18" charset="0"/>
              </a:rPr>
              <a:t>11-сынып</a:t>
            </a:r>
            <a:endParaRPr lang="ru-RU" sz="2800" i="1" dirty="0">
              <a:solidFill>
                <a:schemeClr val="accent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6075E9E-A89F-4741-BA76-48F75D23CD77}"/>
              </a:ext>
            </a:extLst>
          </p:cNvPr>
          <p:cNvSpPr txBox="1"/>
          <p:nvPr/>
        </p:nvSpPr>
        <p:spPr>
          <a:xfrm>
            <a:off x="1259632" y="3800078"/>
            <a:ext cx="6912768" cy="830997"/>
          </a:xfrm>
          <a:prstGeom prst="rect">
            <a:avLst/>
          </a:prstGeom>
          <a:noFill/>
        </p:spPr>
        <p:txBody>
          <a:bodyPr wrap="square">
            <a:spAutoFit/>
          </a:bodyPr>
          <a:lstStyle/>
          <a:p>
            <a:r>
              <a:rPr lang="ru-RU" sz="4800" b="1" i="1" dirty="0" err="1">
                <a:solidFill>
                  <a:srgbClr val="C00000"/>
                </a:solidFill>
                <a:effectLst/>
                <a:latin typeface="Times New Roman" panose="02020603050405020304" pitchFamily="18" charset="0"/>
                <a:ea typeface="Calibri" panose="020F0502020204030204" pitchFamily="34" charset="0"/>
              </a:rPr>
              <a:t>Кейіпкерлер</a:t>
            </a:r>
            <a:r>
              <a:rPr lang="ru-RU" sz="4800" b="1" i="1" dirty="0">
                <a:solidFill>
                  <a:srgbClr val="C00000"/>
                </a:solidFill>
                <a:effectLst/>
                <a:latin typeface="Times New Roman" panose="02020603050405020304" pitchFamily="18" charset="0"/>
                <a:ea typeface="Calibri" panose="020F0502020204030204" pitchFamily="34" charset="0"/>
              </a:rPr>
              <a:t> </a:t>
            </a:r>
            <a:r>
              <a:rPr lang="ru-RU" sz="4800" b="1" i="1" dirty="0" err="1">
                <a:solidFill>
                  <a:srgbClr val="C00000"/>
                </a:solidFill>
                <a:effectLst/>
                <a:latin typeface="Times New Roman" panose="02020603050405020304" pitchFamily="18" charset="0"/>
                <a:ea typeface="Calibri" panose="020F0502020204030204" pitchFamily="34" charset="0"/>
              </a:rPr>
              <a:t>жүйесі</a:t>
            </a:r>
            <a:endParaRPr lang="ru-RU" sz="4800" b="1" i="1" dirty="0">
              <a:solidFill>
                <a:srgbClr val="C00000"/>
              </a:solidFill>
            </a:endParaRPr>
          </a:p>
        </p:txBody>
      </p:sp>
      <p:pic>
        <p:nvPicPr>
          <p:cNvPr id="5" name="Звук 4">
            <a:hlinkClick r:id="" action="ppaction://media"/>
            <a:extLst>
              <a:ext uri="{FF2B5EF4-FFF2-40B4-BE49-F238E27FC236}">
                <a16:creationId xmlns:a16="http://schemas.microsoft.com/office/drawing/2014/main" id="{2D43C57B-5869-45AA-B404-F49F1D8466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22674026"/>
      </p:ext>
    </p:extLst>
  </p:cSld>
  <p:clrMapOvr>
    <a:masterClrMapping/>
  </p:clrMapOvr>
  <mc:AlternateContent xmlns:mc="http://schemas.openxmlformats.org/markup-compatibility/2006" xmlns:p14="http://schemas.microsoft.com/office/powerpoint/2010/main">
    <mc:Choice Requires="p14">
      <p:transition spd="slow" p14:dur="2000" advTm="23075"/>
    </mc:Choice>
    <mc:Fallback xmlns="">
      <p:transition spd="slow" advTm="2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E52E78-CB40-433C-8C21-E7BC038F2C6E}"/>
              </a:ext>
            </a:extLst>
          </p:cNvPr>
          <p:cNvSpPr>
            <a:spLocks noGrp="1"/>
          </p:cNvSpPr>
          <p:nvPr>
            <p:ph type="title"/>
          </p:nvPr>
        </p:nvSpPr>
        <p:spPr>
          <a:xfrm>
            <a:off x="215900" y="624110"/>
            <a:ext cx="8460556" cy="5408390"/>
          </a:xfrm>
        </p:spPr>
        <p:txBody>
          <a:bodyPr>
            <a:normAutofit fontScale="90000"/>
          </a:bodyPr>
          <a:lstStyle/>
          <a:p>
            <a:pPr>
              <a:lnSpc>
                <a:spcPct val="107000"/>
              </a:lnSpc>
              <a:spcAft>
                <a:spcPts val="800"/>
              </a:spcAft>
            </a:pPr>
            <a:r>
              <a:rPr lang="kk-KZ" sz="4000" b="1" i="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4-тапсырма:  </a:t>
            </a:r>
            <a:br>
              <a:rPr lang="kk-KZ" sz="4000" b="1" i="1" u="sng" dirty="0">
                <a:effectLst/>
                <a:latin typeface="Times New Roman" panose="02020603050405020304" pitchFamily="18" charset="0"/>
                <a:ea typeface="Calibri" panose="020F0502020204030204" pitchFamily="34" charset="0"/>
                <a:cs typeface="Times New Roman" panose="02020603050405020304" pitchFamily="18" charset="0"/>
              </a:rPr>
            </a:br>
            <a:br>
              <a:rPr lang="ru-RU" sz="4000" dirty="0">
                <a:effectLst/>
                <a:latin typeface="Times New Roman" panose="02020603050405020304" pitchFamily="18" charset="0"/>
                <a:ea typeface="Calibri" panose="020F0502020204030204" pitchFamily="34" charset="0"/>
                <a:cs typeface="Times New Roman" panose="02020603050405020304" pitchFamily="18" charset="0"/>
              </a:rPr>
            </a:br>
            <a:r>
              <a:rPr lang="kk-KZ" sz="3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«Балықшыға балық берме, қармақ бер» </a:t>
            </a:r>
            <a:r>
              <a:rPr lang="kk-KZ" sz="3100" dirty="0">
                <a:effectLst/>
                <a:latin typeface="Times New Roman" panose="02020603050405020304" pitchFamily="18" charset="0"/>
                <a:ea typeface="Calibri" panose="020F0502020204030204" pitchFamily="34" charset="0"/>
                <a:cs typeface="Times New Roman" panose="02020603050405020304" pitchFamily="18" charset="0"/>
              </a:rPr>
              <a:t>деген ойды шығармадан мысал келтіре отырып, өмір шындығын дәлелдеп жазып көр. Ойыңды 10 сөйлеммен жеткіз.  </a:t>
            </a:r>
            <a:br>
              <a:rPr lang="ru-RU" sz="3100" dirty="0">
                <a:effectLst/>
                <a:latin typeface="Calibri" panose="020F0502020204030204" pitchFamily="34" charset="0"/>
                <a:ea typeface="Calibri" panose="020F0502020204030204" pitchFamily="34" charset="0"/>
                <a:cs typeface="Times New Roman" panose="02020603050405020304" pitchFamily="18" charset="0"/>
              </a:rPr>
            </a:br>
            <a:r>
              <a:rPr lang="kk-KZ" sz="31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ru-RU" sz="3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r>
              <a:rPr lang="kk-KZ" sz="31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Дескриптор:</a:t>
            </a:r>
            <a:br>
              <a:rPr lang="ru-RU" sz="3100" dirty="0">
                <a:effectLst/>
                <a:latin typeface="Calibri" panose="020F0502020204030204" pitchFamily="34" charset="0"/>
                <a:ea typeface="Calibri" panose="020F0502020204030204" pitchFamily="34" charset="0"/>
                <a:cs typeface="Times New Roman" panose="02020603050405020304" pitchFamily="18" charset="0"/>
              </a:rPr>
            </a:br>
            <a:r>
              <a:rPr lang="kk-KZ" sz="3100" dirty="0">
                <a:effectLst/>
                <a:latin typeface="Times New Roman" panose="02020603050405020304" pitchFamily="18" charset="0"/>
                <a:ea typeface="Calibri" panose="020F0502020204030204" pitchFamily="34" charset="0"/>
                <a:cs typeface="Times New Roman" panose="02020603050405020304" pitchFamily="18" charset="0"/>
              </a:rPr>
              <a:t>1. шығармадағы өмір шындығын көре алады;</a:t>
            </a:r>
            <a:br>
              <a:rPr lang="ru-RU" sz="3100" dirty="0">
                <a:effectLst/>
                <a:latin typeface="Calibri" panose="020F0502020204030204" pitchFamily="34" charset="0"/>
                <a:ea typeface="Calibri" panose="020F0502020204030204" pitchFamily="34" charset="0"/>
                <a:cs typeface="Times New Roman" panose="02020603050405020304" pitchFamily="18" charset="0"/>
              </a:rPr>
            </a:br>
            <a:r>
              <a:rPr lang="kk-KZ" sz="3100" dirty="0">
                <a:effectLst/>
                <a:latin typeface="Times New Roman" panose="02020603050405020304" pitchFamily="18" charset="0"/>
                <a:ea typeface="Calibri" panose="020F0502020204030204" pitchFamily="34" charset="0"/>
                <a:cs typeface="Times New Roman" panose="02020603050405020304" pitchFamily="18" charset="0"/>
              </a:rPr>
              <a:t>2. мысалды нақты, дәл ала алады;</a:t>
            </a:r>
            <a:br>
              <a:rPr lang="ru-RU" sz="3100" dirty="0">
                <a:effectLst/>
                <a:latin typeface="Calibri" panose="020F0502020204030204" pitchFamily="34" charset="0"/>
                <a:ea typeface="Calibri" panose="020F0502020204030204" pitchFamily="34" charset="0"/>
                <a:cs typeface="Times New Roman" panose="02020603050405020304" pitchFamily="18" charset="0"/>
              </a:rPr>
            </a:br>
            <a:r>
              <a:rPr lang="kk-KZ" sz="3100" dirty="0">
                <a:effectLst/>
                <a:latin typeface="Times New Roman" panose="02020603050405020304" pitchFamily="18" charset="0"/>
                <a:ea typeface="Calibri" panose="020F0502020204030204" pitchFamily="34" charset="0"/>
                <a:cs typeface="Times New Roman" panose="02020603050405020304" pitchFamily="18" charset="0"/>
              </a:rPr>
              <a:t>3. ойын 10сөйлеммен жеткізеді. </a:t>
            </a:r>
            <a:br>
              <a:rPr lang="ru-RU" sz="3100" dirty="0">
                <a:effectLst/>
                <a:latin typeface="Calibri" panose="020F0502020204030204" pitchFamily="34" charset="0"/>
                <a:ea typeface="Calibri" panose="020F0502020204030204" pitchFamily="34" charset="0"/>
                <a:cs typeface="Times New Roman" panose="02020603050405020304" pitchFamily="18" charset="0"/>
              </a:rPr>
            </a:br>
            <a:br>
              <a:rPr lang="ru-RU" sz="3100" dirty="0">
                <a:effectLst/>
                <a:latin typeface="Calibri" panose="020F0502020204030204" pitchFamily="34" charset="0"/>
                <a:ea typeface="Calibri" panose="020F0502020204030204" pitchFamily="34" charset="0"/>
                <a:cs typeface="Times New Roman" panose="02020603050405020304" pitchFamily="18" charset="0"/>
              </a:rPr>
            </a:br>
            <a:r>
              <a:rPr lang="kk-KZ" sz="18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k-KZ" sz="18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sz="3100" dirty="0"/>
          </a:p>
        </p:txBody>
      </p:sp>
      <p:pic>
        <p:nvPicPr>
          <p:cNvPr id="4" name="Звук 3">
            <a:hlinkClick r:id="" action="ppaction://media"/>
            <a:extLst>
              <a:ext uri="{FF2B5EF4-FFF2-40B4-BE49-F238E27FC236}">
                <a16:creationId xmlns:a16="http://schemas.microsoft.com/office/drawing/2014/main" id="{30C71A91-5E93-44FB-8E25-9C197650A7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72976969"/>
      </p:ext>
    </p:extLst>
  </p:cSld>
  <p:clrMapOvr>
    <a:masterClrMapping/>
  </p:clrMapOvr>
  <mc:AlternateContent xmlns:mc="http://schemas.openxmlformats.org/markup-compatibility/2006" xmlns:p14="http://schemas.microsoft.com/office/powerpoint/2010/main">
    <mc:Choice Requires="p14">
      <p:transition spd="slow" p14:dur="2000" advTm="65898"/>
    </mc:Choice>
    <mc:Fallback xmlns="">
      <p:transition spd="slow" advTm="65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A1EDE11A-4820-430D-A30C-2806FBA4D249}"/>
              </a:ext>
            </a:extLst>
          </p:cNvPr>
          <p:cNvSpPr>
            <a:spLocks noGrp="1"/>
          </p:cNvSpPr>
          <p:nvPr>
            <p:ph idx="1"/>
          </p:nvPr>
        </p:nvSpPr>
        <p:spPr>
          <a:xfrm>
            <a:off x="1403649" y="620688"/>
            <a:ext cx="7130752" cy="5290534"/>
          </a:xfrm>
        </p:spPr>
        <p:txBody>
          <a:bodyPr>
            <a:normAutofit/>
          </a:bodyPr>
          <a:lstStyle/>
          <a:p>
            <a:pPr marL="0" indent="0">
              <a:buNone/>
            </a:pPr>
            <a:r>
              <a:rPr lang="kk-KZ" sz="2800" b="1" dirty="0">
                <a:solidFill>
                  <a:srgbClr val="C00000"/>
                </a:solidFill>
                <a:latin typeface="Times New Roman" panose="02020603050405020304" pitchFamily="18" charset="0"/>
                <a:cs typeface="Times New Roman" panose="02020603050405020304" pitchFamily="18" charset="0"/>
              </a:rPr>
              <a:t>Ықтимал жауап:</a:t>
            </a:r>
            <a:endParaRPr lang="ru-RU" sz="28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164C248-6FC7-40FF-9AFF-1468FABAADBE}"/>
              </a:ext>
            </a:extLst>
          </p:cNvPr>
          <p:cNvSpPr txBox="1"/>
          <p:nvPr/>
        </p:nvSpPr>
        <p:spPr>
          <a:xfrm>
            <a:off x="899591" y="1340768"/>
            <a:ext cx="7920881" cy="5981702"/>
          </a:xfrm>
          <a:prstGeom prst="rect">
            <a:avLst/>
          </a:prstGeom>
          <a:noFill/>
        </p:spPr>
        <p:txBody>
          <a:bodyPr wrap="square">
            <a:spAutoFit/>
          </a:bodyPr>
          <a:lstStyle/>
          <a:p>
            <a:pPr>
              <a:lnSpc>
                <a:spcPct val="107000"/>
              </a:lnSpc>
              <a:spcAft>
                <a:spcPts val="800"/>
              </a:spcAft>
            </a:pPr>
            <a:r>
              <a:rPr lang="kk-KZ" sz="1800" b="1" dirty="0">
                <a:effectLst/>
                <a:latin typeface="Times New Roman" panose="02020603050405020304" pitchFamily="18" charset="0"/>
                <a:ea typeface="Calibri" panose="020F0502020204030204" pitchFamily="34" charset="0"/>
                <a:cs typeface="Times New Roman" panose="02020603050405020304" pitchFamily="18" charset="0"/>
              </a:rPr>
              <a:t>БАЛЫҚШЫҒА БАЛЫҚ БЕРМЕ, ҚАРМАҚ БЕР</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effectLst/>
                <a:latin typeface="Times New Roman" panose="02020603050405020304" pitchFamily="18" charset="0"/>
                <a:ea typeface="Calibri" panose="020F0502020204030204" pitchFamily="34" charset="0"/>
                <a:cs typeface="Times New Roman" panose="02020603050405020304" pitchFamily="18" charset="0"/>
              </a:rPr>
              <a:t>    Адамдардың өмірлері бір-біріне ұқсамайды. Өмір сүру тәсілдері әртүрлі . Неге деп ойлайсыздар?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effectLst/>
                <a:latin typeface="Times New Roman" panose="02020603050405020304" pitchFamily="18" charset="0"/>
                <a:ea typeface="Calibri" panose="020F0502020204030204" pitchFamily="34" charset="0"/>
                <a:cs typeface="Times New Roman" panose="02020603050405020304" pitchFamily="18" charset="0"/>
              </a:rPr>
              <a:t>    Ата-анадан алған тәрбие және айналадан алған өнеге әсер етеді екен. Шығармадағы басты кейіпкер шал Сантьяго балаға 85 күн бойы балық аулау тәсілдерін үйретеді. Үйретсе де, балық ұстамайды. Бала осы уақыт аралығында балық аулауға икемделе түседі де, кейін өзі аулағанда көп балық ұстайды. Өмірге икемді болуды, шыдамдылықты шалдан үйренеді. Соны өмірде пайдаға асырады.</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effectLst/>
                <a:latin typeface="Times New Roman" panose="02020603050405020304" pitchFamily="18" charset="0"/>
                <a:ea typeface="Calibri" panose="020F0502020204030204" pitchFamily="34" charset="0"/>
                <a:cs typeface="Times New Roman" panose="02020603050405020304" pitchFamily="18" charset="0"/>
              </a:rPr>
              <a:t>    Шынайы өмірде де дәл солай. Жақсы өмір сүргің келсе, қолыңнан іс келу керек, икемді болуың керек.</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Александр Рыбак | OK.RU">
            <a:extLst>
              <a:ext uri="{FF2B5EF4-FFF2-40B4-BE49-F238E27FC236}">
                <a16:creationId xmlns:a16="http://schemas.microsoft.com/office/drawing/2014/main" id="{D1D805F4-6EE2-45B5-9BD6-AF826D9383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734" y="48567"/>
            <a:ext cx="1796422" cy="1796422"/>
          </a:xfrm>
          <a:prstGeom prst="rect">
            <a:avLst/>
          </a:prstGeom>
          <a:noFill/>
          <a:extLst>
            <a:ext uri="{909E8E84-426E-40DD-AFC4-6F175D3DCCD1}">
              <a14:hiddenFill xmlns:a14="http://schemas.microsoft.com/office/drawing/2010/main">
                <a:solidFill>
                  <a:srgbClr val="FFFFFF"/>
                </a:solidFill>
              </a14:hiddenFill>
            </a:ext>
          </a:extLst>
        </p:spPr>
      </p:pic>
      <p:pic>
        <p:nvPicPr>
          <p:cNvPr id="3" name="Звук 2">
            <a:hlinkClick r:id="" action="ppaction://media"/>
            <a:extLst>
              <a:ext uri="{FF2B5EF4-FFF2-40B4-BE49-F238E27FC236}">
                <a16:creationId xmlns:a16="http://schemas.microsoft.com/office/drawing/2014/main" id="{49313527-3CA8-48CE-9BF6-538BA96B6A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07358047"/>
      </p:ext>
    </p:extLst>
  </p:cSld>
  <p:clrMapOvr>
    <a:masterClrMapping/>
  </p:clrMapOvr>
  <mc:AlternateContent xmlns:mc="http://schemas.openxmlformats.org/markup-compatibility/2006" xmlns:p14="http://schemas.microsoft.com/office/powerpoint/2010/main">
    <mc:Choice Requires="p14">
      <p:transition spd="slow" p14:dur="2000" advTm="93128"/>
    </mc:Choice>
    <mc:Fallback xmlns="">
      <p:transition spd="slow" advTm="93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5201" y="624110"/>
            <a:ext cx="6589199" cy="716658"/>
          </a:xfrm>
        </p:spPr>
        <p:txBody>
          <a:bodyPr/>
          <a:lstStyle/>
          <a:p>
            <a:r>
              <a:rPr lang="kk-KZ" sz="2800" b="1" i="1" u="sng" dirty="0">
                <a:latin typeface="Times New Roman" panose="02020603050405020304" pitchFamily="18" charset="0"/>
                <a:cs typeface="Times New Roman" panose="02020603050405020304" pitchFamily="18" charset="0"/>
              </a:rPr>
              <a:t>Қорытынды</a:t>
            </a:r>
            <a:r>
              <a:rPr lang="kk-KZ" u="sng" dirty="0">
                <a:latin typeface="Times New Roman" panose="02020603050405020304" pitchFamily="18" charset="0"/>
                <a:cs typeface="Times New Roman" panose="02020603050405020304" pitchFamily="18" charset="0"/>
              </a:rPr>
              <a:t>:</a:t>
            </a:r>
            <a:endParaRPr lang="ru-RU" u="sng"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83569" y="1628800"/>
            <a:ext cx="7850832" cy="4282422"/>
          </a:xfrm>
        </p:spPr>
        <p:txBody>
          <a:bodyPr>
            <a:normAutofit/>
          </a:bodyPr>
          <a:lstStyle/>
          <a:p>
            <a:pPr marL="342900" lvl="0" indent="-342900">
              <a:lnSpc>
                <a:spcPct val="107000"/>
              </a:lnSpc>
              <a:buFont typeface="Times New Roman" panose="02020603050405020304" pitchFamily="18" charset="0"/>
              <a:buChar char="-"/>
            </a:pP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Шығармадағы образдардың жүйесін жасай алдың;</a:t>
            </a:r>
            <a:endParaRPr lang="ru-RU"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Кейіпкерлерді дәлелдер арқылы даралай алдың;</a:t>
            </a:r>
            <a:endParaRPr lang="ru-RU"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kk-KZ" sz="2800" dirty="0">
                <a:solidFill>
                  <a:schemeClr val="tx1"/>
                </a:solidFill>
                <a:effectLst/>
                <a:latin typeface="Times New Roman" panose="02020603050405020304" pitchFamily="18" charset="0"/>
                <a:ea typeface="Calibri" panose="020F0502020204030204" pitchFamily="34" charset="0"/>
              </a:rPr>
              <a:t>Берілген цитатаны негізге ала отырып, өмір шындығын жеткізе алдың.</a:t>
            </a:r>
            <a:endParaRPr lang="ru-RU" sz="2800" dirty="0">
              <a:solidFill>
                <a:schemeClr val="tx1"/>
              </a:solidFill>
            </a:endParaRPr>
          </a:p>
        </p:txBody>
      </p:sp>
      <p:sp>
        <p:nvSpPr>
          <p:cNvPr id="6" name="TextBox 5">
            <a:extLst>
              <a:ext uri="{FF2B5EF4-FFF2-40B4-BE49-F238E27FC236}">
                <a16:creationId xmlns:a16="http://schemas.microsoft.com/office/drawing/2014/main" id="{E30C2674-65F1-4F62-A27D-BE22800CF1BC}"/>
              </a:ext>
            </a:extLst>
          </p:cNvPr>
          <p:cNvSpPr txBox="1"/>
          <p:nvPr/>
        </p:nvSpPr>
        <p:spPr>
          <a:xfrm>
            <a:off x="1115616" y="4005064"/>
            <a:ext cx="7634808" cy="1515479"/>
          </a:xfrm>
          <a:prstGeom prst="rect">
            <a:avLst/>
          </a:prstGeom>
          <a:noFill/>
        </p:spPr>
        <p:txBody>
          <a:bodyPr wrap="square">
            <a:spAutoFit/>
          </a:bodyPr>
          <a:lstStyle/>
          <a:p>
            <a:pPr marL="0" indent="0">
              <a:buNone/>
            </a:pPr>
            <a:endParaRPr lang="kk-KZ" sz="2800" b="1" i="1" u="sng" dirty="0">
              <a:latin typeface="Times New Roman" panose="02020603050405020304" pitchFamily="18" charset="0"/>
              <a:cs typeface="Times New Roman" panose="02020603050405020304" pitchFamily="18" charset="0"/>
            </a:endParaRPr>
          </a:p>
          <a:p>
            <a:pPr marL="0" indent="0">
              <a:buNone/>
            </a:pPr>
            <a:r>
              <a:rPr lang="kk-KZ" sz="2800" b="1" i="1" u="sng" dirty="0">
                <a:latin typeface="Times New Roman" panose="02020603050405020304" pitchFamily="18" charset="0"/>
                <a:cs typeface="Times New Roman" panose="02020603050405020304" pitchFamily="18" charset="0"/>
              </a:rPr>
              <a:t>Үйге тапсырма</a:t>
            </a:r>
            <a:r>
              <a:rPr lang="kk-KZ" sz="3600" b="1" i="1" dirty="0"/>
              <a:t>:</a:t>
            </a:r>
          </a:p>
          <a:p>
            <a:pPr>
              <a:lnSpc>
                <a:spcPct val="107000"/>
              </a:lnSpc>
              <a:spcAft>
                <a:spcPts val="800"/>
              </a:spcAft>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Кнут Гамсун  «Аштық» романынан үзіндіні оқу</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Звук 4">
            <a:hlinkClick r:id="" action="ppaction://media"/>
            <a:extLst>
              <a:ext uri="{FF2B5EF4-FFF2-40B4-BE49-F238E27FC236}">
                <a16:creationId xmlns:a16="http://schemas.microsoft.com/office/drawing/2014/main" id="{95CFC815-5383-45F2-9AB9-7C60B71E05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7284706"/>
      </p:ext>
    </p:extLst>
  </p:cSld>
  <p:clrMapOvr>
    <a:masterClrMapping/>
  </p:clrMapOvr>
  <mc:AlternateContent xmlns:mc="http://schemas.openxmlformats.org/markup-compatibility/2006" xmlns:p14="http://schemas.microsoft.com/office/powerpoint/2010/main">
    <mc:Choice Requires="p14">
      <p:transition spd="slow" p14:dur="2000" advTm="127102"/>
    </mc:Choice>
    <mc:Fallback xmlns="">
      <p:transition spd="slow" advTm="127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85786" y="1268761"/>
            <a:ext cx="7772400" cy="936104"/>
          </a:xfrm>
        </p:spPr>
        <p:txBody>
          <a:bodyPr/>
          <a:lstStyle/>
          <a:p>
            <a:pPr eaLnBrk="1" hangingPunct="1"/>
            <a:r>
              <a:rPr lang="kk-KZ" sz="5400" dirty="0"/>
              <a:t> </a:t>
            </a:r>
            <a:endParaRPr lang="ru-RU" sz="5400" dirty="0">
              <a:solidFill>
                <a:srgbClr val="FF0000"/>
              </a:solidFill>
              <a:latin typeface="Times New Roman" panose="02020603050405020304" pitchFamily="18" charset="0"/>
              <a:cs typeface="Times New Roman" panose="02020603050405020304" pitchFamily="18" charset="0"/>
            </a:endParaRPr>
          </a:p>
        </p:txBody>
      </p:sp>
      <p:sp>
        <p:nvSpPr>
          <p:cNvPr id="11" name="Подзаголовок 10"/>
          <p:cNvSpPr>
            <a:spLocks noGrp="1"/>
          </p:cNvSpPr>
          <p:nvPr>
            <p:ph type="subTitle" idx="1"/>
          </p:nvPr>
        </p:nvSpPr>
        <p:spPr>
          <a:xfrm>
            <a:off x="785786" y="620688"/>
            <a:ext cx="8142314" cy="5411812"/>
          </a:xfrm>
        </p:spPr>
        <p:txBody>
          <a:bodyPr>
            <a:normAutofit/>
          </a:bodyPr>
          <a:lstStyle/>
          <a:p>
            <a:pPr algn="l"/>
            <a:r>
              <a:rPr lang="kk-KZ" sz="3000" b="1" dirty="0">
                <a:solidFill>
                  <a:schemeClr val="accent1"/>
                </a:solidFill>
                <a:latin typeface="Times New Roman" panose="02020603050405020304" pitchFamily="18" charset="0"/>
                <a:cs typeface="Times New Roman" panose="02020603050405020304" pitchFamily="18" charset="0"/>
              </a:rPr>
              <a:t>Оқу мақсаты:</a:t>
            </a:r>
          </a:p>
          <a:p>
            <a:pPr algn="l"/>
            <a:r>
              <a:rPr lang="kk-KZ" sz="3200" dirty="0">
                <a:solidFill>
                  <a:schemeClr val="tx1"/>
                </a:solidFill>
                <a:effectLst/>
                <a:latin typeface="Times New Roman" panose="02020603050405020304" pitchFamily="18" charset="0"/>
                <a:ea typeface="Calibri" panose="020F0502020204030204" pitchFamily="34" charset="0"/>
              </a:rPr>
              <a:t>11.1.3.1көркем шығармадағы кейіпкерлер жүйесін жинақтау мен даралау арқылы өмір шындығын көрсету</a:t>
            </a:r>
            <a:endParaRPr lang="kk-KZ" sz="3200" b="1" dirty="0">
              <a:solidFill>
                <a:schemeClr val="tx1"/>
              </a:solidFill>
              <a:latin typeface="Times New Roman" panose="02020603050405020304" pitchFamily="18" charset="0"/>
              <a:cs typeface="Times New Roman" panose="02020603050405020304" pitchFamily="18" charset="0"/>
            </a:endParaRPr>
          </a:p>
          <a:p>
            <a:pPr algn="l"/>
            <a:r>
              <a:rPr lang="kk-KZ" sz="3000" b="1" dirty="0">
                <a:solidFill>
                  <a:schemeClr val="tx1"/>
                </a:solidFill>
                <a:latin typeface="Times New Roman" panose="02020603050405020304" pitchFamily="18" charset="0"/>
                <a:cs typeface="Times New Roman" panose="02020603050405020304" pitchFamily="18" charset="0"/>
              </a:rPr>
              <a:t>Сабақ мақсаты:</a:t>
            </a:r>
          </a:p>
          <a:p>
            <a:pPr marL="342900" lvl="0" indent="-342900">
              <a:lnSpc>
                <a:spcPct val="107000"/>
              </a:lnSpc>
              <a:spcAft>
                <a:spcPts val="800"/>
              </a:spcAft>
              <a:buFont typeface="Symbol" panose="05050102010706020507" pitchFamily="18" charset="2"/>
              <a:buChar char=""/>
            </a:pP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Шығармадағы кейіпкерлерді жинақтай алу;</a:t>
            </a:r>
            <a:endParaRPr lang="ru-RU"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Кейіпкерлерді даралай алу;</a:t>
            </a:r>
            <a:endParaRPr lang="ru-RU"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Кейіпкерлердің іс-әрекеттеріне қарай өмірмен байланыстыра алу.</a:t>
            </a:r>
            <a:endParaRPr lang="ru-RU"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kk-KZ" sz="3000" b="1" dirty="0">
              <a:solidFill>
                <a:schemeClr val="accent1"/>
              </a:solidFill>
              <a:latin typeface="Times New Roman" panose="02020603050405020304" pitchFamily="18" charset="0"/>
              <a:cs typeface="Times New Roman" panose="02020603050405020304" pitchFamily="18" charset="0"/>
            </a:endParaRPr>
          </a:p>
        </p:txBody>
      </p:sp>
      <p:pic>
        <p:nvPicPr>
          <p:cNvPr id="2" name="Звук 1">
            <a:hlinkClick r:id="" action="ppaction://media"/>
            <a:extLst>
              <a:ext uri="{FF2B5EF4-FFF2-40B4-BE49-F238E27FC236}">
                <a16:creationId xmlns:a16="http://schemas.microsoft.com/office/drawing/2014/main" id="{896B3C12-E9C3-46F4-8A7B-A92E118ECC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392"/>
    </mc:Choice>
    <mc:Fallback xmlns="">
      <p:transition spd="slow" advTm="2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215900"/>
            <a:ext cx="8280920" cy="4859664"/>
          </a:xfrm>
          <a:prstGeom prst="rect">
            <a:avLst/>
          </a:prstGeom>
        </p:spPr>
        <p:txBody>
          <a:bodyPr wrap="square">
            <a:spAutoFit/>
          </a:bodyPr>
          <a:lstStyle/>
          <a:p>
            <a:pPr lvl="0">
              <a:lnSpc>
                <a:spcPct val="107000"/>
              </a:lnSpc>
              <a:spcAft>
                <a:spcPts val="0"/>
              </a:spcAft>
            </a:pPr>
            <a:r>
              <a:rPr lang="kk-KZ"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Бағалау критерийі:</a:t>
            </a:r>
          </a:p>
          <a:p>
            <a:pPr lvl="0">
              <a:lnSpc>
                <a:spcPct val="107000"/>
              </a:lnSpc>
              <a:spcAft>
                <a:spcPts val="0"/>
              </a:spcAft>
            </a:pPr>
            <a:endParaRPr lang="kk-KZ" sz="36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pPr>
            <a:r>
              <a:rPr lang="kk-KZ" sz="3600" dirty="0">
                <a:effectLst/>
                <a:latin typeface="Times New Roman" panose="02020603050405020304" pitchFamily="18" charset="0"/>
                <a:ea typeface="Calibri" panose="020F0502020204030204" pitchFamily="34" charset="0"/>
                <a:cs typeface="Times New Roman" panose="02020603050405020304" pitchFamily="18" charset="0"/>
              </a:rPr>
              <a:t>шығармадағы образдардың жүйесін жасай алады;</a:t>
            </a: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kk-KZ" sz="3600" dirty="0">
                <a:latin typeface="Times New Roman" panose="02020603050405020304" pitchFamily="18" charset="0"/>
                <a:ea typeface="Calibri" panose="020F0502020204030204" pitchFamily="34" charset="0"/>
                <a:cs typeface="Times New Roman" panose="02020603050405020304" pitchFamily="18" charset="0"/>
              </a:rPr>
              <a:t>к</a:t>
            </a:r>
            <a:r>
              <a:rPr lang="kk-KZ" sz="3600" dirty="0">
                <a:effectLst/>
                <a:latin typeface="Times New Roman" panose="02020603050405020304" pitchFamily="18" charset="0"/>
                <a:ea typeface="Calibri" panose="020F0502020204030204" pitchFamily="34" charset="0"/>
                <a:cs typeface="Times New Roman" panose="02020603050405020304" pitchFamily="18" charset="0"/>
              </a:rPr>
              <a:t>ейіпкерлерді дәлелдер арқылы даралай алады;</a:t>
            </a: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a:p>
            <a:r>
              <a:rPr lang="kk-KZ" sz="3600" dirty="0">
                <a:effectLst/>
                <a:latin typeface="Times New Roman" panose="02020603050405020304" pitchFamily="18" charset="0"/>
                <a:ea typeface="Calibri" panose="020F0502020204030204" pitchFamily="34" charset="0"/>
              </a:rPr>
              <a:t>-  берілген цитатаны негізге ала отырып, өмір шындығын жеткізе алады.</a:t>
            </a:r>
            <a:endParaRPr lang="kk-KZ" sz="3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Звук 1">
            <a:hlinkClick r:id="" action="ppaction://media"/>
            <a:extLst>
              <a:ext uri="{FF2B5EF4-FFF2-40B4-BE49-F238E27FC236}">
                <a16:creationId xmlns:a16="http://schemas.microsoft.com/office/drawing/2014/main" id="{6C867725-661F-4714-9959-755AF760FF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2827137"/>
      </p:ext>
    </p:extLst>
  </p:cSld>
  <p:clrMapOvr>
    <a:masterClrMapping/>
  </p:clrMapOvr>
  <mc:AlternateContent xmlns:mc="http://schemas.openxmlformats.org/markup-compatibility/2006" xmlns:p14="http://schemas.microsoft.com/office/powerpoint/2010/main">
    <mc:Choice Requires="p14">
      <p:transition spd="slow" p14:dur="2000" advTm="20289"/>
    </mc:Choice>
    <mc:Fallback xmlns="">
      <p:transition spd="slow" advTm="20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69" y="255202"/>
            <a:ext cx="9144000" cy="5910102"/>
          </a:xfrm>
        </p:spPr>
        <p:txBody>
          <a:bodyPr>
            <a:normAutofit fontScale="90000"/>
          </a:bodyPr>
          <a:lstStyle/>
          <a:p>
            <a:pPr>
              <a:lnSpc>
                <a:spcPct val="107000"/>
              </a:lnSpc>
              <a:spcAft>
                <a:spcPts val="800"/>
              </a:spcAft>
            </a:pPr>
            <a:br>
              <a:rPr lang="kk-KZ" b="1" dirty="0"/>
            </a:br>
            <a:br>
              <a:rPr lang="kk-KZ" b="1" dirty="0"/>
            </a:br>
            <a:r>
              <a:rPr lang="kk-KZ" b="1" dirty="0"/>
              <a:t>      </a:t>
            </a:r>
            <a:r>
              <a:rPr lang="kk-KZ" sz="4800" dirty="0">
                <a:effectLst/>
                <a:latin typeface="Times New Roman" panose="02020603050405020304" pitchFamily="18" charset="0"/>
                <a:ea typeface="Calibri" panose="020F0502020204030204" pitchFamily="34" charset="0"/>
                <a:cs typeface="Times New Roman" panose="02020603050405020304" pitchFamily="18" charset="0"/>
              </a:rPr>
              <a:t>Кейіпкер деген кім? Білетін       </a:t>
            </a:r>
            <a:br>
              <a:rPr lang="kk-KZ" sz="4800" dirty="0">
                <a:effectLst/>
                <a:latin typeface="Times New Roman" panose="02020603050405020304" pitchFamily="18" charset="0"/>
                <a:ea typeface="Calibri" panose="020F0502020204030204" pitchFamily="34" charset="0"/>
                <a:cs typeface="Times New Roman" panose="02020603050405020304" pitchFamily="18" charset="0"/>
              </a:rPr>
            </a:br>
            <a:r>
              <a:rPr lang="kk-KZ" sz="4800" dirty="0">
                <a:effectLst/>
                <a:latin typeface="Times New Roman" panose="02020603050405020304" pitchFamily="18" charset="0"/>
                <a:ea typeface="Calibri" panose="020F0502020204030204" pitchFamily="34" charset="0"/>
                <a:cs typeface="Times New Roman" panose="02020603050405020304" pitchFamily="18" charset="0"/>
              </a:rPr>
              <a:t>      ақпаратыңды дәптерге жаз.</a:t>
            </a:r>
            <a:br>
              <a:rPr lang="ru-RU" sz="4800" dirty="0">
                <a:effectLst/>
                <a:latin typeface="Calibri" panose="020F0502020204030204" pitchFamily="34" charset="0"/>
                <a:ea typeface="Calibri" panose="020F0502020204030204" pitchFamily="34" charset="0"/>
                <a:cs typeface="Times New Roman" panose="02020603050405020304" pitchFamily="18" charset="0"/>
              </a:rPr>
            </a:br>
            <a:r>
              <a:rPr lang="kk-KZ" sz="4800" dirty="0">
                <a:effectLst/>
                <a:latin typeface="Times New Roman" panose="02020603050405020304" pitchFamily="18" charset="0"/>
                <a:ea typeface="Calibri" panose="020F0502020204030204" pitchFamily="34" charset="0"/>
                <a:cs typeface="Times New Roman" panose="02020603050405020304" pitchFamily="18" charset="0"/>
              </a:rPr>
              <a:t> </a:t>
            </a:r>
            <a:br>
              <a:rPr lang="ru-RU" sz="4800" dirty="0">
                <a:effectLst/>
                <a:latin typeface="Calibri" panose="020F0502020204030204" pitchFamily="34" charset="0"/>
                <a:ea typeface="Calibri" panose="020F0502020204030204" pitchFamily="34" charset="0"/>
                <a:cs typeface="Times New Roman" panose="02020603050405020304" pitchFamily="18" charset="0"/>
              </a:rPr>
            </a:br>
            <a:br>
              <a:rPr lang="kk-KZ"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40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1800" dirty="0">
                <a:effectLst/>
                <a:latin typeface="Times New Roman" panose="02020603050405020304" pitchFamily="18" charset="0"/>
                <a:ea typeface="Times New Roman" panose="02020603050405020304" pitchFamily="18" charset="0"/>
              </a:rPr>
            </a:br>
            <a:br>
              <a:rPr lang="ru-RU" sz="3100" dirty="0">
                <a:solidFill>
                  <a:schemeClr val="accent1"/>
                </a:solidFill>
                <a:latin typeface="Times New Roman" panose="02020603050405020304" pitchFamily="18" charset="0"/>
                <a:cs typeface="Times New Roman" panose="02020603050405020304" pitchFamily="18" charset="0"/>
              </a:rPr>
            </a:br>
            <a:br>
              <a:rPr lang="ru-RU" sz="3100" dirty="0">
                <a:solidFill>
                  <a:schemeClr val="accent1"/>
                </a:solidFill>
                <a:latin typeface="Times New Roman" panose="02020603050405020304" pitchFamily="18" charset="0"/>
                <a:cs typeface="Times New Roman" panose="02020603050405020304" pitchFamily="18" charset="0"/>
              </a:rPr>
            </a:br>
            <a:br>
              <a:rPr lang="ru-RU" sz="3100" dirty="0">
                <a:solidFill>
                  <a:schemeClr val="tx1">
                    <a:lumMod val="65000"/>
                    <a:lumOff val="35000"/>
                  </a:schemeClr>
                </a:solidFill>
                <a:latin typeface="Times New Roman" panose="02020603050405020304" pitchFamily="18" charset="0"/>
                <a:cs typeface="Times New Roman" panose="02020603050405020304" pitchFamily="18" charset="0"/>
              </a:rPr>
            </a:br>
            <a:endParaRPr lang="ru-RU" sz="3100"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2788" y="237475"/>
            <a:ext cx="6591580" cy="646331"/>
          </a:xfrm>
          <a:prstGeom prst="rect">
            <a:avLst/>
          </a:prstGeom>
          <a:noFill/>
        </p:spPr>
        <p:txBody>
          <a:bodyPr wrap="square" rtlCol="0">
            <a:spAutoFit/>
          </a:bodyPr>
          <a:lstStyle/>
          <a:p>
            <a:r>
              <a:rPr lang="kk-KZ" sz="3600" b="1" i="1" u="sng" dirty="0">
                <a:solidFill>
                  <a:schemeClr val="accent1"/>
                </a:solidFill>
                <a:latin typeface="Times New Roman" panose="02020603050405020304" pitchFamily="18" charset="0"/>
                <a:cs typeface="Times New Roman" panose="02020603050405020304" pitchFamily="18" charset="0"/>
              </a:rPr>
              <a:t>1-тапсырма</a:t>
            </a:r>
            <a:r>
              <a:rPr lang="kk-KZ" sz="3600" b="1" i="1" dirty="0">
                <a:solidFill>
                  <a:schemeClr val="accent1"/>
                </a:solidFill>
                <a:latin typeface="Times New Roman" panose="02020603050405020304" pitchFamily="18" charset="0"/>
                <a:cs typeface="Times New Roman" panose="02020603050405020304" pitchFamily="18" charset="0"/>
              </a:rPr>
              <a:t>.</a:t>
            </a:r>
            <a:r>
              <a:rPr lang="kk-KZ"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3200" b="1" i="1" dirty="0">
              <a:solidFill>
                <a:schemeClr val="accent1"/>
              </a:solidFill>
              <a:latin typeface="Times New Roman" panose="02020603050405020304" pitchFamily="18" charset="0"/>
              <a:cs typeface="Times New Roman" panose="02020603050405020304" pitchFamily="18" charset="0"/>
            </a:endParaRPr>
          </a:p>
        </p:txBody>
      </p:sp>
      <p:pic>
        <p:nvPicPr>
          <p:cNvPr id="2052" name="Picture 4" descr="Файл:Энергосбережение.png — Vladimi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9474" y="295385"/>
            <a:ext cx="650436" cy="794621"/>
          </a:xfrm>
          <a:prstGeom prst="rect">
            <a:avLst/>
          </a:prstGeom>
          <a:noFill/>
          <a:extLst>
            <a:ext uri="{909E8E84-426E-40DD-AFC4-6F175D3DCCD1}">
              <a14:hiddenFill xmlns:a14="http://schemas.microsoft.com/office/drawing/2010/main">
                <a:solidFill>
                  <a:srgbClr val="FFFFFF"/>
                </a:solidFill>
              </a14:hiddenFill>
            </a:ext>
          </a:extLst>
        </p:spPr>
      </p:pic>
      <p:pic>
        <p:nvPicPr>
          <p:cNvPr id="3" name="Звук 2">
            <a:hlinkClick r:id="" action="ppaction://media"/>
            <a:extLst>
              <a:ext uri="{FF2B5EF4-FFF2-40B4-BE49-F238E27FC236}">
                <a16:creationId xmlns:a16="http://schemas.microsoft.com/office/drawing/2014/main" id="{BB2E177C-3B22-4E8D-8612-87F9AEC2F2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0247128"/>
      </p:ext>
    </p:extLst>
  </p:cSld>
  <p:clrMapOvr>
    <a:masterClrMapping/>
  </p:clrMapOvr>
  <mc:AlternateContent xmlns:mc="http://schemas.openxmlformats.org/markup-compatibility/2006" xmlns:p14="http://schemas.microsoft.com/office/powerpoint/2010/main">
    <mc:Choice Requires="p14">
      <p:transition spd="slow" p14:dur="2000" advTm="30801"/>
    </mc:Choice>
    <mc:Fallback xmlns="">
      <p:transition spd="slow" advTm="30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CB58C67-9F22-4EDC-9265-383665501AB4}"/>
              </a:ext>
            </a:extLst>
          </p:cNvPr>
          <p:cNvSpPr>
            <a:spLocks noGrp="1"/>
          </p:cNvSpPr>
          <p:nvPr>
            <p:ph idx="1"/>
          </p:nvPr>
        </p:nvSpPr>
        <p:spPr>
          <a:xfrm>
            <a:off x="827584" y="1052736"/>
            <a:ext cx="7490917" cy="4979764"/>
          </a:xfrm>
        </p:spPr>
        <p:txBody>
          <a:bodyPr/>
          <a:lstStyle/>
          <a:p>
            <a:pPr marL="0" indent="0" algn="ctr">
              <a:lnSpc>
                <a:spcPct val="107000"/>
              </a:lnSpc>
              <a:spcAft>
                <a:spcPts val="800"/>
              </a:spcAft>
              <a:buNone/>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Жауабыңды</a:t>
            </a:r>
            <a:r>
              <a:rPr lang="ru-RU"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салыстырып</a:t>
            </a:r>
            <a:r>
              <a:rPr lang="ru-RU"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көр</a:t>
            </a:r>
            <a:r>
              <a:rPr lang="ru-RU"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750"/>
              </a:spcAft>
            </a:pPr>
            <a:r>
              <a:rPr lang="kk-KZ" sz="3200" b="1" dirty="0">
                <a:latin typeface="Times New Roman" panose="02020603050405020304" pitchFamily="18" charset="0"/>
                <a:ea typeface="Times New Roman" panose="02020603050405020304" pitchFamily="18" charset="0"/>
                <a:cs typeface="Times New Roman" panose="02020603050405020304" pitchFamily="18" charset="0"/>
              </a:rPr>
              <a:t>Үлгі </a:t>
            </a:r>
            <a:r>
              <a:rPr lang="kk-KZ"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Кейіпкер – шығармадағы басты образ. Оқиғалардың қызықты өтуі кейіпкерлерге байланысты. Оның жағымды, жағымсыз түрлері болады. Жағымды образдар адам жүрегіне жылулық сыйлайды. Оқырман үлгі алады. Жағымсыз образдар  арқылы да өмірдегі жамандықтарды саралап отыруға мүмкіндіктер болады. Сабақ аламыз. </a:t>
            </a:r>
            <a:endParaRPr lang="ru-RU"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dirty="0"/>
          </a:p>
        </p:txBody>
      </p:sp>
      <p:pic>
        <p:nvPicPr>
          <p:cNvPr id="2" name="Звук 1">
            <a:hlinkClick r:id="" action="ppaction://media"/>
            <a:extLst>
              <a:ext uri="{FF2B5EF4-FFF2-40B4-BE49-F238E27FC236}">
                <a16:creationId xmlns:a16="http://schemas.microsoft.com/office/drawing/2014/main" id="{C11E524B-01F5-498C-99BF-4624179030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069676"/>
      </p:ext>
    </p:extLst>
  </p:cSld>
  <p:clrMapOvr>
    <a:masterClrMapping/>
  </p:clrMapOvr>
  <mc:AlternateContent xmlns:mc="http://schemas.openxmlformats.org/markup-compatibility/2006" xmlns:p14="http://schemas.microsoft.com/office/powerpoint/2010/main">
    <mc:Choice Requires="p14">
      <p:transition spd="slow" p14:dur="2000" advTm="60092"/>
    </mc:Choice>
    <mc:Fallback xmlns="">
      <p:transition spd="slow" advTm="6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0C3C4EE-2FC1-4A1B-9970-442A72D52DB2}"/>
              </a:ext>
            </a:extLst>
          </p:cNvPr>
          <p:cNvSpPr>
            <a:spLocks noGrp="1"/>
          </p:cNvSpPr>
          <p:nvPr>
            <p:ph idx="1"/>
          </p:nvPr>
        </p:nvSpPr>
        <p:spPr>
          <a:xfrm>
            <a:off x="251520" y="404664"/>
            <a:ext cx="8712968" cy="6453336"/>
          </a:xfrm>
        </p:spPr>
        <p:txBody>
          <a:bodyPr>
            <a:normAutofit/>
          </a:bodyPr>
          <a:lstStyle/>
          <a:p>
            <a:pPr>
              <a:lnSpc>
                <a:spcPct val="107000"/>
              </a:lnSpc>
              <a:spcAft>
                <a:spcPts val="800"/>
              </a:spcAft>
            </a:pPr>
            <a:r>
              <a:rPr lang="kk-KZ" sz="2400" b="1" u="sng" kern="1600" dirty="0">
                <a:effectLst/>
                <a:latin typeface="Times New Roman" panose="02020603050405020304" pitchFamily="18" charset="0"/>
                <a:ea typeface="Calibri" panose="020F0502020204030204" pitchFamily="34" charset="0"/>
                <a:cs typeface="Times New Roman" panose="02020603050405020304" pitchFamily="18" charset="0"/>
              </a:rPr>
              <a:t>            </a:t>
            </a:r>
            <a:r>
              <a:rPr lang="kk-KZ" sz="2800" b="1" i="1" u="sng" kern="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2-тапсырма. </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Шығармадағы образдарды тізіп жаз. Басты кейіпкерлер кімдер? Неге олай ойлайсың? Ойыңды дәлелдеп жаз. </a:t>
            </a:r>
            <a:endParaRPr lang="ru-RU"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Дескриптор:</a:t>
            </a:r>
            <a:endParaRPr lang="ru-RU"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оқушы шығармадағы образдарды жазады;</a:t>
            </a:r>
            <a:endParaRPr lang="ru-RU"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басты образдарды бөлек көрсетеді;</a:t>
            </a:r>
            <a:endParaRPr lang="ru-RU"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ойын дәлелдеп жазады. </a:t>
            </a:r>
            <a:endParaRPr lang="ru-RU"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800" i="1" dirty="0">
              <a:solidFill>
                <a:srgbClr val="C00000"/>
              </a:solidFill>
              <a:latin typeface="Times New Roman" panose="02020603050405020304" pitchFamily="18"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id="{777A7A05-A568-462B-A4DF-2A281F97A0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925753"/>
      </p:ext>
    </p:extLst>
  </p:cSld>
  <p:clrMapOvr>
    <a:masterClrMapping/>
  </p:clrMapOvr>
  <mc:AlternateContent xmlns:mc="http://schemas.openxmlformats.org/markup-compatibility/2006" xmlns:p14="http://schemas.microsoft.com/office/powerpoint/2010/main">
    <mc:Choice Requires="p14">
      <p:transition spd="slow" p14:dur="2000" advTm="57704"/>
    </mc:Choice>
    <mc:Fallback xmlns="">
      <p:transition spd="slow" advTm="57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1929F38-6049-42B6-817F-140A3D504621}"/>
              </a:ext>
            </a:extLst>
          </p:cNvPr>
          <p:cNvSpPr>
            <a:spLocks noGrp="1"/>
          </p:cNvSpPr>
          <p:nvPr>
            <p:ph idx="1"/>
          </p:nvPr>
        </p:nvSpPr>
        <p:spPr>
          <a:xfrm>
            <a:off x="539552" y="188640"/>
            <a:ext cx="7994849" cy="5722582"/>
          </a:xfrm>
        </p:spPr>
        <p:txBody>
          <a:bodyPr>
            <a:normAutofit/>
          </a:bodyPr>
          <a:lstStyle/>
          <a:p>
            <a:pPr marL="0" indent="0">
              <a:lnSpc>
                <a:spcPct val="107000"/>
              </a:lnSpc>
              <a:spcAft>
                <a:spcPts val="800"/>
              </a:spcAft>
              <a:buNone/>
            </a:pPr>
            <a:r>
              <a:rPr lang="kk-KZ"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Жауабыңды тексер!</a:t>
            </a:r>
          </a:p>
          <a:p>
            <a:pPr marL="0" indent="0">
              <a:lnSpc>
                <a:spcPct val="107000"/>
              </a:lnSpc>
              <a:spcAft>
                <a:spcPts val="800"/>
              </a:spcAft>
              <a:buNone/>
            </a:pPr>
            <a:r>
              <a:rPr lang="kk-KZ" sz="2800" b="1" dirty="0">
                <a:effectLst/>
                <a:latin typeface="Times New Roman" panose="02020603050405020304" pitchFamily="18" charset="0"/>
                <a:ea typeface="Calibri" panose="020F0502020204030204" pitchFamily="34" charset="0"/>
                <a:cs typeface="Times New Roman" panose="02020603050405020304" pitchFamily="18" charset="0"/>
              </a:rPr>
              <a:t>          Кейіпкерлер</a:t>
            </a: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nSpc>
                <a:spcPct val="107000"/>
              </a:lnSpc>
              <a:spcAft>
                <a:spcPts val="800"/>
              </a:spcAft>
              <a:buNone/>
            </a:pPr>
            <a:endParaRPr lang="kk-KZ"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Сантьяго, Маналин,Роджелио, балықшылар. Басты кейіпкерлер: Сантьяго, Маналин немесе шал мен бала. Негізгі оқиға шал мен баланың арасында өтеді. Сондықтан олар-  басты кейіпкерлер. Қалғаны жанама кейіпкерлер, өйткені кейбір эпизодтарда  ғана кездеседі. </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r>
              <a:rPr lang="ru-RU" dirty="0"/>
              <a:t>          </a:t>
            </a:r>
          </a:p>
        </p:txBody>
      </p:sp>
      <p:pic>
        <p:nvPicPr>
          <p:cNvPr id="2" name="Звук 1">
            <a:hlinkClick r:id="" action="ppaction://media"/>
            <a:extLst>
              <a:ext uri="{FF2B5EF4-FFF2-40B4-BE49-F238E27FC236}">
                <a16:creationId xmlns:a16="http://schemas.microsoft.com/office/drawing/2014/main" id="{D311FB9A-1812-4A3A-B26B-DA555B5356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1370952"/>
      </p:ext>
    </p:extLst>
  </p:cSld>
  <p:clrMapOvr>
    <a:masterClrMapping/>
  </p:clrMapOvr>
  <mc:AlternateContent xmlns:mc="http://schemas.openxmlformats.org/markup-compatibility/2006" xmlns:p14="http://schemas.microsoft.com/office/powerpoint/2010/main">
    <mc:Choice Requires="p14">
      <p:transition spd="slow" p14:dur="2000" advTm="85487"/>
    </mc:Choice>
    <mc:Fallback xmlns="">
      <p:transition spd="slow" advTm="85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2377" y="181896"/>
            <a:ext cx="8066857" cy="6309320"/>
          </a:xfrm>
        </p:spPr>
        <p:txBody>
          <a:bodyPr>
            <a:normAutofit fontScale="25000" lnSpcReduction="20000"/>
          </a:bodyPr>
          <a:lstStyle/>
          <a:p>
            <a:pPr marL="0" indent="0">
              <a:lnSpc>
                <a:spcPct val="107000"/>
              </a:lnSpc>
              <a:spcAft>
                <a:spcPts val="800"/>
              </a:spcAft>
              <a:buNone/>
            </a:pPr>
            <a:r>
              <a:rPr lang="kk-KZ" sz="14400" b="1" i="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3-тапсырма: </a:t>
            </a:r>
          </a:p>
          <a:p>
            <a:pPr marL="0" indent="0">
              <a:lnSpc>
                <a:spcPct val="107000"/>
              </a:lnSpc>
              <a:spcAft>
                <a:spcPts val="800"/>
              </a:spcAft>
              <a:buNone/>
            </a:pPr>
            <a:endParaRPr lang="ru-RU" sz="14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14400" dirty="0">
                <a:effectLst/>
                <a:latin typeface="Times New Roman" panose="02020603050405020304" pitchFamily="18" charset="0"/>
                <a:ea typeface="Calibri" panose="020F0502020204030204" pitchFamily="34" charset="0"/>
                <a:cs typeface="Times New Roman" panose="02020603050405020304" pitchFamily="18" charset="0"/>
              </a:rPr>
              <a:t>Сен үшін қай кейіпкер арқылы автор басты идеяны жеткізе алды?  Неге олай ойлайсың? Ойыңды 293, 294, 295-беттердегі мысалдардан алып дәлелде. </a:t>
            </a:r>
            <a:endParaRPr lang="ru-RU" sz="14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4400" b="1" dirty="0">
                <a:effectLst/>
                <a:latin typeface="Times New Roman" panose="02020603050405020304" pitchFamily="18" charset="0"/>
                <a:ea typeface="Calibri" panose="020F0502020204030204" pitchFamily="34" charset="0"/>
                <a:cs typeface="Times New Roman" panose="02020603050405020304" pitchFamily="18" charset="0"/>
              </a:rPr>
              <a:t>Дескриптор:</a:t>
            </a:r>
            <a:endParaRPr lang="ru-RU" sz="14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44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kk-KZ" sz="14400" dirty="0">
                <a:effectLst/>
                <a:latin typeface="Times New Roman" panose="02020603050405020304" pitchFamily="18" charset="0"/>
                <a:ea typeface="Calibri" panose="020F0502020204030204" pitchFamily="34" charset="0"/>
                <a:cs typeface="Times New Roman" panose="02020603050405020304" pitchFamily="18" charset="0"/>
              </a:rPr>
              <a:t>кейіпкерді даралай алады;</a:t>
            </a:r>
            <a:endParaRPr lang="ru-RU" sz="14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4400" dirty="0">
                <a:effectLst/>
                <a:latin typeface="Times New Roman" panose="02020603050405020304" pitchFamily="18" charset="0"/>
                <a:ea typeface="Calibri" panose="020F0502020204030204" pitchFamily="34" charset="0"/>
                <a:cs typeface="Times New Roman" panose="02020603050405020304" pitchFamily="18" charset="0"/>
              </a:rPr>
              <a:t>2. маңыздылығын түсіндіре алады.</a:t>
            </a:r>
            <a:endParaRPr lang="ru-RU" sz="14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sz="11200" dirty="0">
              <a:latin typeface="Times New Roman" panose="02020603050405020304" pitchFamily="18" charset="0"/>
              <a:cs typeface="Times New Roman" panose="02020603050405020304" pitchFamily="18" charset="0"/>
            </a:endParaRPr>
          </a:p>
          <a:p>
            <a:pPr marL="0" indent="0">
              <a:buNone/>
            </a:pPr>
            <a:r>
              <a:rPr lang="ru-RU" dirty="0"/>
              <a:t> </a:t>
            </a:r>
          </a:p>
          <a:p>
            <a:pPr marL="0" indent="0">
              <a:buNone/>
            </a:pPr>
            <a:r>
              <a:rPr lang="ru-RU" dirty="0"/>
              <a:t> </a:t>
            </a:r>
          </a:p>
          <a:p>
            <a:endParaRPr lang="ru-RU" dirty="0"/>
          </a:p>
        </p:txBody>
      </p:sp>
      <p:pic>
        <p:nvPicPr>
          <p:cNvPr id="4" name="Звук 3">
            <a:hlinkClick r:id="" action="ppaction://media"/>
            <a:extLst>
              <a:ext uri="{FF2B5EF4-FFF2-40B4-BE49-F238E27FC236}">
                <a16:creationId xmlns:a16="http://schemas.microsoft.com/office/drawing/2014/main" id="{D7951F4E-EF2B-451B-A7C4-B48A7AD64A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1947310"/>
      </p:ext>
    </p:extLst>
  </p:cSld>
  <p:clrMapOvr>
    <a:masterClrMapping/>
  </p:clrMapOvr>
  <mc:AlternateContent xmlns:mc="http://schemas.openxmlformats.org/markup-compatibility/2006" xmlns:p14="http://schemas.microsoft.com/office/powerpoint/2010/main">
    <mc:Choice Requires="p14">
      <p:transition spd="slow" p14:dur="2000" advTm="74865"/>
    </mc:Choice>
    <mc:Fallback xmlns="">
      <p:transition spd="slow" advTm="74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F34244-CA0F-4C4A-9481-2C280F935059}"/>
              </a:ext>
            </a:extLst>
          </p:cNvPr>
          <p:cNvSpPr>
            <a:spLocks noGrp="1"/>
          </p:cNvSpPr>
          <p:nvPr>
            <p:ph type="title"/>
          </p:nvPr>
        </p:nvSpPr>
        <p:spPr/>
        <p:txBody>
          <a:bodyPr/>
          <a:lstStyle/>
          <a:p>
            <a:r>
              <a:rPr lang="kk-KZ" dirty="0">
                <a:solidFill>
                  <a:srgbClr val="C00000"/>
                </a:solidFill>
                <a:latin typeface="Times New Roman" panose="02020603050405020304" pitchFamily="18" charset="0"/>
                <a:cs typeface="Times New Roman" panose="02020603050405020304" pitchFamily="18" charset="0"/>
              </a:rPr>
              <a:t>Ықтимал жауап:</a:t>
            </a:r>
            <a:endParaRPr lang="ru-RU" dirty="0">
              <a:solidFill>
                <a:srgbClr val="C0000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D69E6E4-ACB1-46F0-A217-8A0DE0AB116F}"/>
              </a:ext>
            </a:extLst>
          </p:cNvPr>
          <p:cNvSpPr>
            <a:spLocks noGrp="1"/>
          </p:cNvSpPr>
          <p:nvPr>
            <p:ph idx="1"/>
          </p:nvPr>
        </p:nvSpPr>
        <p:spPr>
          <a:xfrm>
            <a:off x="755576" y="1268760"/>
            <a:ext cx="7920880" cy="5400600"/>
          </a:xfrm>
        </p:spPr>
        <p:txBody>
          <a:bodyPr>
            <a:normAutofit lnSpcReduction="10000"/>
          </a:bodyPr>
          <a:lstStyle/>
          <a:p>
            <a:pPr>
              <a:lnSpc>
                <a:spcPct val="107000"/>
              </a:lnSpc>
              <a:spcAft>
                <a:spcPts val="800"/>
              </a:spcAft>
            </a:pPr>
            <a:r>
              <a:rPr lang="kk-KZ"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Меніңше, басты кейіпкер -  шал.  Балаға балық аулауды үйретеді. Шытырман оқиға шалдың басынан өтеді. Оның әр іс-әрекеті, ойы оқырманға ой салады. Әсіресе жайын балықты ұстағандағы әрекеті мен акулалармен алысқандағы қолданған тәсілдері арқылы көп нәрсені аңғаруға болады. Ол баланы </a:t>
            </a:r>
            <a:r>
              <a:rPr lang="kk-KZ"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өмірге икемдейді</a:t>
            </a:r>
            <a:r>
              <a:rPr lang="kk-KZ"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Сондықтан дара образ деп есептеймін. </a:t>
            </a:r>
            <a:endParaRPr lang="ru-RU"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Меніңше, басты кейіпкер бала. Бала болса да өмірге құштарлығын автор жоғары дәрежеде көрсетеді. Оның адамгершілігін ерекше жеткізеді. Шығарманың соңында 3 күн бойы жоғалып кеткен шалдың табылғанына қатты қуанады. Оған қамқор болады. Шалдың жанында жүріп, көп нәрсе үйренеді. </a:t>
            </a:r>
            <a:endParaRPr lang="ru-RU"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5" name="Звук 4">
            <a:hlinkClick r:id="" action="ppaction://media"/>
            <a:extLst>
              <a:ext uri="{FF2B5EF4-FFF2-40B4-BE49-F238E27FC236}">
                <a16:creationId xmlns:a16="http://schemas.microsoft.com/office/drawing/2014/main" id="{1550009D-E7AE-47E0-9A9D-07AFE1013B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96122182"/>
      </p:ext>
    </p:extLst>
  </p:cSld>
  <p:clrMapOvr>
    <a:masterClrMapping/>
  </p:clrMapOvr>
  <mc:AlternateContent xmlns:mc="http://schemas.openxmlformats.org/markup-compatibility/2006" xmlns:p14="http://schemas.microsoft.com/office/powerpoint/2010/main">
    <mc:Choice Requires="p14">
      <p:transition spd="slow" p14:dur="2000" advTm="129725"/>
    </mc:Choice>
    <mc:Fallback xmlns="">
      <p:transition spd="slow" advTm="129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2509</TotalTime>
  <Words>604</Words>
  <Application>Microsoft Office PowerPoint</Application>
  <PresentationFormat>Экран (4:3)</PresentationFormat>
  <Paragraphs>63</Paragraphs>
  <Slides>12</Slides>
  <Notes>0</Notes>
  <HiddenSlides>0</HiddenSlides>
  <MMClips>12</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12</vt:i4>
      </vt:variant>
    </vt:vector>
  </HeadingPairs>
  <TitlesOfParts>
    <vt:vector size="19" baseType="lpstr">
      <vt:lpstr>Arial</vt:lpstr>
      <vt:lpstr>Calibri</vt:lpstr>
      <vt:lpstr>Century Gothic</vt:lpstr>
      <vt:lpstr>Symbol</vt:lpstr>
      <vt:lpstr>Times New Roman</vt:lpstr>
      <vt:lpstr>Wingdings 3</vt:lpstr>
      <vt:lpstr>Легкий дым</vt:lpstr>
      <vt:lpstr>Презентация PowerPoint</vt:lpstr>
      <vt:lpstr> </vt:lpstr>
      <vt:lpstr>Презентация PowerPoint</vt:lpstr>
      <vt:lpstr>        Кейіпкер деген кім? Білетін              ақпаратыңды дәптерге жаз.         </vt:lpstr>
      <vt:lpstr>Презентация PowerPoint</vt:lpstr>
      <vt:lpstr>Презентация PowerPoint</vt:lpstr>
      <vt:lpstr>Презентация PowerPoint</vt:lpstr>
      <vt:lpstr>Презентация PowerPoint</vt:lpstr>
      <vt:lpstr>Ықтимал жауап:</vt:lpstr>
      <vt:lpstr>          4-тапсырма:    «Балықшыға балық берме, қармақ бер» деген ойды шығармадан мысал келтіре отырып, өмір шындығын дәлелдеп жазып көр. Ойыңды 10 сөйлеммен жеткіз.     Дескриптор: 1. шығармадағы өмір шындығын көре алады; 2. мысалды нақты, дәл ала алады; 3. ойын 10сөйлеммен жеткізеді.        </vt:lpstr>
      <vt:lpstr>Презентация PowerPoint</vt:lpstr>
      <vt:lpstr>Қорытынды:</vt:lpstr>
    </vt:vector>
  </TitlesOfParts>
  <Company>URTISI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Елюбаева  Гульнар Тоқтарбекқызы</cp:lastModifiedBy>
  <cp:revision>238</cp:revision>
  <cp:lastPrinted>2019-09-02T03:42:01Z</cp:lastPrinted>
  <dcterms:created xsi:type="dcterms:W3CDTF">2011-08-18T13:52:20Z</dcterms:created>
  <dcterms:modified xsi:type="dcterms:W3CDTF">2021-04-04T18:24:00Z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TC100690461049</vt:lpwstr>
  </property>
</Properties>
</file>